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93"/>
  </p:notesMasterIdLst>
  <p:sldIdLst>
    <p:sldId id="509" r:id="rId2"/>
    <p:sldId id="468" r:id="rId3"/>
    <p:sldId id="469" r:id="rId4"/>
    <p:sldId id="470" r:id="rId5"/>
    <p:sldId id="471" r:id="rId6"/>
    <p:sldId id="472" r:id="rId7"/>
    <p:sldId id="473" r:id="rId8"/>
    <p:sldId id="474" r:id="rId9"/>
    <p:sldId id="510" r:id="rId10"/>
    <p:sldId id="511" r:id="rId11"/>
    <p:sldId id="475" r:id="rId12"/>
    <p:sldId id="516" r:id="rId13"/>
    <p:sldId id="476" r:id="rId14"/>
    <p:sldId id="477" r:id="rId15"/>
    <p:sldId id="478" r:id="rId16"/>
    <p:sldId id="512" r:id="rId17"/>
    <p:sldId id="479" r:id="rId18"/>
    <p:sldId id="480" r:id="rId19"/>
    <p:sldId id="481" r:id="rId20"/>
    <p:sldId id="482" r:id="rId21"/>
    <p:sldId id="483" r:id="rId22"/>
    <p:sldId id="484" r:id="rId23"/>
    <p:sldId id="513" r:id="rId24"/>
    <p:sldId id="485" r:id="rId25"/>
    <p:sldId id="486" r:id="rId26"/>
    <p:sldId id="487" r:id="rId27"/>
    <p:sldId id="488" r:id="rId28"/>
    <p:sldId id="489" r:id="rId29"/>
    <p:sldId id="490" r:id="rId30"/>
    <p:sldId id="491" r:id="rId31"/>
    <p:sldId id="517" r:id="rId32"/>
    <p:sldId id="515" r:id="rId33"/>
    <p:sldId id="518" r:id="rId34"/>
    <p:sldId id="492" r:id="rId35"/>
    <p:sldId id="519" r:id="rId36"/>
    <p:sldId id="520" r:id="rId37"/>
    <p:sldId id="493" r:id="rId38"/>
    <p:sldId id="521" r:id="rId39"/>
    <p:sldId id="522" r:id="rId40"/>
    <p:sldId id="523" r:id="rId41"/>
    <p:sldId id="524" r:id="rId42"/>
    <p:sldId id="526" r:id="rId43"/>
    <p:sldId id="527" r:id="rId44"/>
    <p:sldId id="528" r:id="rId45"/>
    <p:sldId id="529" r:id="rId46"/>
    <p:sldId id="530" r:id="rId47"/>
    <p:sldId id="531" r:id="rId48"/>
    <p:sldId id="532" r:id="rId49"/>
    <p:sldId id="533" r:id="rId50"/>
    <p:sldId id="534" r:id="rId51"/>
    <p:sldId id="535" r:id="rId52"/>
    <p:sldId id="536" r:id="rId53"/>
    <p:sldId id="495" r:id="rId54"/>
    <p:sldId id="537" r:id="rId55"/>
    <p:sldId id="538" r:id="rId56"/>
    <p:sldId id="539" r:id="rId57"/>
    <p:sldId id="540" r:id="rId58"/>
    <p:sldId id="541" r:id="rId59"/>
    <p:sldId id="553" r:id="rId60"/>
    <p:sldId id="542" r:id="rId61"/>
    <p:sldId id="552" r:id="rId62"/>
    <p:sldId id="543" r:id="rId63"/>
    <p:sldId id="544" r:id="rId64"/>
    <p:sldId id="545" r:id="rId65"/>
    <p:sldId id="546" r:id="rId66"/>
    <p:sldId id="547" r:id="rId67"/>
    <p:sldId id="548" r:id="rId68"/>
    <p:sldId id="549" r:id="rId69"/>
    <p:sldId id="550" r:id="rId70"/>
    <p:sldId id="554" r:id="rId71"/>
    <p:sldId id="555" r:id="rId72"/>
    <p:sldId id="556" r:id="rId73"/>
    <p:sldId id="557" r:id="rId74"/>
    <p:sldId id="558" r:id="rId75"/>
    <p:sldId id="503" r:id="rId76"/>
    <p:sldId id="504" r:id="rId77"/>
    <p:sldId id="560" r:id="rId78"/>
    <p:sldId id="561" r:id="rId79"/>
    <p:sldId id="562" r:id="rId80"/>
    <p:sldId id="563" r:id="rId81"/>
    <p:sldId id="564" r:id="rId82"/>
    <p:sldId id="565" r:id="rId83"/>
    <p:sldId id="566" r:id="rId84"/>
    <p:sldId id="506" r:id="rId85"/>
    <p:sldId id="567" r:id="rId86"/>
    <p:sldId id="568" r:id="rId87"/>
    <p:sldId id="569" r:id="rId88"/>
    <p:sldId id="570" r:id="rId89"/>
    <p:sldId id="571" r:id="rId90"/>
    <p:sldId id="572" r:id="rId91"/>
    <p:sldId id="508" r:id="rId9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66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2518" autoAdjust="0"/>
  </p:normalViewPr>
  <p:slideViewPr>
    <p:cSldViewPr>
      <p:cViewPr>
        <p:scale>
          <a:sx n="55" d="100"/>
          <a:sy n="55" d="100"/>
        </p:scale>
        <p:origin x="-869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1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D491B71-0101-4585-B94B-5EB7630024A2}" type="datetimeFigureOut">
              <a:rPr lang="en-US"/>
              <a:pPr>
                <a:defRPr/>
              </a:pPr>
              <a:t>1/7/2013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435F2A2-1A67-447B-AE5B-A6679E2E6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EE2C54-5F8C-4554-A9A3-95FF1B975677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E17813-C367-4A23-ACF5-35946A5C8DED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common to all membrane&gt; unit membrane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35F2A2-1A67-447B-AE5B-A6679E2E688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D19493-EAA9-419E-A7E0-A85DC1C746E0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DE4527-92C3-4452-A2AA-3EB48A3D429F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8715B6-0BD8-4AC9-963B-731A288FA47A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8715B6-0BD8-4AC9-963B-731A288FA47A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702E65-CB74-4BAA-A552-9FDAB4FA6F74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0AA4AD-B116-4D7D-90CF-D5E9C9A60B80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A5F79D-AEA2-4EC7-98C2-1C40AB43694E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160891-3870-4EB4-978D-CB3ABFE51F95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8EEBA5-D471-4083-8A19-B4BB46C6801F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7BC6EE-9CAA-4821-A6E3-21ECB9C400D8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C85B79-08D6-413E-82ED-3537C568C999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E2A485-DC9D-4859-80F4-0D9E3B7581F1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84073B-463D-4E45-A0F8-4E61358AA177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AC75B0-1237-4B81-91A2-EE9FD05E0D0B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C3EF2B-F1ED-46D4-96CE-3D692A92EEAB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0C1D13-9153-4594-969D-667B882C0428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3DB37B-175F-4C46-8EFF-861D15A392AC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FBEB2C-BCD2-40FB-8542-0A9D7FEAD071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FBEB2C-BCD2-40FB-8542-0A9D7FEAD071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6F8417-58CE-4E63-9F91-E3617FB31581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6AA0E1-C6B4-4F08-A660-0821F8B63E93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44C077-B0F2-4B89-A6A4-4E5CF9135205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44C077-B0F2-4B89-A6A4-4E5CF9135205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C5CF21-142C-4D71-8494-1F1009E691EF}" type="slidenum">
              <a:rPr lang="en-US" smtClean="0"/>
              <a:pPr/>
              <a:t>53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C5CF21-142C-4D71-8494-1F1009E691EF}" type="slidenum">
              <a:rPr lang="en-US" smtClean="0"/>
              <a:pPr/>
              <a:t>59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C5CF21-142C-4D71-8494-1F1009E691EF}" type="slidenum">
              <a:rPr lang="en-US" smtClean="0"/>
              <a:pPr/>
              <a:t>61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D92099-5E69-49B8-8F4D-F476FBB84238}" type="slidenum">
              <a:rPr lang="en-US" smtClean="0"/>
              <a:pPr/>
              <a:t>75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A4480C-A5A1-43A9-8C99-B7AE3B884B74}" type="slidenum">
              <a:rPr lang="en-US" smtClean="0"/>
              <a:pPr/>
              <a:t>76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35F2A2-1A67-447B-AE5B-A6679E2E6883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65D321-BF82-434A-BBC1-C36FF4D08D15}" type="slidenum">
              <a:rPr lang="en-US" smtClean="0"/>
              <a:pPr/>
              <a:t>84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A81705-3BD6-4659-BA05-2A0D58B60012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65D321-BF82-434A-BBC1-C36FF4D08D15}" type="slidenum">
              <a:rPr lang="en-US" smtClean="0"/>
              <a:pPr/>
              <a:t>85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7D5696-FE95-4F36-B178-6DD231AA24B5}" type="slidenum">
              <a:rPr lang="en-US" smtClean="0"/>
              <a:pPr/>
              <a:t>91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C094A5-B3A3-421F-9C39-72B2B15EF108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923370-B634-4641-8913-223C3137331C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12F9ED-727D-4913-9CE8-077BD69D9FD7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E17813-C367-4A23-ACF5-35946A5C8DED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E17813-C367-4A23-ACF5-35946A5C8DED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143B8D4-7E6E-43FB-B548-944D3CE617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DDDD70-20E8-40F4-BA87-20AD29BB24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93F2128B-5D88-44C5-AF87-959F66D531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6051F-5F12-4739-AFBF-D8B375E74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FE745-2A7A-4D0A-824A-DF52A4F80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39273-AD01-48E8-A490-B57613F36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CE97A65-55A8-4155-B31A-0368EECAF9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64B26EA-1418-4F9A-AB52-F6559DA326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1D9C7497-BFCC-460B-8D67-1B52EF3AFD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899B7757-4644-4446-9B48-0C42A1E732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E06E67F-1EBA-48D0-BE85-267A9721CF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123FDDD-5173-4762-8B13-197B5BB8D8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F0A937F-389E-4537-9C1C-71A38A17BA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110EF042-76D0-4B85-AB10-EBE082F3CC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864F8C-5336-4AB1-9AEA-181D7DBE78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295400" y="914400"/>
            <a:ext cx="7239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6000" b="1" dirty="0" smtClean="0">
                <a:latin typeface="+mj-lt"/>
              </a:rPr>
              <a:t>Membranes: </a:t>
            </a:r>
          </a:p>
          <a:p>
            <a:pPr eaLnBrk="1" hangingPunct="1"/>
            <a:r>
              <a:rPr lang="en-US" sz="4800" b="1" dirty="0" smtClean="0">
                <a:latin typeface="+mj-lt"/>
              </a:rPr>
              <a:t>Their Structure, </a:t>
            </a:r>
          </a:p>
          <a:p>
            <a:pPr eaLnBrk="1" hangingPunct="1"/>
            <a:r>
              <a:rPr lang="en-US" sz="4800" b="1" dirty="0" smtClean="0">
                <a:latin typeface="+mj-lt"/>
              </a:rPr>
              <a:t>Function and Chemistry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6576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Instructor: Dr. </a:t>
            </a:r>
            <a:r>
              <a:rPr lang="en-US" sz="2400" dirty="0" err="1" smtClean="0"/>
              <a:t>Mahmoud</a:t>
            </a:r>
            <a:r>
              <a:rPr lang="en-US" sz="2400" dirty="0" smtClean="0"/>
              <a:t>  A. </a:t>
            </a:r>
            <a:r>
              <a:rPr lang="en-US" sz="2400" dirty="0" err="1" smtClean="0"/>
              <a:t>Srour</a:t>
            </a:r>
            <a:endParaRPr lang="en-US" sz="2400" dirty="0" smtClean="0"/>
          </a:p>
          <a:p>
            <a:r>
              <a:rPr lang="en-US" sz="2400" dirty="0" smtClean="0"/>
              <a:t>Course:  Cell Biology  0202211</a:t>
            </a:r>
          </a:p>
          <a:p>
            <a:endParaRPr lang="en-US" sz="2400" dirty="0"/>
          </a:p>
          <a:p>
            <a:r>
              <a:rPr lang="en-US" sz="2400" dirty="0" smtClean="0"/>
              <a:t>Reading:</a:t>
            </a:r>
          </a:p>
          <a:p>
            <a:r>
              <a:rPr lang="en-US" sz="2400" dirty="0" smtClean="0"/>
              <a:t>Becker’s World of the Cell, 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  <a:r>
              <a:rPr lang="en-US" sz="2400" dirty="0" err="1" smtClean="0"/>
              <a:t>ed</a:t>
            </a:r>
            <a:r>
              <a:rPr lang="en-US" sz="2400" dirty="0" smtClean="0"/>
              <a:t>/ 2012.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Chap 7, p. 156-193.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616744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Lec</a:t>
            </a:r>
            <a:r>
              <a:rPr lang="en-US" sz="2400" dirty="0" smtClean="0"/>
              <a:t> # 9			Mon 15.10.2012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C00000"/>
                </a:solidFill>
              </a:rPr>
              <a:t>Models of Membrane Structure </a:t>
            </a:r>
            <a:r>
              <a:rPr lang="en-US" sz="2800" b="1" i="1" dirty="0" smtClean="0">
                <a:solidFill>
                  <a:srgbClr val="C00000"/>
                </a:solidFill>
              </a:rPr>
              <a:t>(continued)</a:t>
            </a:r>
            <a:endParaRPr lang="en-US" sz="3600" b="1" i="1" dirty="0" smtClean="0">
              <a:solidFill>
                <a:srgbClr val="C00000"/>
              </a:solidFill>
            </a:endParaRPr>
          </a:p>
        </p:txBody>
      </p:sp>
      <p:sp>
        <p:nvSpPr>
          <p:cNvPr id="10243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Davson</a:t>
            </a:r>
            <a:r>
              <a:rPr lang="en-US" sz="2800" dirty="0" smtClean="0"/>
              <a:t> and </a:t>
            </a:r>
            <a:r>
              <a:rPr lang="en-US" sz="2800" dirty="0" err="1" smtClean="0"/>
              <a:t>Danielli</a:t>
            </a:r>
            <a:r>
              <a:rPr lang="en-US" sz="2800" dirty="0" smtClean="0"/>
              <a:t> (1935):  </a:t>
            </a:r>
          </a:p>
          <a:p>
            <a:pPr lvl="1">
              <a:lnSpc>
                <a:spcPct val="90000"/>
              </a:lnSpc>
            </a:pPr>
            <a:r>
              <a:rPr lang="en-US" sz="2500" dirty="0" smtClean="0"/>
              <a:t>Lipid layer coated on both sides with thin layers of proteins (protein-lipid-protein sandwich). </a:t>
            </a:r>
          </a:p>
          <a:p>
            <a:pPr lvl="1">
              <a:lnSpc>
                <a:spcPct val="90000"/>
              </a:lnSpc>
            </a:pPr>
            <a:r>
              <a:rPr lang="en-US" sz="2500" dirty="0" smtClean="0"/>
              <a:t>Modified in 1954, hydrophilic proteins might penetrate into membranes to provide polar pores to allow water soluble solutes to cross the membrane.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Robertson (early 1950s) looked at membranes by EM and observed extensive regions of “railroad tracks” with overall thickness of 6-8 nm; and devised the “unit membrane” concept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4038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Membrane</a:t>
            </a:r>
            <a:br>
              <a:rPr lang="en-US" sz="4000" dirty="0" smtClean="0"/>
            </a:br>
            <a:r>
              <a:rPr lang="en-US" sz="4000" dirty="0" smtClean="0"/>
              <a:t>Structure</a:t>
            </a:r>
          </a:p>
        </p:txBody>
      </p:sp>
      <p:pic>
        <p:nvPicPr>
          <p:cNvPr id="10244" name="Picture 5" descr="07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476184" y="60960"/>
            <a:ext cx="4012495" cy="6705600"/>
          </a:xfr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 </a:t>
            </a:r>
            <a:r>
              <a:rPr lang="en-US" sz="3600" dirty="0" err="1" smtClean="0"/>
              <a:t>trilaminar</a:t>
            </a:r>
            <a:r>
              <a:rPr lang="en-US" sz="3600" dirty="0" smtClean="0"/>
              <a:t> structure of membrane, visible under the TEM: common to all membranes</a:t>
            </a:r>
            <a:endParaRPr lang="en-US" sz="36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324600" y="6324600"/>
            <a:ext cx="1730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/>
              <a:t>Figure 7-4</a:t>
            </a:r>
          </a:p>
        </p:txBody>
      </p:sp>
      <p:pic>
        <p:nvPicPr>
          <p:cNvPr id="7" name="Picture 1024" descr="C:\Users\dking\Desktop\chap007\07_04Figure-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524000"/>
            <a:ext cx="8077200" cy="453464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Shortcomings of </a:t>
            </a:r>
            <a:r>
              <a:rPr lang="en-US" sz="4000" dirty="0" err="1" smtClean="0"/>
              <a:t>Davson-Danielli</a:t>
            </a:r>
            <a:r>
              <a:rPr lang="en-US" sz="4000" dirty="0" smtClean="0"/>
              <a:t> Model</a:t>
            </a:r>
          </a:p>
        </p:txBody>
      </p:sp>
      <p:sp>
        <p:nvSpPr>
          <p:cNvPr id="11267" name="Rectangle 8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Membrane proteins were globular and with sizes and shapes inconsistent with the concept of thin sheets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Membranes vary in chemical composition and </a:t>
            </a:r>
            <a:r>
              <a:rPr lang="en-US" sz="2600" dirty="0" err="1" smtClean="0"/>
              <a:t>protein:lipid</a:t>
            </a:r>
            <a:r>
              <a:rPr lang="en-US" sz="2600" dirty="0" smtClean="0"/>
              <a:t> ratio, from 3 in some bacterial cells to 0.23 in myelin sheath of nerve axons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The protein/lipid ratio is 1.2 for outer membrane and 3.5 for inner membrane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err="1" smtClean="0"/>
              <a:t>Phosphlipases</a:t>
            </a:r>
            <a:r>
              <a:rPr lang="en-US" sz="2600" dirty="0" smtClean="0"/>
              <a:t> – remove heads of the lipids, not protected from lipase by protein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Most membrane proteins are insoluble in water, meaning they are hydrophobic – through the membrane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Membrane Composition</a:t>
            </a:r>
          </a:p>
        </p:txBody>
      </p:sp>
      <p:pic>
        <p:nvPicPr>
          <p:cNvPr id="12291" name="Picture 4" descr="07T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81000" y="1828800"/>
            <a:ext cx="8539241" cy="3864007"/>
          </a:xfr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121920"/>
            <a:ext cx="7162800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rgbClr val="C00000"/>
                </a:solidFill>
              </a:rPr>
              <a:t>Singer &amp; Nicolson: Fluid Mosaic Model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8077200" cy="4800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Singer and Nicolson (1972) – mosaic pattern of proteins discontinuously embedded in or attached to the fluid lipid </a:t>
            </a:r>
            <a:r>
              <a:rPr lang="en-US" sz="2800" dirty="0" err="1" smtClean="0"/>
              <a:t>bilayer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Three classes of membrane proteins:</a:t>
            </a:r>
          </a:p>
          <a:p>
            <a:pPr lvl="1">
              <a:lnSpc>
                <a:spcPct val="90000"/>
              </a:lnSpc>
            </a:pPr>
            <a:r>
              <a:rPr lang="en-US" sz="2500" dirty="0" smtClean="0"/>
              <a:t>Integral membrane proteins (</a:t>
            </a:r>
            <a:r>
              <a:rPr lang="en-US" sz="2500" dirty="0" err="1" smtClean="0"/>
              <a:t>transmembrane</a:t>
            </a:r>
            <a:r>
              <a:rPr lang="en-US" sz="2500" dirty="0" smtClean="0"/>
              <a:t>) are embedded within the lipid </a:t>
            </a:r>
            <a:r>
              <a:rPr lang="en-US" sz="2500" dirty="0" err="1" smtClean="0"/>
              <a:t>bilayer</a:t>
            </a:r>
            <a:r>
              <a:rPr lang="en-US" sz="2500" dirty="0" smtClean="0"/>
              <a:t> &amp; held in place by affinity for hydrophobic interior of </a:t>
            </a:r>
            <a:r>
              <a:rPr lang="en-US" sz="2500" dirty="0" err="1" smtClean="0"/>
              <a:t>bilayer</a:t>
            </a:r>
            <a:endParaRPr lang="en-US" sz="2500" dirty="0" smtClean="0"/>
          </a:p>
          <a:p>
            <a:pPr lvl="1">
              <a:lnSpc>
                <a:spcPct val="90000"/>
              </a:lnSpc>
            </a:pPr>
            <a:endParaRPr lang="en-US" sz="2500" dirty="0" smtClean="0"/>
          </a:p>
          <a:p>
            <a:pPr lvl="1">
              <a:lnSpc>
                <a:spcPct val="80000"/>
              </a:lnSpc>
            </a:pPr>
            <a:r>
              <a:rPr lang="en-US" sz="2500" dirty="0" smtClean="0"/>
              <a:t>Peripheral proteins are more hydrophilic and linked non-covalently to the polar head groups of phospholipids Lipid-anchored proteins</a:t>
            </a:r>
          </a:p>
          <a:p>
            <a:pPr lvl="1">
              <a:lnSpc>
                <a:spcPct val="80000"/>
              </a:lnSpc>
            </a:pPr>
            <a:endParaRPr lang="en-US" sz="2500" dirty="0" smtClean="0"/>
          </a:p>
          <a:p>
            <a:pPr lvl="1">
              <a:lnSpc>
                <a:spcPct val="80000"/>
              </a:lnSpc>
            </a:pPr>
            <a:r>
              <a:rPr lang="en-US" sz="2500" dirty="0" smtClean="0"/>
              <a:t>Lipid-anchored proteins: Hydrophilic proteins that reside on the surface and are covalently linked to a lipid that is inserted in the membrane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5" descr="07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34550" y="228600"/>
            <a:ext cx="7158952" cy="6400800"/>
          </a:xfrm>
          <a:noFill/>
          <a:ln>
            <a:solidFill>
              <a:schemeClr val="accent1"/>
            </a:solidFill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3429000" cy="762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Fluid Mosaic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err="1" smtClean="0"/>
              <a:t>Unwin</a:t>
            </a:r>
            <a:r>
              <a:rPr lang="en-US" sz="3600" dirty="0" smtClean="0"/>
              <a:t> &amp; Henderson: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Most membrane proteins contain </a:t>
            </a:r>
            <a:r>
              <a:rPr lang="en-US" sz="2600" dirty="0" err="1" smtClean="0"/>
              <a:t>transmembrane</a:t>
            </a:r>
            <a:r>
              <a:rPr lang="en-US" sz="2600" dirty="0" smtClean="0"/>
              <a:t> segments</a:t>
            </a:r>
          </a:p>
          <a:p>
            <a:pPr eaLnBrk="1" hangingPunct="1">
              <a:lnSpc>
                <a:spcPct val="80000"/>
              </a:lnSpc>
            </a:pPr>
            <a:endParaRPr lang="en-US" sz="2600" dirty="0" smtClean="0"/>
          </a:p>
          <a:p>
            <a:pPr eaLnBrk="1" hangingPunct="1">
              <a:lnSpc>
                <a:spcPct val="80000"/>
              </a:lnSpc>
            </a:pPr>
            <a:r>
              <a:rPr lang="en-US" sz="2600" dirty="0" err="1" smtClean="0"/>
              <a:t>Transmembrane</a:t>
            </a:r>
            <a:r>
              <a:rPr lang="en-US" sz="2600" dirty="0" smtClean="0"/>
              <a:t> segments anchor the protein to the membrane and hold it in proper alignment within the lipid </a:t>
            </a:r>
            <a:r>
              <a:rPr lang="en-US" sz="2600" dirty="0" err="1" smtClean="0"/>
              <a:t>bilayer</a:t>
            </a:r>
            <a:endParaRPr lang="en-US" sz="2600" dirty="0" smtClean="0"/>
          </a:p>
          <a:p>
            <a:pPr eaLnBrk="1" hangingPunct="1">
              <a:lnSpc>
                <a:spcPct val="80000"/>
              </a:lnSpc>
            </a:pP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Fluidity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600" dirty="0" smtClean="0"/>
              <a:t>Lipids can move laterally in the membrane – parallel to the membrane surface</a:t>
            </a:r>
          </a:p>
          <a:p>
            <a:pPr eaLnBrk="1" hangingPunct="1"/>
            <a:r>
              <a:rPr lang="en-US" sz="2600" dirty="0" smtClean="0"/>
              <a:t>Proteins can also move laterally</a:t>
            </a:r>
          </a:p>
          <a:p>
            <a:pPr lvl="1" eaLnBrk="1" hangingPunct="1"/>
            <a:r>
              <a:rPr lang="en-US" dirty="0" smtClean="0"/>
              <a:t>Some proteins are restricted by their anchoring to one side or the other</a:t>
            </a:r>
          </a:p>
          <a:p>
            <a:pPr eaLnBrk="1" hangingPunct="1"/>
            <a:r>
              <a:rPr lang="en-US" sz="2600" dirty="0" smtClean="0"/>
              <a:t>Fluid Mosaic Model explains the shortcomings of the </a:t>
            </a:r>
            <a:r>
              <a:rPr lang="en-US" sz="2600" dirty="0" err="1" smtClean="0"/>
              <a:t>Davson</a:t>
            </a:r>
            <a:r>
              <a:rPr lang="en-US" sz="2600" dirty="0" smtClean="0"/>
              <a:t>/</a:t>
            </a:r>
            <a:r>
              <a:rPr lang="en-US" sz="2600" dirty="0" err="1" smtClean="0"/>
              <a:t>Danielli</a:t>
            </a:r>
            <a:r>
              <a:rPr lang="en-US" sz="2600" dirty="0" smtClean="0"/>
              <a:t>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Membrane Lipids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Fluid part</a:t>
            </a:r>
          </a:p>
          <a:p>
            <a:pPr eaLnBrk="1" hangingPunct="1"/>
            <a:r>
              <a:rPr lang="en-US" dirty="0" smtClean="0"/>
              <a:t>Major classes of lipids </a:t>
            </a:r>
          </a:p>
          <a:p>
            <a:pPr lvl="1" eaLnBrk="1" hangingPunct="1"/>
            <a:r>
              <a:rPr lang="en-US" dirty="0" smtClean="0"/>
              <a:t>Phospholipids: </a:t>
            </a:r>
            <a:r>
              <a:rPr lang="en-US" dirty="0" err="1" smtClean="0"/>
              <a:t>phosphoglycerides</a:t>
            </a:r>
            <a:r>
              <a:rPr lang="en-US" dirty="0" smtClean="0"/>
              <a:t> and </a:t>
            </a:r>
            <a:r>
              <a:rPr lang="en-US" dirty="0" err="1" smtClean="0"/>
              <a:t>sphingolipids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Glycolipids</a:t>
            </a:r>
            <a:endParaRPr lang="en-US" dirty="0" smtClean="0"/>
          </a:p>
          <a:p>
            <a:pPr lvl="1" eaLnBrk="1" hangingPunct="1"/>
            <a:r>
              <a:rPr lang="en-US" dirty="0" smtClean="0"/>
              <a:t>Sterols</a:t>
            </a:r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Functions of Membranes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Define boundaries &amp; act as permeability barrier</a:t>
            </a:r>
          </a:p>
          <a:p>
            <a:pPr eaLnBrk="1" hangingPunct="1"/>
            <a:r>
              <a:rPr lang="en-US" dirty="0" smtClean="0"/>
              <a:t>Serve as loci of specific function</a:t>
            </a:r>
          </a:p>
          <a:p>
            <a:pPr eaLnBrk="1" hangingPunct="1"/>
            <a:r>
              <a:rPr lang="en-US" dirty="0" smtClean="0"/>
              <a:t>Possess transport proteins – regulate the movement of solutes</a:t>
            </a:r>
          </a:p>
          <a:p>
            <a:pPr eaLnBrk="1" hangingPunct="1"/>
            <a:r>
              <a:rPr lang="en-US" dirty="0" smtClean="0"/>
              <a:t>Contains receptors for external signals</a:t>
            </a:r>
          </a:p>
          <a:p>
            <a:pPr eaLnBrk="1" hangingPunct="1"/>
            <a:r>
              <a:rPr lang="en-US" dirty="0" smtClean="0"/>
              <a:t>Provide mechanisms for cell-to-cell contact, adhesion and communication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74638"/>
            <a:ext cx="33528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Phospholipids</a:t>
            </a:r>
          </a:p>
        </p:txBody>
      </p:sp>
      <p:pic>
        <p:nvPicPr>
          <p:cNvPr id="17411" name="Picture 4" descr="0706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6050" y="120650"/>
            <a:ext cx="4886325" cy="3665538"/>
          </a:xfrm>
          <a:noFill/>
          <a:ln>
            <a:solidFill>
              <a:schemeClr val="accent1"/>
            </a:solidFill>
          </a:ln>
        </p:spPr>
      </p:pic>
      <p:sp>
        <p:nvSpPr>
          <p:cNvPr id="17412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Glycerol-based – </a:t>
            </a:r>
            <a:r>
              <a:rPr lang="en-US" sz="2800" dirty="0" err="1" smtClean="0"/>
              <a:t>phosphoglycerides</a:t>
            </a:r>
            <a:r>
              <a:rPr lang="en-US" sz="2800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/>
              <a:t>Phosphatidyl</a:t>
            </a:r>
            <a:r>
              <a:rPr lang="en-US" sz="2400" dirty="0" smtClean="0"/>
              <a:t> -</a:t>
            </a:r>
            <a:r>
              <a:rPr lang="en-US" sz="2400" dirty="0" err="1" smtClean="0"/>
              <a:t>choline</a:t>
            </a:r>
            <a:r>
              <a:rPr lang="en-US" sz="2400" dirty="0" smtClean="0"/>
              <a:t>, -ethanolamine, -serine, -</a:t>
            </a:r>
            <a:r>
              <a:rPr lang="en-US" sz="2400" dirty="0" err="1" smtClean="0"/>
              <a:t>inositol</a:t>
            </a:r>
            <a:r>
              <a:rPr lang="en-US" sz="2400" dirty="0" smtClean="0"/>
              <a:t> are the most important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Sphingosine</a:t>
            </a:r>
            <a:r>
              <a:rPr lang="en-US" sz="2800" dirty="0" smtClean="0"/>
              <a:t>-based – </a:t>
            </a:r>
            <a:r>
              <a:rPr lang="en-US" sz="2800" dirty="0" err="1" smtClean="0"/>
              <a:t>sphingolipids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/>
              <a:t>Sphingomyelin</a:t>
            </a:r>
            <a:r>
              <a:rPr lang="en-US" sz="2400" dirty="0" smtClean="0"/>
              <a:t> – one of the main phospholipids of animal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err="1" smtClean="0"/>
              <a:t>Phospholipid</a:t>
            </a:r>
            <a:r>
              <a:rPr lang="en-US" sz="3600" dirty="0" smtClean="0"/>
              <a:t> composition of several kinds of membranes</a:t>
            </a:r>
          </a:p>
        </p:txBody>
      </p:sp>
      <p:pic>
        <p:nvPicPr>
          <p:cNvPr id="18435" name="Picture 4" descr="070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81000" y="1905000"/>
            <a:ext cx="8153400" cy="3383661"/>
          </a:xfr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200400" cy="1143000"/>
          </a:xfrm>
        </p:spPr>
        <p:txBody>
          <a:bodyPr/>
          <a:lstStyle/>
          <a:p>
            <a:pPr eaLnBrk="1" hangingPunct="1"/>
            <a:r>
              <a:rPr lang="en-US" smtClean="0"/>
              <a:t>Glycolipids</a:t>
            </a:r>
          </a:p>
        </p:txBody>
      </p:sp>
      <p:pic>
        <p:nvPicPr>
          <p:cNvPr id="19460" name="Picture 5" descr="0706bc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b="37254"/>
          <a:stretch>
            <a:fillRect/>
          </a:stretch>
        </p:blipFill>
        <p:spPr>
          <a:xfrm>
            <a:off x="3581400" y="381000"/>
            <a:ext cx="5257800" cy="2474913"/>
          </a:xfrm>
          <a:noFill/>
        </p:spPr>
      </p:pic>
      <p:sp>
        <p:nvSpPr>
          <p:cNvPr id="1945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276600"/>
            <a:ext cx="8229600" cy="3200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Carbohydrate on the lipid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Most are derivatives of </a:t>
            </a:r>
            <a:r>
              <a:rPr lang="en-US" sz="2800" dirty="0" err="1" smtClean="0"/>
              <a:t>sphingolipids</a:t>
            </a:r>
            <a:r>
              <a:rPr lang="en-US" sz="2800" dirty="0" smtClean="0"/>
              <a:t> – </a:t>
            </a:r>
            <a:r>
              <a:rPr lang="en-US" sz="2800" dirty="0" err="1" smtClean="0"/>
              <a:t>glycosphingolipids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/>
              <a:t>Cerebrosides</a:t>
            </a:r>
            <a:r>
              <a:rPr lang="en-US" sz="2400" dirty="0" smtClean="0"/>
              <a:t> – neutral </a:t>
            </a:r>
            <a:r>
              <a:rPr lang="en-US" sz="2400" dirty="0" err="1" smtClean="0"/>
              <a:t>glycolipid</a:t>
            </a:r>
            <a:r>
              <a:rPr lang="en-US" sz="2400" dirty="0" smtClean="0"/>
              <a:t>, </a:t>
            </a:r>
            <a:r>
              <a:rPr lang="en-US" sz="2400" dirty="0" err="1" smtClean="0"/>
              <a:t>galactose</a:t>
            </a:r>
            <a:r>
              <a:rPr lang="en-US" sz="2400" dirty="0" smtClean="0"/>
              <a:t> is the sugar in case of </a:t>
            </a:r>
            <a:r>
              <a:rPr lang="en-US" sz="2400" dirty="0" err="1" smtClean="0"/>
              <a:t>galactocerebroside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/>
              <a:t>Gangliosides</a:t>
            </a:r>
            <a:r>
              <a:rPr lang="en-US" sz="2400" dirty="0" smtClean="0"/>
              <a:t> – has an oligosaccharide head group that contains one or more negatively charged </a:t>
            </a:r>
            <a:r>
              <a:rPr lang="en-US" sz="2400" dirty="0" err="1" smtClean="0"/>
              <a:t>sialic</a:t>
            </a:r>
            <a:r>
              <a:rPr lang="en-US" sz="2400" dirty="0" smtClean="0"/>
              <a:t> acid residues – act as antigens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human ABO blood groups involve </a:t>
            </a:r>
            <a:r>
              <a:rPr lang="en-US" dirty="0" err="1" smtClean="0"/>
              <a:t>glycosphingolipids</a:t>
            </a:r>
            <a:r>
              <a:rPr lang="en-US" dirty="0" smtClean="0"/>
              <a:t> </a:t>
            </a:r>
            <a:r>
              <a:rPr lang="en-US" dirty="0" smtClean="0"/>
              <a:t>known as A antigen and B antigen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6725"/>
            <a:ext cx="5410200" cy="1143000"/>
          </a:xfrm>
        </p:spPr>
        <p:txBody>
          <a:bodyPr/>
          <a:lstStyle/>
          <a:p>
            <a:pPr eaLnBrk="1" hangingPunct="1"/>
            <a:r>
              <a:rPr lang="en-US" smtClean="0"/>
              <a:t>Sterols</a:t>
            </a:r>
          </a:p>
        </p:txBody>
      </p:sp>
      <p:pic>
        <p:nvPicPr>
          <p:cNvPr id="20485" name="Picture 9" descr="0706bc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019174" y="1600200"/>
            <a:ext cx="2914651" cy="2185988"/>
          </a:xfrm>
          <a:noFill/>
        </p:spPr>
      </p:pic>
      <p:pic>
        <p:nvPicPr>
          <p:cNvPr id="20484" name="Picture 7" descr="070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564313" y="685800"/>
            <a:ext cx="2270125" cy="3100388"/>
          </a:xfrm>
          <a:noFill/>
        </p:spPr>
      </p:pic>
      <p:sp>
        <p:nvSpPr>
          <p:cNvPr id="20483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203700"/>
            <a:ext cx="8229600" cy="21875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In animals – cholesterol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 plants – phytosterols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Bacteria have hopanoids – sterol like molecules in plasma membrane, making it rigid, has hydrophilic side chain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799"/>
            <a:ext cx="8229600" cy="969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Thin Layer Chromatography</a:t>
            </a:r>
          </a:p>
        </p:txBody>
      </p:sp>
      <p:pic>
        <p:nvPicPr>
          <p:cNvPr id="21507" name="Picture 4" descr="070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676400" y="1524000"/>
            <a:ext cx="5638800" cy="3439668"/>
          </a:xfrm>
          <a:noFill/>
          <a:ln>
            <a:solidFill>
              <a:schemeClr val="accent1"/>
            </a:solidFill>
          </a:ln>
        </p:spPr>
      </p:pic>
      <p:sp>
        <p:nvSpPr>
          <p:cNvPr id="2150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026025"/>
            <a:ext cx="8229600" cy="1700213"/>
          </a:xfrm>
        </p:spPr>
        <p:txBody>
          <a:bodyPr/>
          <a:lstStyle/>
          <a:p>
            <a:pPr eaLnBrk="1" hangingPunct="1"/>
            <a:r>
              <a:rPr lang="en-US" sz="2400" smtClean="0"/>
              <a:t>Stationary phase – part that doesn’t move, support </a:t>
            </a:r>
          </a:p>
          <a:p>
            <a:pPr eaLnBrk="1" hangingPunct="1"/>
            <a:r>
              <a:rPr lang="en-US" sz="2400" smtClean="0"/>
              <a:t>Mobile phase – solvent that moves and separates the substances based on their polarity and affinity for the stationary 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Fatty Acids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Part of lipids with the exception of sterols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12 to 20 C, usually 16 or 18 C to make a stable bilayer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Palmitate 16C saturated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Stearate 18C saturated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Oleate 18C unsaturated 1 C=C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Linoleate 18C unsaturated 2 C=C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Linolenate 18C unsaturated 3 C=C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Arachidonate 20C unsaturated 4 C=C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7086600" y="3917950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315200" y="3886200"/>
            <a:ext cx="10096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Kinked </a:t>
            </a:r>
            <a:br>
              <a:rPr lang="en-US"/>
            </a:br>
            <a:r>
              <a:rPr lang="en-US"/>
              <a:t>and not </a:t>
            </a:r>
            <a:br>
              <a:rPr lang="en-US"/>
            </a:br>
            <a:r>
              <a:rPr lang="en-US"/>
              <a:t>packed </a:t>
            </a:r>
            <a:br>
              <a:rPr lang="en-US"/>
            </a:br>
            <a:r>
              <a:rPr lang="en-US"/>
              <a:t>well –</a:t>
            </a:r>
            <a:br>
              <a:rPr lang="en-US"/>
            </a:br>
            <a:r>
              <a:rPr lang="en-US"/>
              <a:t>more</a:t>
            </a:r>
            <a:br>
              <a:rPr lang="en-US"/>
            </a:br>
            <a:r>
              <a:rPr lang="en-US"/>
              <a:t>fluid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295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Fatty Acids</a:t>
            </a:r>
          </a:p>
        </p:txBody>
      </p:sp>
      <p:pic>
        <p:nvPicPr>
          <p:cNvPr id="23555" name="Picture 4" descr="07T0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1143000"/>
            <a:ext cx="8597662" cy="5142178"/>
          </a:xfr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Asymmetric Distribution of Lipids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Lipids are unequally distributed between the 2 </a:t>
            </a:r>
            <a:r>
              <a:rPr lang="en-US" dirty="0" err="1" smtClean="0"/>
              <a:t>monolayers</a:t>
            </a:r>
            <a:r>
              <a:rPr lang="en-US" dirty="0" smtClean="0"/>
              <a:t> of the membrane</a:t>
            </a:r>
          </a:p>
          <a:p>
            <a:pPr eaLnBrk="1" hangingPunct="1"/>
            <a:r>
              <a:rPr lang="en-US" dirty="0" err="1" smtClean="0"/>
              <a:t>Glycolipids</a:t>
            </a:r>
            <a:r>
              <a:rPr lang="en-US" dirty="0" smtClean="0"/>
              <a:t> are mostly on the outer layer (sugar out) for signaling and recognition events</a:t>
            </a:r>
          </a:p>
          <a:p>
            <a:pPr eaLnBrk="1" hangingPunct="1"/>
            <a:r>
              <a:rPr lang="en-US" dirty="0" err="1" smtClean="0"/>
              <a:t>Phosphatidyl</a:t>
            </a:r>
            <a:r>
              <a:rPr lang="en-US" dirty="0" smtClean="0"/>
              <a:t>-ethanolamine, -serine and </a:t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 err="1" smtClean="0"/>
              <a:t>inositol</a:t>
            </a:r>
            <a:r>
              <a:rPr lang="en-US" dirty="0" smtClean="0"/>
              <a:t> are prominent on the inner layer to transmit signal to interior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Lipid “Movement”</a:t>
            </a:r>
          </a:p>
        </p:txBody>
      </p:sp>
      <p:pic>
        <p:nvPicPr>
          <p:cNvPr id="25604" name="Picture 5" descr="07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3200" y="2144713"/>
            <a:ext cx="4038600" cy="3436937"/>
          </a:xfrm>
          <a:noFill/>
          <a:ln>
            <a:solidFill>
              <a:schemeClr val="accent1"/>
            </a:solidFill>
          </a:ln>
        </p:spPr>
      </p:pic>
      <p:sp>
        <p:nvSpPr>
          <p:cNvPr id="2560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45000" y="1600200"/>
            <a:ext cx="4495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Rotation – spin on it axis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Lateral diffusion – move in the layer that it is in – like wandering around in a crowded room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Transverse diffusion – rarely see flip from one layer to the other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Phospholipid translocator or ‘flippase’ allows for the flip-flop, specific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 descr="070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76400" y="213360"/>
            <a:ext cx="7086600" cy="6413500"/>
          </a:xfrm>
          <a:noFill/>
          <a:ln>
            <a:solidFill>
              <a:schemeClr val="accent1"/>
            </a:solidFill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2133600" cy="1143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Functions of membranes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Lipid </a:t>
            </a:r>
            <a:r>
              <a:rPr lang="en-US" sz="3600" dirty="0" err="1" smtClean="0"/>
              <a:t>Bilayer</a:t>
            </a:r>
            <a:r>
              <a:rPr lang="en-US" sz="3600" dirty="0" smtClean="0"/>
              <a:t> is Fluid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876800"/>
          </a:xfrm>
        </p:spPr>
        <p:txBody>
          <a:bodyPr>
            <a:noAutofit/>
          </a:bodyPr>
          <a:lstStyle/>
          <a:p>
            <a:pPr defTabSz="457200">
              <a:lnSpc>
                <a:spcPct val="90000"/>
              </a:lnSpc>
            </a:pPr>
            <a:r>
              <a:rPr lang="en-US" sz="2800" dirty="0" smtClean="0"/>
              <a:t>The lipid </a:t>
            </a:r>
            <a:r>
              <a:rPr lang="en-US" sz="2800" dirty="0" err="1" smtClean="0"/>
              <a:t>bilayer</a:t>
            </a:r>
            <a:r>
              <a:rPr lang="en-US" sz="2800" dirty="0" smtClean="0"/>
              <a:t> behaves as a fluid that permits the movement of both lipids and proteins</a:t>
            </a:r>
          </a:p>
          <a:p>
            <a:pPr defTabSz="457200">
              <a:lnSpc>
                <a:spcPct val="90000"/>
              </a:lnSpc>
            </a:pPr>
            <a:endParaRPr lang="en-US" sz="2800" dirty="0" smtClean="0"/>
          </a:p>
          <a:p>
            <a:pPr defTabSz="457200">
              <a:lnSpc>
                <a:spcPct val="90000"/>
              </a:lnSpc>
            </a:pPr>
            <a:r>
              <a:rPr lang="en-US" sz="2800" dirty="0" smtClean="0"/>
              <a:t>Lipids can move as much as several mm per second within the monolayer</a:t>
            </a:r>
          </a:p>
          <a:p>
            <a:pPr defTabSz="457200">
              <a:lnSpc>
                <a:spcPct val="90000"/>
              </a:lnSpc>
            </a:pPr>
            <a:endParaRPr lang="en-US" sz="2800" dirty="0" smtClean="0"/>
          </a:p>
          <a:p>
            <a:pPr defTabSz="457200">
              <a:lnSpc>
                <a:spcPct val="90000"/>
              </a:lnSpc>
            </a:pPr>
            <a:r>
              <a:rPr lang="en-US" sz="2800" dirty="0" smtClean="0"/>
              <a:t>Lateral diffusion can be demonstrated using </a:t>
            </a:r>
            <a:r>
              <a:rPr lang="en-US" sz="2800" b="1" u="sng" dirty="0" smtClean="0"/>
              <a:t>f</a:t>
            </a:r>
            <a:r>
              <a:rPr lang="en-US" sz="2800" b="1" dirty="0" smtClean="0"/>
              <a:t>luorescence </a:t>
            </a:r>
            <a:r>
              <a:rPr lang="en-US" sz="2800" b="1" u="sng" dirty="0" smtClean="0"/>
              <a:t>r</a:t>
            </a:r>
            <a:r>
              <a:rPr lang="en-US" sz="2800" b="1" dirty="0" smtClean="0"/>
              <a:t>ecovery </a:t>
            </a:r>
            <a:r>
              <a:rPr lang="en-US" sz="2800" b="1" u="sng" dirty="0" smtClean="0"/>
              <a:t>a</a:t>
            </a:r>
            <a:r>
              <a:rPr lang="en-US" sz="2800" b="1" dirty="0" smtClean="0"/>
              <a:t>fter </a:t>
            </a:r>
            <a:r>
              <a:rPr lang="en-US" sz="2800" b="1" u="sng" dirty="0" err="1" smtClean="0"/>
              <a:t>p</a:t>
            </a:r>
            <a:r>
              <a:rPr lang="en-US" sz="2800" b="1" dirty="0" err="1" smtClean="0"/>
              <a:t>hotobleaching</a:t>
            </a:r>
            <a:r>
              <a:rPr lang="en-US" sz="2800" b="1" dirty="0" smtClean="0"/>
              <a:t> </a:t>
            </a:r>
            <a:r>
              <a:rPr lang="en-US" sz="2800" dirty="0" smtClean="0"/>
              <a:t>(FRAP)</a:t>
            </a:r>
          </a:p>
          <a:p>
            <a:pPr defTabSz="457200">
              <a:lnSpc>
                <a:spcPct val="90000"/>
              </a:lnSpc>
            </a:pPr>
            <a:endParaRPr lang="en-US" sz="2800" b="1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Measuring lipid mobility in membranes </a:t>
            </a:r>
            <a:br>
              <a:rPr lang="en-US" sz="3600" dirty="0" smtClean="0"/>
            </a:br>
            <a:r>
              <a:rPr lang="en-US" sz="3600" dirty="0" smtClean="0"/>
              <a:t>by FRAP</a:t>
            </a:r>
          </a:p>
        </p:txBody>
      </p:sp>
      <p:pic>
        <p:nvPicPr>
          <p:cNvPr id="26627" name="Picture 5" descr="071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436063" y="1828800"/>
            <a:ext cx="8326937" cy="2914640"/>
          </a:xfr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295400" y="914400"/>
            <a:ext cx="7239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6000" b="1" dirty="0" smtClean="0">
                <a:latin typeface="+mj-lt"/>
              </a:rPr>
              <a:t>Membranes: </a:t>
            </a:r>
          </a:p>
          <a:p>
            <a:pPr eaLnBrk="1" hangingPunct="1"/>
            <a:r>
              <a:rPr lang="en-US" sz="4800" b="1" dirty="0" smtClean="0">
                <a:latin typeface="+mj-lt"/>
              </a:rPr>
              <a:t>Their Structure, </a:t>
            </a:r>
          </a:p>
          <a:p>
            <a:pPr eaLnBrk="1" hangingPunct="1"/>
            <a:r>
              <a:rPr lang="en-US" sz="4800" b="1" dirty="0" smtClean="0">
                <a:latin typeface="+mj-lt"/>
              </a:rPr>
              <a:t>Function and Chemistry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6576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Instructor: Dr. </a:t>
            </a:r>
            <a:r>
              <a:rPr lang="en-US" sz="2400" dirty="0" err="1" smtClean="0"/>
              <a:t>Mahmoud</a:t>
            </a:r>
            <a:r>
              <a:rPr lang="en-US" sz="2400" dirty="0" smtClean="0"/>
              <a:t>  A. </a:t>
            </a:r>
            <a:r>
              <a:rPr lang="en-US" sz="2400" dirty="0" err="1" smtClean="0"/>
              <a:t>Srour</a:t>
            </a:r>
            <a:endParaRPr lang="en-US" sz="2400" dirty="0" smtClean="0"/>
          </a:p>
          <a:p>
            <a:r>
              <a:rPr lang="en-US" sz="2400" dirty="0" smtClean="0"/>
              <a:t>Course:  Cell Biology  0202211</a:t>
            </a:r>
          </a:p>
          <a:p>
            <a:endParaRPr lang="en-US" sz="2400" dirty="0"/>
          </a:p>
          <a:p>
            <a:r>
              <a:rPr lang="en-US" sz="2400" dirty="0" smtClean="0"/>
              <a:t>Reading:</a:t>
            </a:r>
          </a:p>
          <a:p>
            <a:r>
              <a:rPr lang="en-US" sz="2400" dirty="0" smtClean="0"/>
              <a:t>Becker’s World of the Cell, 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  <a:r>
              <a:rPr lang="en-US" sz="2400" dirty="0" err="1" smtClean="0"/>
              <a:t>ed</a:t>
            </a:r>
            <a:r>
              <a:rPr lang="en-US" sz="2400" dirty="0" smtClean="0"/>
              <a:t>/ 2012.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Chap 7, p. 156-193.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616744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Lec</a:t>
            </a:r>
            <a:r>
              <a:rPr lang="en-US" sz="2400" dirty="0" smtClean="0"/>
              <a:t> # 10			Sat 20.10.2012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504D"/>
                </a:solidFill>
              </a:rPr>
              <a:t>Membranes Function Properly Only in the Fluid State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Membrane fluidity changes with temperature, decreasing as temperature falls and vice versa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Every lipid </a:t>
            </a:r>
            <a:r>
              <a:rPr lang="en-US" sz="2800" dirty="0" err="1" smtClean="0"/>
              <a:t>bilayer</a:t>
            </a:r>
            <a:r>
              <a:rPr lang="en-US" sz="2800" dirty="0" smtClean="0"/>
              <a:t> has a characteristic </a:t>
            </a:r>
            <a:r>
              <a:rPr lang="en-US" sz="2800" b="1" dirty="0" smtClean="0"/>
              <a:t>transition temperature </a:t>
            </a:r>
            <a:r>
              <a:rPr lang="en-US" sz="2800" b="1" i="1" dirty="0" smtClean="0"/>
              <a:t>T</a:t>
            </a:r>
            <a:r>
              <a:rPr lang="en-US" sz="2800" b="1" baseline="-25000" dirty="0" smtClean="0"/>
              <a:t>m</a:t>
            </a:r>
            <a:r>
              <a:rPr lang="en-US" sz="2800" dirty="0" smtClean="0"/>
              <a:t>,  the temperature at which it becomes fluid (“melts”) when warmed from a solid gel-like state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This change of state is called a </a:t>
            </a:r>
            <a:r>
              <a:rPr lang="en-US" sz="2800" b="1" dirty="0" smtClean="0"/>
              <a:t>phase transition</a:t>
            </a:r>
            <a:r>
              <a:rPr lang="en-US" sz="2800" dirty="0" smtClean="0"/>
              <a:t>, </a:t>
            </a:r>
          </a:p>
          <a:p>
            <a:pPr>
              <a:lnSpc>
                <a:spcPct val="90000"/>
              </a:lnSpc>
            </a:pPr>
            <a:endParaRPr lang="en-US" sz="2800" b="1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Below the </a:t>
            </a:r>
            <a:r>
              <a:rPr lang="en-US" sz="2800" i="1" dirty="0" smtClean="0"/>
              <a:t>T</a:t>
            </a:r>
            <a:r>
              <a:rPr lang="en-US" sz="2800" baseline="-25000" dirty="0" smtClean="0"/>
              <a:t>m</a:t>
            </a:r>
            <a:r>
              <a:rPr lang="en-US" sz="2800" dirty="0" smtClean="0"/>
              <a:t>, any functions that rely on membrane fluidity will be disrupted</a:t>
            </a:r>
            <a:endParaRPr lang="en-US" sz="2800" b="1" dirty="0" smtClean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7B8C"/>
                </a:solidFill>
              </a:rPr>
              <a:t>Effects of Fatty Acid Composition on Membrane Fluidity</a:t>
            </a:r>
            <a:endParaRPr lang="en-US" sz="4000" b="1" dirty="0" smtClean="0"/>
          </a:p>
        </p:txBody>
      </p:sp>
      <p:sp>
        <p:nvSpPr>
          <p:cNvPr id="27652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173038" lvl="1" indent="-58738" defTabSz="457200">
              <a:lnSpc>
                <a:spcPct val="9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en-US" sz="2800" dirty="0" smtClean="0"/>
              <a:t>Fluidity of a membrane depends mainly on </a:t>
            </a:r>
            <a:r>
              <a:rPr lang="en-US" sz="2500" dirty="0" smtClean="0"/>
              <a:t>he fatty acids that it contains, </a:t>
            </a:r>
          </a:p>
          <a:p>
            <a:pPr marL="447358" lvl="2" indent="-58738" defTabSz="457200">
              <a:lnSpc>
                <a:spcPct val="9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en-US" sz="2500" dirty="0" smtClean="0"/>
              <a:t>The length of fatty acid chains </a:t>
            </a:r>
          </a:p>
          <a:p>
            <a:pPr marL="447358" lvl="2" indent="-58738" defTabSz="457200">
              <a:lnSpc>
                <a:spcPct val="9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en-US" sz="2500" dirty="0" smtClean="0"/>
              <a:t>The degree of saturation (</a:t>
            </a:r>
            <a:r>
              <a:rPr lang="en-US" sz="2400" dirty="0" smtClean="0"/>
              <a:t>more C=C will increase fluidity</a:t>
            </a:r>
            <a:r>
              <a:rPr lang="en-US" sz="2500" dirty="0" smtClean="0"/>
              <a:t>)</a:t>
            </a:r>
          </a:p>
          <a:p>
            <a:pPr marL="173038" lvl="1" indent="-58738" defTabSz="457200">
              <a:lnSpc>
                <a:spcPct val="90000"/>
              </a:lnSpc>
              <a:buClr>
                <a:srgbClr val="A50021"/>
              </a:buClr>
              <a:buFont typeface="Wingdings" pitchFamily="2" charset="2"/>
              <a:buChar char="q"/>
            </a:pPr>
            <a:endParaRPr lang="en-US" sz="2800" dirty="0" smtClean="0"/>
          </a:p>
          <a:p>
            <a:pPr marL="173038" lvl="1" indent="-58738" defTabSz="457200">
              <a:lnSpc>
                <a:spcPct val="9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en-US" sz="2800" dirty="0" smtClean="0"/>
              <a:t>Long-chain and saturated fatty acids have higher </a:t>
            </a:r>
            <a:r>
              <a:rPr lang="en-US" sz="2800" i="1" dirty="0" smtClean="0"/>
              <a:t>T</a:t>
            </a:r>
            <a:r>
              <a:rPr lang="en-US" sz="2800" baseline="-25000" dirty="0" smtClean="0"/>
              <a:t>m</a:t>
            </a:r>
            <a:r>
              <a:rPr lang="en-US" sz="2800" dirty="0" smtClean="0"/>
              <a:t>, whereas short-chain and unsaturated fatty acids 	 have lower </a:t>
            </a:r>
            <a:r>
              <a:rPr lang="en-US" sz="2800" i="1" dirty="0" smtClean="0"/>
              <a:t>T</a:t>
            </a:r>
            <a:r>
              <a:rPr lang="en-US" sz="2800" baseline="-25000" dirty="0" smtClean="0"/>
              <a:t>m</a:t>
            </a:r>
            <a:r>
              <a:rPr lang="en-US" sz="2800" dirty="0" smtClean="0"/>
              <a:t>,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1024" descr="C:\Users\dking\Desktop\chap007\07_13FigureA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5615" y="207825"/>
            <a:ext cx="3005137" cy="64293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Picture 1024" descr="C:\Users\dking\Desktop\chap007\07_13FigureB-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6240" y="270160"/>
            <a:ext cx="2571750" cy="6340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9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Effect of unsaturated Fatty Acids on the packing of membrane lipids </a:t>
            </a:r>
            <a:endParaRPr lang="en-US" sz="3200" dirty="0"/>
          </a:p>
        </p:txBody>
      </p:sp>
      <p:pic>
        <p:nvPicPr>
          <p:cNvPr id="3" name="Picture 1024" descr="C:\Users\dking\Desktop\chap007\07_14FigureB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8985" y="2126664"/>
            <a:ext cx="3887140" cy="404478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" name="Picture 1024" descr="C:\Users\dking\Desktop\chap007\07_14FigureA-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023" y="2438400"/>
            <a:ext cx="4454577" cy="3276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B8C"/>
                </a:solidFill>
              </a:rPr>
              <a:t>Effects of Sterols on Membrane Fluidity</a:t>
            </a:r>
            <a:endParaRPr lang="en-US" sz="3600" dirty="0" smtClean="0"/>
          </a:p>
        </p:txBody>
      </p:sp>
      <p:sp>
        <p:nvSpPr>
          <p:cNvPr id="28676" name="Rectangle 6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defTabSz="457200">
              <a:spcBef>
                <a:spcPts val="600"/>
              </a:spcBef>
              <a:spcAft>
                <a:spcPts val="1600"/>
              </a:spcAft>
            </a:pPr>
            <a:r>
              <a:rPr lang="en-US" sz="2800" dirty="0" smtClean="0"/>
              <a:t>The intercalation of rigid cholesterol molecules into a membrane decreases its fluidity and increases the </a:t>
            </a:r>
            <a:r>
              <a:rPr lang="en-US" sz="2800" i="1" dirty="0" smtClean="0"/>
              <a:t>T</a:t>
            </a:r>
            <a:r>
              <a:rPr lang="en-US" sz="2800" baseline="-25000" dirty="0" smtClean="0"/>
              <a:t>m</a:t>
            </a:r>
          </a:p>
          <a:p>
            <a:pPr defTabSz="457200">
              <a:spcBef>
                <a:spcPts val="600"/>
              </a:spcBef>
              <a:spcAft>
                <a:spcPts val="1600"/>
              </a:spcAft>
            </a:pPr>
            <a:r>
              <a:rPr lang="en-US" sz="2800" dirty="0" smtClean="0"/>
              <a:t>Cholesterol also prevents hydrocarbon chains of phospholipids from packing together tightly and so reduces the tendency of membranes to gel upon cooling</a:t>
            </a:r>
          </a:p>
          <a:p>
            <a:pPr defTabSz="457200">
              <a:spcBef>
                <a:spcPts val="600"/>
              </a:spcBef>
              <a:spcAft>
                <a:spcPts val="1600"/>
              </a:spcAft>
            </a:pPr>
            <a:r>
              <a:rPr lang="en-US" sz="2800" dirty="0" smtClean="0"/>
              <a:t>Therefore cholesterol is a fluidity buffer; sterols in other organisms may function similarly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B8C"/>
                </a:solidFill>
              </a:rPr>
              <a:t>Effects of Sterols on Membrane Fluidity</a:t>
            </a:r>
            <a:endParaRPr lang="en-US" sz="3600" dirty="0" smtClean="0"/>
          </a:p>
        </p:txBody>
      </p:sp>
      <p:pic>
        <p:nvPicPr>
          <p:cNvPr id="28675" name="Picture 5" descr="071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371600"/>
            <a:ext cx="7831478" cy="538122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Other effects of sterols on membranes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Sterols decrease the permeability of membranes to ions and small polar molecules</a:t>
            </a:r>
          </a:p>
          <a:p>
            <a:endParaRPr lang="en-US" dirty="0" smtClean="0"/>
          </a:p>
          <a:p>
            <a:r>
              <a:rPr lang="en-US" dirty="0" smtClean="0"/>
              <a:t>This is likely because they fill spaces between the hydrocarbon chains of phospholipids</a:t>
            </a:r>
          </a:p>
          <a:p>
            <a:endParaRPr lang="en-US" dirty="0" smtClean="0"/>
          </a:p>
          <a:p>
            <a:r>
              <a:rPr lang="en-US" dirty="0" smtClean="0"/>
              <a:t>This effectively blocks the routes that ions and small molecules would take through the membrane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Boundaries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Permeability barrier because of the hydrophobic interior of the membrane</a:t>
            </a:r>
          </a:p>
          <a:p>
            <a:pPr lvl="1" eaLnBrk="1" hangingPunct="1"/>
            <a:r>
              <a:rPr lang="en-US" sz="2800" dirty="0" smtClean="0"/>
              <a:t>Plasma membrane</a:t>
            </a:r>
          </a:p>
          <a:p>
            <a:pPr lvl="1" eaLnBrk="1" hangingPunct="1"/>
            <a:r>
              <a:rPr lang="en-US" sz="2800" dirty="0" smtClean="0"/>
              <a:t>Intracellular membranes – compartmentalize the cell</a:t>
            </a:r>
          </a:p>
          <a:p>
            <a:pPr eaLnBrk="1" hangingPunct="1"/>
            <a:r>
              <a:rPr lang="en-US" sz="2800" dirty="0" smtClean="0"/>
              <a:t>Keep in desirable substance and keep undesirable 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504D"/>
                </a:solidFill>
              </a:rPr>
              <a:t>Most Organisms Can Regulate Membrane Fluidity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defTabSz="457200">
              <a:lnSpc>
                <a:spcPct val="90000"/>
              </a:lnSpc>
            </a:pPr>
            <a:r>
              <a:rPr lang="en-US" dirty="0" smtClean="0"/>
              <a:t>Most organisms can regulate membrane fluidity by varying the lipid composition of the membranes</a:t>
            </a:r>
          </a:p>
          <a:p>
            <a:pPr defTabSz="457200">
              <a:lnSpc>
                <a:spcPct val="90000"/>
              </a:lnSpc>
            </a:pPr>
            <a:endParaRPr lang="en-US" dirty="0" smtClean="0"/>
          </a:p>
          <a:p>
            <a:pPr defTabSz="457200">
              <a:lnSpc>
                <a:spcPct val="90000"/>
              </a:lnSpc>
            </a:pPr>
            <a:r>
              <a:rPr lang="en-US" dirty="0" smtClean="0"/>
              <a:t>This is most important in </a:t>
            </a:r>
            <a:r>
              <a:rPr lang="en-US" i="1" dirty="0" err="1" smtClean="0"/>
              <a:t>poikilotherms</a:t>
            </a:r>
            <a:r>
              <a:rPr lang="en-US" dirty="0" smtClean="0"/>
              <a:t>, organisms that cannot regulate their body temperature</a:t>
            </a:r>
          </a:p>
          <a:p>
            <a:pPr defTabSz="457200">
              <a:lnSpc>
                <a:spcPct val="90000"/>
              </a:lnSpc>
            </a:pPr>
            <a:endParaRPr lang="en-US" dirty="0" smtClean="0"/>
          </a:p>
          <a:p>
            <a:pPr defTabSz="457200">
              <a:lnSpc>
                <a:spcPct val="90000"/>
              </a:lnSpc>
            </a:pPr>
            <a:r>
              <a:rPr lang="en-US" dirty="0" err="1" smtClean="0"/>
              <a:t>Poikilotherms</a:t>
            </a:r>
            <a:r>
              <a:rPr lang="en-US" dirty="0" smtClean="0"/>
              <a:t> use</a:t>
            </a:r>
            <a:r>
              <a:rPr lang="en-US" b="1" dirty="0" smtClean="0"/>
              <a:t> </a:t>
            </a:r>
            <a:r>
              <a:rPr lang="en-US" b="1" dirty="0" err="1" smtClean="0"/>
              <a:t>homeoviscous</a:t>
            </a:r>
            <a:r>
              <a:rPr lang="en-US" b="1" dirty="0" smtClean="0"/>
              <a:t> adaptation, </a:t>
            </a:r>
            <a:r>
              <a:rPr lang="en-US" dirty="0" smtClean="0"/>
              <a:t>compensating for changes in temperature by altering</a:t>
            </a:r>
            <a:r>
              <a:rPr lang="en-US" b="1" dirty="0" smtClean="0"/>
              <a:t> </a:t>
            </a:r>
            <a:r>
              <a:rPr lang="en-US" dirty="0" smtClean="0"/>
              <a:t>the length and degree of saturation of fatty acids in their membranes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Oxygen and </a:t>
            </a:r>
            <a:r>
              <a:rPr lang="en-US" sz="3600" dirty="0" err="1" smtClean="0"/>
              <a:t>desaturase</a:t>
            </a:r>
            <a:r>
              <a:rPr lang="en-US" sz="3600" dirty="0" smtClean="0"/>
              <a:t> enzyme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defTabSz="457200">
              <a:lnSpc>
                <a:spcPct val="90000"/>
              </a:lnSpc>
            </a:pPr>
            <a:r>
              <a:rPr lang="en-US" dirty="0" smtClean="0"/>
              <a:t>In some species of </a:t>
            </a:r>
            <a:r>
              <a:rPr lang="en-US" i="1" dirty="0" err="1" smtClean="0"/>
              <a:t>Micrococcu</a:t>
            </a:r>
            <a:r>
              <a:rPr lang="en-US" dirty="0" smtClean="0"/>
              <a:t>, a drop in temp activates an enzyme that removes two terminal carbons from the 18-carbon hydrocarbon tails</a:t>
            </a:r>
          </a:p>
          <a:p>
            <a:pPr defTabSz="457200">
              <a:lnSpc>
                <a:spcPct val="90000"/>
              </a:lnSpc>
            </a:pPr>
            <a:endParaRPr lang="en-US" dirty="0" smtClean="0"/>
          </a:p>
          <a:p>
            <a:pPr defTabSz="457200">
              <a:lnSpc>
                <a:spcPct val="90000"/>
              </a:lnSpc>
            </a:pPr>
            <a:r>
              <a:rPr lang="en-US" dirty="0" smtClean="0"/>
              <a:t>Some organisms like </a:t>
            </a:r>
            <a:r>
              <a:rPr lang="en-US" i="1" dirty="0" smtClean="0"/>
              <a:t>E. coli </a:t>
            </a:r>
            <a:r>
              <a:rPr lang="en-US" dirty="0" smtClean="0"/>
              <a:t>have a </a:t>
            </a:r>
            <a:r>
              <a:rPr lang="en-US" i="1" dirty="0" err="1" smtClean="0"/>
              <a:t>desaturase</a:t>
            </a:r>
            <a:r>
              <a:rPr lang="en-US" dirty="0" smtClean="0"/>
              <a:t> enzyme, which introduces double bonds into fatty acids as needed </a:t>
            </a:r>
          </a:p>
          <a:p>
            <a:pPr defTabSz="457200">
              <a:lnSpc>
                <a:spcPct val="90000"/>
              </a:lnSpc>
            </a:pPr>
            <a:endParaRPr lang="en-US" dirty="0" smtClean="0"/>
          </a:p>
          <a:p>
            <a:pPr defTabSz="457200">
              <a:lnSpc>
                <a:spcPct val="90000"/>
              </a:lnSpc>
            </a:pPr>
            <a:r>
              <a:rPr lang="en-US" dirty="0" err="1" smtClean="0"/>
              <a:t>Homeoviscus</a:t>
            </a:r>
            <a:r>
              <a:rPr lang="en-US" dirty="0" smtClean="0"/>
              <a:t> adaptation also occurs in yeast and plants &amp; depends on increased oxygen solubility at low temp. </a:t>
            </a:r>
          </a:p>
          <a:p>
            <a:pPr defTabSz="457200">
              <a:lnSpc>
                <a:spcPct val="90000"/>
              </a:lnSpc>
            </a:pPr>
            <a:r>
              <a:rPr lang="en-US" dirty="0" smtClean="0"/>
              <a:t>Oxygen acts as a substrate for </a:t>
            </a:r>
            <a:r>
              <a:rPr lang="en-US" dirty="0" err="1" smtClean="0"/>
              <a:t>desaturase</a:t>
            </a:r>
            <a:r>
              <a:rPr lang="en-US" dirty="0" smtClean="0"/>
              <a:t>, allowing for maintenance of membrane fluidity at lower temperatures</a:t>
            </a:r>
            <a:endParaRPr lang="en-US" sz="2800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02752" cy="990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504D"/>
                </a:solidFill>
              </a:rPr>
              <a:t>Lipid Rafts Are Localized Regions of Membrane Lipids That Are Involved in Cell Signaling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defTabSz="457200">
              <a:lnSpc>
                <a:spcPct val="90000"/>
              </a:lnSpc>
            </a:pPr>
            <a:r>
              <a:rPr lang="en-US" sz="3000" dirty="0" smtClean="0"/>
              <a:t>Localized regions of membrane lipids in association with specific proteins are called </a:t>
            </a:r>
            <a:r>
              <a:rPr lang="en-US" sz="3000" i="1" dirty="0" smtClean="0"/>
              <a:t>lipid </a:t>
            </a:r>
            <a:r>
              <a:rPr lang="en-US" sz="3000" i="1" dirty="0" err="1" smtClean="0"/>
              <a:t>microdomains</a:t>
            </a:r>
            <a:r>
              <a:rPr lang="en-US" sz="3000" dirty="0" smtClean="0"/>
              <a:t>, or </a:t>
            </a:r>
            <a:r>
              <a:rPr lang="en-US" sz="3000" b="1" dirty="0" smtClean="0"/>
              <a:t>lipid rafts</a:t>
            </a:r>
          </a:p>
          <a:p>
            <a:pPr defTabSz="457200">
              <a:lnSpc>
                <a:spcPct val="90000"/>
              </a:lnSpc>
            </a:pPr>
            <a:endParaRPr lang="en-US" sz="3200" b="1" dirty="0" smtClean="0"/>
          </a:p>
          <a:p>
            <a:pPr defTabSz="457200">
              <a:lnSpc>
                <a:spcPct val="90000"/>
              </a:lnSpc>
            </a:pPr>
            <a:r>
              <a:rPr lang="en-US" sz="3200" dirty="0" smtClean="0"/>
              <a:t>These are dynamic, changing composition as lipids and proteins move into and out of them</a:t>
            </a:r>
          </a:p>
          <a:p>
            <a:pPr defTabSz="457200">
              <a:lnSpc>
                <a:spcPct val="90000"/>
              </a:lnSpc>
            </a:pPr>
            <a:endParaRPr lang="en-US" sz="3200" dirty="0" smtClean="0"/>
          </a:p>
          <a:p>
            <a:pPr defTabSz="457200">
              <a:lnSpc>
                <a:spcPct val="90000"/>
              </a:lnSpc>
            </a:pPr>
            <a:r>
              <a:rPr lang="en-US" sz="3200" dirty="0" smtClean="0"/>
              <a:t>Lipid rafts in the outer monolayer of animal cells have elevated levels of cholesterol and </a:t>
            </a:r>
            <a:r>
              <a:rPr lang="en-US" sz="3200" dirty="0" err="1" smtClean="0"/>
              <a:t>glycosphingolipids</a:t>
            </a:r>
            <a:r>
              <a:rPr lang="en-US" sz="3200" dirty="0" smtClean="0"/>
              <a:t> and are less fluid than the rest of the membrane</a:t>
            </a:r>
            <a:endParaRPr lang="en-US" sz="3200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Lipid raft formation (continued)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Lipid rafts contain </a:t>
            </a:r>
            <a:r>
              <a:rPr lang="en-US" dirty="0" err="1" smtClean="0"/>
              <a:t>actin</a:t>
            </a:r>
            <a:r>
              <a:rPr lang="en-US" dirty="0" smtClean="0"/>
              <a:t>-binding proteins, suggesting that the cytoskeleton may play a role in their formation and organization</a:t>
            </a:r>
          </a:p>
          <a:p>
            <a:endParaRPr lang="en-US" dirty="0" smtClean="0"/>
          </a:p>
          <a:p>
            <a:r>
              <a:rPr lang="en-US" dirty="0" smtClean="0"/>
              <a:t>Depleting cholesterol from a membrane, or disrupting the </a:t>
            </a:r>
            <a:r>
              <a:rPr lang="en-US" dirty="0" err="1" smtClean="0"/>
              <a:t>actin</a:t>
            </a:r>
            <a:r>
              <a:rPr lang="en-US" dirty="0" smtClean="0"/>
              <a:t> cytoskeleton, can both interfere with the targeting of proteins to rafts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Functions of lipid rafts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Lipid rafts are thought to have roles in detecting and responding to </a:t>
            </a:r>
            <a:r>
              <a:rPr lang="en-US" sz="2800" dirty="0" err="1" smtClean="0"/>
              <a:t>exracellular</a:t>
            </a:r>
            <a:r>
              <a:rPr lang="en-US" sz="2800" dirty="0" smtClean="0"/>
              <a:t> signals</a:t>
            </a:r>
          </a:p>
          <a:p>
            <a:endParaRPr lang="en-US" sz="2800" dirty="0" smtClean="0"/>
          </a:p>
          <a:p>
            <a:r>
              <a:rPr lang="en-US" sz="2800" dirty="0" smtClean="0"/>
              <a:t>For example, lipid rafts have roles in </a:t>
            </a:r>
          </a:p>
          <a:p>
            <a:pPr lvl="1"/>
            <a:r>
              <a:rPr lang="en-US" sz="2400" dirty="0" smtClean="0"/>
              <a:t>transport of nutrients and ions across membranes</a:t>
            </a:r>
          </a:p>
          <a:p>
            <a:pPr lvl="1"/>
            <a:r>
              <a:rPr lang="en-US" sz="2400" dirty="0" smtClean="0"/>
              <a:t>binding of activated immune system cells to their microbial targets</a:t>
            </a:r>
          </a:p>
          <a:p>
            <a:pPr lvl="1"/>
            <a:r>
              <a:rPr lang="en-US" sz="2400" dirty="0" smtClean="0"/>
              <a:t>transport of cholera toxin into intestinal cells </a:t>
            </a:r>
            <a:endParaRPr lang="en-US" sz="2400" b="1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Caveolae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i="1" dirty="0" err="1" smtClean="0"/>
              <a:t>Caveolae</a:t>
            </a:r>
            <a:r>
              <a:rPr lang="en-US" sz="2800" dirty="0" smtClean="0"/>
              <a:t>, small invaginations of the plasma membrane, are structurally related to lipid rafts</a:t>
            </a:r>
          </a:p>
          <a:p>
            <a:endParaRPr lang="en-US" sz="2800" dirty="0" smtClean="0"/>
          </a:p>
          <a:p>
            <a:r>
              <a:rPr lang="en-US" sz="2800" dirty="0" smtClean="0"/>
              <a:t>They contain a cholesterol-binding protein called </a:t>
            </a:r>
            <a:r>
              <a:rPr lang="en-US" sz="2800" i="1" dirty="0" err="1" smtClean="0"/>
              <a:t>caveolin</a:t>
            </a:r>
            <a:r>
              <a:rPr lang="en-US" sz="2800" dirty="0" smtClean="0"/>
              <a:t>, and are enriched in cholesterol, </a:t>
            </a:r>
            <a:r>
              <a:rPr lang="en-US" sz="2800" dirty="0" err="1" smtClean="0"/>
              <a:t>sphingolipids</a:t>
            </a:r>
            <a:r>
              <a:rPr lang="en-US" sz="2800" dirty="0" smtClean="0"/>
              <a:t>, and lipid-anchored proteins</a:t>
            </a:r>
          </a:p>
          <a:p>
            <a:endParaRPr lang="en-US" sz="2800" dirty="0" smtClean="0"/>
          </a:p>
          <a:p>
            <a:r>
              <a:rPr lang="en-US" sz="2800" dirty="0" smtClean="0"/>
              <a:t>Possible roles of </a:t>
            </a:r>
            <a:r>
              <a:rPr lang="en-US" sz="2800" dirty="0" err="1" smtClean="0"/>
              <a:t>caveolae</a:t>
            </a:r>
            <a:r>
              <a:rPr lang="en-US" sz="2800" dirty="0" smtClean="0"/>
              <a:t>: </a:t>
            </a:r>
            <a:r>
              <a:rPr lang="en-US" sz="2800" dirty="0" err="1" smtClean="0"/>
              <a:t>endocytosis</a:t>
            </a:r>
            <a:r>
              <a:rPr lang="en-US" sz="2800" dirty="0" smtClean="0"/>
              <a:t>, </a:t>
            </a:r>
            <a:r>
              <a:rPr lang="en-US" sz="2800" dirty="0" err="1" smtClean="0"/>
              <a:t>exocytosis</a:t>
            </a:r>
            <a:r>
              <a:rPr lang="en-US" sz="2800" dirty="0" smtClean="0"/>
              <a:t>, </a:t>
            </a:r>
            <a:r>
              <a:rPr lang="en-US" sz="2800" dirty="0" err="1" smtClean="0"/>
              <a:t>redox</a:t>
            </a:r>
            <a:r>
              <a:rPr lang="en-US" sz="2800" dirty="0" smtClean="0"/>
              <a:t> sensing, and regulation of airway function in the lungs</a:t>
            </a:r>
            <a:endParaRPr lang="en-US" sz="2800" b="1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3399"/>
                </a:solidFill>
              </a:rPr>
              <a:t>Membrane Proteins:  the </a:t>
            </a:r>
            <a:r>
              <a:rPr lang="ja-JP" altLang="en-US" b="1" smtClean="0">
                <a:solidFill>
                  <a:srgbClr val="003399"/>
                </a:solidFill>
              </a:rPr>
              <a:t>“</a:t>
            </a:r>
            <a:r>
              <a:rPr lang="en-US" altLang="ja-JP" b="1" dirty="0" smtClean="0">
                <a:solidFill>
                  <a:srgbClr val="003399"/>
                </a:solidFill>
              </a:rPr>
              <a:t>Mosaic</a:t>
            </a:r>
            <a:r>
              <a:rPr lang="ja-JP" altLang="en-US" b="1" smtClean="0">
                <a:solidFill>
                  <a:srgbClr val="003399"/>
                </a:solidFill>
              </a:rPr>
              <a:t>”</a:t>
            </a:r>
            <a:r>
              <a:rPr lang="en-US" altLang="ja-JP" b="1" dirty="0" smtClean="0">
                <a:solidFill>
                  <a:srgbClr val="003399"/>
                </a:solidFill>
              </a:rPr>
              <a:t> Part of the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mosaic part of the fluid mosaic model also includes lipid rafts and other lipid domains</a:t>
            </a:r>
          </a:p>
          <a:p>
            <a:endParaRPr lang="en-US" sz="2800" dirty="0" smtClean="0"/>
          </a:p>
          <a:p>
            <a:r>
              <a:rPr lang="en-US" sz="2800" dirty="0" smtClean="0"/>
              <a:t>However, it is membrane proteins that are the main components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373" y="228600"/>
            <a:ext cx="8067227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504D"/>
                </a:solidFill>
              </a:rPr>
              <a:t>The Membrane Consists of a Mosaic of Proteins: Evidence from Freeze-Fracture Microscopy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Support for the fluid mosaic model came from studies involving</a:t>
            </a:r>
            <a:r>
              <a:rPr lang="en-US" sz="2800" b="1" dirty="0" smtClean="0"/>
              <a:t> freeze-fracturing</a:t>
            </a:r>
          </a:p>
          <a:p>
            <a:endParaRPr lang="en-US" sz="2800" b="1" dirty="0" smtClean="0"/>
          </a:p>
          <a:p>
            <a:r>
              <a:rPr lang="en-US" sz="2800" dirty="0" smtClean="0"/>
              <a:t>A </a:t>
            </a:r>
            <a:r>
              <a:rPr lang="en-US" sz="2800" dirty="0" err="1" smtClean="0"/>
              <a:t>bilayer</a:t>
            </a:r>
            <a:r>
              <a:rPr lang="en-US" sz="2800" dirty="0" smtClean="0"/>
              <a:t> or membrane is frozen and then hit sharply with a diamond knife</a:t>
            </a:r>
          </a:p>
          <a:p>
            <a:endParaRPr lang="en-US" sz="2800" dirty="0" smtClean="0"/>
          </a:p>
          <a:p>
            <a:r>
              <a:rPr lang="en-US" sz="2800" dirty="0" smtClean="0"/>
              <a:t>The resulting fracture often follows the plane between the two layers of membrane lipid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1024" descr="C:\Users\dking\Desktop\chap007\07_16FigureA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7388" y="76200"/>
            <a:ext cx="5205412" cy="640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1024" descr="C:\Users\dking\Desktop\chap007\07_16FigureB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1963" y="231775"/>
            <a:ext cx="3133725" cy="61690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Specific Function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Proteins are embedded in the membrane or are attached to the membrane and can perform various chemical reactions</a:t>
            </a:r>
          </a:p>
          <a:p>
            <a:pPr eaLnBrk="1" hangingPunct="1"/>
            <a:r>
              <a:rPr lang="en-US" sz="2800" dirty="0" smtClean="0"/>
              <a:t>Enzymes on the membrane of organelles can act as markers for specific activities,</a:t>
            </a:r>
          </a:p>
          <a:p>
            <a:pPr eaLnBrk="1" hangingPunct="1"/>
            <a:r>
              <a:rPr lang="en-US" sz="2800" dirty="0" smtClean="0"/>
              <a:t>Example: glucose-6-phosphatase is a membrane-bound enzyme found in the ER</a:t>
            </a:r>
          </a:p>
          <a:p>
            <a:pPr eaLnBrk="1" hangingPunct="1"/>
            <a:r>
              <a:rPr lang="en-US" sz="2800" dirty="0" smtClean="0"/>
              <a:t>Example: in vertebrate cells, plasma membrane contains enzymes that secret the materials of the ECM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Membrane proteins visualized by</a:t>
            </a:r>
            <a:br>
              <a:rPr lang="en-US" sz="3600" dirty="0" smtClean="0"/>
            </a:br>
            <a:r>
              <a:rPr lang="en-US" sz="3600" dirty="0" smtClean="0"/>
              <a:t>Freeze-fracture EM</a:t>
            </a:r>
            <a:endParaRPr lang="en-US" sz="3600" dirty="0"/>
          </a:p>
        </p:txBody>
      </p:sp>
      <p:pic>
        <p:nvPicPr>
          <p:cNvPr id="3" name="Picture 1024" descr="C:\Users\dking\Desktop\chap007\07_17Figure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925" y="1739900"/>
            <a:ext cx="854710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5029200"/>
            <a:ext cx="38862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Erythrocyte membrane has a protein/lipid ratio of 1.14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5043050"/>
            <a:ext cx="38862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Chloroplast membrane has a protein/lipid ratio of 2.33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Freeze-Fracture comparison of lipid </a:t>
            </a:r>
            <a:r>
              <a:rPr lang="en-US" sz="3600" dirty="0" err="1" smtClean="0"/>
              <a:t>bilayers</a:t>
            </a:r>
            <a:r>
              <a:rPr lang="en-US" sz="3600" dirty="0" smtClean="0"/>
              <a:t> with and without added proteins</a:t>
            </a:r>
            <a:endParaRPr lang="en-US" sz="3600" dirty="0"/>
          </a:p>
        </p:txBody>
      </p:sp>
      <p:pic>
        <p:nvPicPr>
          <p:cNvPr id="3" name="Picture 1024" descr="C:\Users\dking\Desktop\chap007\07_18Figure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790" y="1327669"/>
            <a:ext cx="7394575" cy="526300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504D"/>
                </a:solidFill>
              </a:rPr>
              <a:t>Membranes Contain Integral, Peripheral and Lipid-Anchored Proteins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2800" dirty="0" smtClean="0"/>
              <a:t>Membrane proteins have different </a:t>
            </a:r>
            <a:r>
              <a:rPr lang="en-US" sz="2800" dirty="0" err="1" smtClean="0"/>
              <a:t>hydrophobicites</a:t>
            </a:r>
            <a:r>
              <a:rPr lang="en-US" sz="2800" dirty="0" smtClean="0"/>
              <a:t> and so occupy different positions in or on membranes</a:t>
            </a:r>
          </a:p>
          <a:p>
            <a:pPr defTabSz="457200">
              <a:lnSpc>
                <a:spcPct val="90000"/>
              </a:lnSpc>
            </a:pPr>
            <a:endParaRPr lang="en-US" sz="2800" dirty="0" smtClean="0"/>
          </a:p>
          <a:p>
            <a:pPr defTabSz="457200">
              <a:lnSpc>
                <a:spcPct val="90000"/>
              </a:lnSpc>
            </a:pPr>
            <a:r>
              <a:rPr lang="en-US" sz="2800" dirty="0" smtClean="0"/>
              <a:t>This, in turn, determines how easily such proteins can be extracted from membranes</a:t>
            </a:r>
          </a:p>
          <a:p>
            <a:pPr defTabSz="457200">
              <a:lnSpc>
                <a:spcPct val="90000"/>
              </a:lnSpc>
            </a:pPr>
            <a:endParaRPr lang="en-US" sz="2800" dirty="0" smtClean="0"/>
          </a:p>
          <a:p>
            <a:pPr defTabSz="457200">
              <a:lnSpc>
                <a:spcPct val="90000"/>
              </a:lnSpc>
            </a:pPr>
            <a:r>
              <a:rPr lang="en-US" sz="2800" dirty="0" smtClean="0"/>
              <a:t>Membrane proteins fall into three categories: </a:t>
            </a:r>
            <a:r>
              <a:rPr lang="en-US" sz="2800" i="1" dirty="0" smtClean="0"/>
              <a:t>integral,</a:t>
            </a:r>
            <a:r>
              <a:rPr lang="en-US" sz="2800" dirty="0" smtClean="0"/>
              <a:t> </a:t>
            </a:r>
            <a:r>
              <a:rPr lang="en-US" sz="2800" i="1" dirty="0" smtClean="0"/>
              <a:t>peripheral,</a:t>
            </a:r>
            <a:r>
              <a:rPr lang="en-US" sz="2800" dirty="0" smtClean="0"/>
              <a:t> and </a:t>
            </a:r>
            <a:r>
              <a:rPr lang="en-US" sz="2800" i="1" dirty="0" smtClean="0"/>
              <a:t>lipid-anchored</a:t>
            </a:r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The main classes of membrane proteins</a:t>
            </a:r>
          </a:p>
        </p:txBody>
      </p:sp>
      <p:pic>
        <p:nvPicPr>
          <p:cNvPr id="6" name="Picture 1025" descr="C:\Users\dking\Desktop\chap007\07_19Figure-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75" y="1828800"/>
            <a:ext cx="8547100" cy="31511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5257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GPI: </a:t>
            </a:r>
            <a:r>
              <a:rPr lang="en-US" dirty="0" err="1" smtClean="0"/>
              <a:t>Glycosylphosphatidylinositol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Structural features of erythrocyte membrane</a:t>
            </a:r>
            <a:endParaRPr lang="en-US" dirty="0"/>
          </a:p>
        </p:txBody>
      </p:sp>
      <p:pic>
        <p:nvPicPr>
          <p:cNvPr id="3" name="Picture 1024" descr="C:\Users\dking\Desktop\chap007\07_20Figure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1676400"/>
            <a:ext cx="8547100" cy="3365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Integral Membrane Proteins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Some integral membrane proteins, called </a:t>
            </a:r>
            <a:r>
              <a:rPr lang="en-US" b="1" dirty="0" smtClean="0"/>
              <a:t>integral </a:t>
            </a:r>
            <a:r>
              <a:rPr lang="en-US" b="1" dirty="0" err="1" smtClean="0"/>
              <a:t>monotropic</a:t>
            </a:r>
            <a:r>
              <a:rPr lang="en-US" b="1" dirty="0" smtClean="0"/>
              <a:t> proteins</a:t>
            </a:r>
            <a:r>
              <a:rPr lang="en-US" dirty="0" smtClean="0"/>
              <a:t>, are embedded in just one side of the </a:t>
            </a:r>
            <a:r>
              <a:rPr lang="en-US" dirty="0" err="1" smtClean="0"/>
              <a:t>bilayer</a:t>
            </a: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However, most are </a:t>
            </a:r>
            <a:r>
              <a:rPr lang="en-US" b="1" dirty="0" err="1" smtClean="0"/>
              <a:t>transmembrane</a:t>
            </a:r>
            <a:r>
              <a:rPr lang="en-US" b="1" dirty="0" smtClean="0"/>
              <a:t> proteins</a:t>
            </a:r>
            <a:r>
              <a:rPr lang="en-US" dirty="0" smtClean="0"/>
              <a:t> that span the membrane and protrude on both sides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err="1" smtClean="0"/>
              <a:t>Transmembrane</a:t>
            </a:r>
            <a:r>
              <a:rPr lang="en-US" dirty="0" smtClean="0"/>
              <a:t> proteins cross either once (</a:t>
            </a:r>
            <a:r>
              <a:rPr lang="en-US" i="1" dirty="0" err="1" smtClean="0"/>
              <a:t>singlepass</a:t>
            </a:r>
            <a:r>
              <a:rPr lang="en-US" i="1" dirty="0" smtClean="0"/>
              <a:t> proteins</a:t>
            </a:r>
            <a:r>
              <a:rPr lang="en-US" dirty="0" smtClean="0"/>
              <a:t>) or several times (</a:t>
            </a:r>
            <a:r>
              <a:rPr lang="en-US" i="1" dirty="0" err="1" smtClean="0"/>
              <a:t>multipass</a:t>
            </a:r>
            <a:r>
              <a:rPr lang="en-US" i="1" dirty="0" smtClean="0"/>
              <a:t> proteins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Structure of two integral membrane proteins (IMPs)</a:t>
            </a:r>
            <a:endParaRPr lang="en-US" sz="3600" dirty="0"/>
          </a:p>
        </p:txBody>
      </p:sp>
      <p:pic>
        <p:nvPicPr>
          <p:cNvPr id="5" name="Picture 1024" descr="C:\Users\dking\Desktop\chap007\07_21FigureA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5582" y="1600200"/>
            <a:ext cx="2824418" cy="438084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1024" descr="C:\Users\dking\Desktop\chap007\07_21FigureB-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00200"/>
            <a:ext cx="3551963" cy="432677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90600" y="60198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Singlepass</a:t>
            </a:r>
            <a:r>
              <a:rPr lang="en-US" sz="2000" dirty="0" smtClean="0"/>
              <a:t> IMP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604058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Multipass</a:t>
            </a:r>
            <a:r>
              <a:rPr lang="en-US" sz="2000" dirty="0" smtClean="0"/>
              <a:t> IMP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B8C"/>
                </a:solidFill>
              </a:rPr>
              <a:t>Peripheral Membrane Proteins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2800" dirty="0" smtClean="0"/>
              <a:t>Membrane proteins that lack discrete hydrophobic regions do not penetrate the lipid </a:t>
            </a:r>
            <a:r>
              <a:rPr lang="en-US" sz="2800" dirty="0" err="1" smtClean="0"/>
              <a:t>bilayer</a:t>
            </a:r>
            <a:endParaRPr lang="en-US" sz="2800" dirty="0" smtClean="0"/>
          </a:p>
          <a:p>
            <a:pPr defTabSz="457200">
              <a:lnSpc>
                <a:spcPct val="90000"/>
              </a:lnSpc>
            </a:pPr>
            <a:endParaRPr lang="en-US" sz="2800" dirty="0" smtClean="0"/>
          </a:p>
          <a:p>
            <a:pPr defTabSz="457200">
              <a:lnSpc>
                <a:spcPct val="90000"/>
              </a:lnSpc>
            </a:pPr>
            <a:r>
              <a:rPr lang="en-US" sz="2800" dirty="0" smtClean="0"/>
              <a:t>These </a:t>
            </a:r>
            <a:r>
              <a:rPr lang="en-US" sz="2800" b="1" dirty="0" smtClean="0"/>
              <a:t>peripheral membrane</a:t>
            </a:r>
            <a:r>
              <a:rPr lang="en-US" sz="2800" dirty="0" smtClean="0"/>
              <a:t> proteins are bound to membrane surfaces through weak electrostatic forces and hydrogen bonds</a:t>
            </a:r>
          </a:p>
          <a:p>
            <a:pPr defTabSz="457200">
              <a:lnSpc>
                <a:spcPct val="90000"/>
              </a:lnSpc>
            </a:pPr>
            <a:endParaRPr lang="en-US" sz="2800" dirty="0" smtClean="0"/>
          </a:p>
          <a:p>
            <a:pPr defTabSz="457200">
              <a:lnSpc>
                <a:spcPct val="90000"/>
              </a:lnSpc>
            </a:pPr>
            <a:r>
              <a:rPr lang="en-US" sz="2800" dirty="0" smtClean="0"/>
              <a:t>Some hydrophobic residues play a role in anchoring them to the membrane surface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B8C"/>
                </a:solidFill>
              </a:rPr>
              <a:t>Lipid-Anchored Membrane Proteins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defTabSz="457200">
              <a:lnSpc>
                <a:spcPct val="90000"/>
              </a:lnSpc>
            </a:pPr>
            <a:r>
              <a:rPr lang="en-US" dirty="0" smtClean="0"/>
              <a:t>The polypeptide chains of </a:t>
            </a:r>
            <a:r>
              <a:rPr lang="en-US" b="1" dirty="0" smtClean="0"/>
              <a:t>lipid-anchored membrane proteins </a:t>
            </a:r>
            <a:r>
              <a:rPr lang="en-US" dirty="0" smtClean="0"/>
              <a:t>are located on the surfaces of membranes</a:t>
            </a:r>
          </a:p>
          <a:p>
            <a:pPr defTabSz="457200">
              <a:lnSpc>
                <a:spcPct val="90000"/>
              </a:lnSpc>
            </a:pPr>
            <a:endParaRPr lang="en-US" dirty="0" smtClean="0"/>
          </a:p>
          <a:p>
            <a:pPr defTabSz="457200">
              <a:lnSpc>
                <a:spcPct val="90000"/>
              </a:lnSpc>
            </a:pPr>
            <a:r>
              <a:rPr lang="en-US" dirty="0" smtClean="0"/>
              <a:t>They are covalently bound to lipid molecules embedded in the </a:t>
            </a:r>
            <a:r>
              <a:rPr lang="en-US" dirty="0" err="1" smtClean="0"/>
              <a:t>bilayer</a:t>
            </a:r>
            <a:endParaRPr lang="en-US" dirty="0" smtClean="0"/>
          </a:p>
          <a:p>
            <a:pPr defTabSz="457200">
              <a:lnSpc>
                <a:spcPct val="90000"/>
              </a:lnSpc>
            </a:pPr>
            <a:endParaRPr lang="en-US" dirty="0" smtClean="0"/>
          </a:p>
          <a:p>
            <a:pPr defTabSz="457200">
              <a:lnSpc>
                <a:spcPct val="90000"/>
              </a:lnSpc>
            </a:pPr>
            <a:r>
              <a:rPr lang="en-US" dirty="0" smtClean="0"/>
              <a:t>Proteins bound to the inner surface of the  plasma membrane are linked to fatty acids, or </a:t>
            </a:r>
            <a:r>
              <a:rPr lang="en-US" i="1" dirty="0" err="1" smtClean="0"/>
              <a:t>isoprenyl</a:t>
            </a:r>
            <a:r>
              <a:rPr lang="en-US" i="1" dirty="0" smtClean="0"/>
              <a:t> groups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The main classes of membrane proteins</a:t>
            </a:r>
          </a:p>
        </p:txBody>
      </p:sp>
      <p:pic>
        <p:nvPicPr>
          <p:cNvPr id="6" name="Picture 1025" descr="C:\Users\dking\Desktop\chap007\07_19Figure-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75" y="1828800"/>
            <a:ext cx="8547100" cy="31511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5257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GPI: </a:t>
            </a:r>
            <a:r>
              <a:rPr lang="en-US" dirty="0" err="1" smtClean="0"/>
              <a:t>Glycosylphosphatidylinositol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Transport of Solutes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Regulates in and out of cell and organelles</a:t>
            </a:r>
          </a:p>
          <a:p>
            <a:pPr lvl="1" eaLnBrk="1" hangingPunct="1"/>
            <a:r>
              <a:rPr lang="en-US" sz="2400" dirty="0" smtClean="0"/>
              <a:t>Nutrients, ions, gases, water, and other substances</a:t>
            </a:r>
          </a:p>
          <a:p>
            <a:pPr lvl="1" eaLnBrk="1" hangingPunct="1"/>
            <a:r>
              <a:rPr lang="en-US" sz="2400" dirty="0" smtClean="0"/>
              <a:t>Products and waste removed</a:t>
            </a:r>
          </a:p>
          <a:p>
            <a:pPr eaLnBrk="1" hangingPunct="1"/>
            <a:r>
              <a:rPr lang="en-US" sz="2800" dirty="0" smtClean="0"/>
              <a:t>Move based on the concentration of solutes</a:t>
            </a:r>
          </a:p>
          <a:p>
            <a:pPr lvl="1" eaLnBrk="1" hangingPunct="1"/>
            <a:r>
              <a:rPr lang="en-US" sz="2400" dirty="0" smtClean="0"/>
              <a:t>Down the gradient – simple and facilitated diffusion</a:t>
            </a:r>
          </a:p>
          <a:p>
            <a:pPr lvl="1" eaLnBrk="1" hangingPunct="1"/>
            <a:r>
              <a:rPr lang="en-US" sz="2400" dirty="0" smtClean="0"/>
              <a:t>Against the gradient – requires energy input, active transport and pumps</a:t>
            </a:r>
          </a:p>
          <a:p>
            <a:pPr eaLnBrk="1" hangingPunct="1"/>
            <a:r>
              <a:rPr lang="en-US" sz="2800" dirty="0" err="1" smtClean="0"/>
              <a:t>Endocytosis</a:t>
            </a:r>
            <a:r>
              <a:rPr lang="en-US" sz="2800" dirty="0" smtClean="0"/>
              <a:t> and </a:t>
            </a:r>
            <a:r>
              <a:rPr lang="en-US" sz="2800" dirty="0" err="1" smtClean="0"/>
              <a:t>exocytosis</a:t>
            </a:r>
            <a:r>
              <a:rPr lang="en-US" sz="2800" dirty="0" smtClean="0"/>
              <a:t> also important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Types of lipid-anchored membrane proteins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/>
              <a:t>Fatty acid-anchored membrane</a:t>
            </a:r>
            <a:r>
              <a:rPr lang="en-US" sz="2800" dirty="0" smtClean="0"/>
              <a:t> </a:t>
            </a:r>
            <a:r>
              <a:rPr lang="en-US" sz="2800" b="1" dirty="0" smtClean="0"/>
              <a:t>proteins</a:t>
            </a:r>
            <a:r>
              <a:rPr lang="en-US" sz="2800" dirty="0" smtClean="0"/>
              <a:t> are attached to a saturated fatty acid, usually </a:t>
            </a:r>
            <a:r>
              <a:rPr lang="en-US" sz="2800" i="1" dirty="0" err="1" smtClean="0"/>
              <a:t>myristic</a:t>
            </a:r>
            <a:r>
              <a:rPr lang="en-US" sz="2800" i="1" dirty="0" smtClean="0"/>
              <a:t> acid</a:t>
            </a:r>
            <a:r>
              <a:rPr lang="en-US" sz="2800" dirty="0" smtClean="0"/>
              <a:t> (14C) or </a:t>
            </a:r>
            <a:r>
              <a:rPr lang="en-US" sz="2800" i="1" dirty="0" err="1" smtClean="0"/>
              <a:t>palmitic</a:t>
            </a:r>
            <a:r>
              <a:rPr lang="en-US" sz="2800" i="1" dirty="0" smtClean="0"/>
              <a:t> acid</a:t>
            </a:r>
            <a:r>
              <a:rPr lang="en-US" sz="2800" dirty="0" smtClean="0"/>
              <a:t> (16C)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b="1" dirty="0" err="1" smtClean="0"/>
              <a:t>Isoprenylated</a:t>
            </a:r>
            <a:r>
              <a:rPr lang="en-US" sz="2800" b="1" dirty="0" smtClean="0"/>
              <a:t> membrane proteins</a:t>
            </a:r>
            <a:r>
              <a:rPr lang="en-US" sz="2800" dirty="0" smtClean="0"/>
              <a:t> are synthesized in the </a:t>
            </a:r>
            <a:r>
              <a:rPr lang="en-US" sz="2800" dirty="0" err="1" smtClean="0"/>
              <a:t>cytosol</a:t>
            </a:r>
            <a:r>
              <a:rPr lang="en-US" sz="2800" dirty="0" smtClean="0"/>
              <a:t> and then modified by addition of multiple </a:t>
            </a:r>
            <a:r>
              <a:rPr lang="en-US" sz="2800" i="1" dirty="0" err="1" smtClean="0"/>
              <a:t>isoprenyl</a:t>
            </a:r>
            <a:r>
              <a:rPr lang="en-US" sz="2800" i="1" dirty="0" smtClean="0"/>
              <a:t> groups</a:t>
            </a:r>
            <a:r>
              <a:rPr lang="en-US" sz="2800" dirty="0" smtClean="0"/>
              <a:t> (5C) usually </a:t>
            </a:r>
            <a:r>
              <a:rPr lang="en-US" sz="2800" i="1" dirty="0" err="1" smtClean="0"/>
              <a:t>farnesyl</a:t>
            </a:r>
            <a:r>
              <a:rPr lang="en-US" sz="2800" dirty="0" smtClean="0"/>
              <a:t> (15C) or </a:t>
            </a:r>
            <a:r>
              <a:rPr lang="en-US" sz="2800" i="1" dirty="0" err="1" smtClean="0"/>
              <a:t>geranygeranyl</a:t>
            </a:r>
            <a:r>
              <a:rPr lang="en-US" sz="2800" dirty="0" smtClean="0"/>
              <a:t> (20C) groups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b="1" dirty="0" smtClean="0"/>
              <a:t>GPI-anchored membrane proteins</a:t>
            </a:r>
            <a:r>
              <a:rPr lang="en-US" sz="2800" dirty="0" smtClean="0"/>
              <a:t> are covalently linked to </a:t>
            </a:r>
            <a:r>
              <a:rPr lang="en-US" sz="2800" i="1" dirty="0" err="1" smtClean="0"/>
              <a:t>glycosylphosphatidylinositol</a:t>
            </a:r>
            <a:endParaRPr lang="en-US" sz="2800" i="1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The main classes of membrane proteins</a:t>
            </a:r>
          </a:p>
        </p:txBody>
      </p:sp>
      <p:pic>
        <p:nvPicPr>
          <p:cNvPr id="6" name="Picture 1025" descr="C:\Users\dking\Desktop\chap007\07_19Figure-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75" y="1828800"/>
            <a:ext cx="8547100" cy="31511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5257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GPI: </a:t>
            </a:r>
            <a:r>
              <a:rPr lang="en-US" dirty="0" err="1" smtClean="0"/>
              <a:t>Glycosylphosphatidylinositol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504D"/>
                </a:solidFill>
              </a:rPr>
              <a:t>Proteins Can Be Separated by SDS-</a:t>
            </a:r>
            <a:r>
              <a:rPr lang="en-US" sz="3600" b="1" dirty="0" err="1" smtClean="0">
                <a:solidFill>
                  <a:srgbClr val="C0504D"/>
                </a:solidFill>
              </a:rPr>
              <a:t>Polyacrylamide</a:t>
            </a:r>
            <a:r>
              <a:rPr lang="en-US" sz="3600" b="1" dirty="0" smtClean="0">
                <a:solidFill>
                  <a:srgbClr val="C0504D"/>
                </a:solidFill>
              </a:rPr>
              <a:t> Gel Electrophoresis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Membrane proteins must be </a:t>
            </a:r>
            <a:r>
              <a:rPr lang="en-US" dirty="0" err="1" smtClean="0"/>
              <a:t>solubilized</a:t>
            </a:r>
            <a:r>
              <a:rPr lang="en-US" dirty="0" smtClean="0"/>
              <a:t> and extracted from membranes so that they can be studied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They are separated by electrophoresis</a:t>
            </a:r>
            <a:endParaRPr lang="en-US" i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B8C"/>
                </a:solidFill>
              </a:rPr>
              <a:t>Isolation of Membrane Proteins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Peripheral membrane proteins are usually easy to isolate by altering pH or ionic strength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Chelating (</a:t>
            </a:r>
            <a:r>
              <a:rPr lang="en-US" sz="2800" dirty="0" err="1" smtClean="0"/>
              <a:t>cation</a:t>
            </a:r>
            <a:r>
              <a:rPr lang="en-US" sz="2800" dirty="0" smtClean="0"/>
              <a:t> binding) agents are also used to </a:t>
            </a:r>
            <a:r>
              <a:rPr lang="en-US" sz="2800" dirty="0" err="1" smtClean="0"/>
              <a:t>solubilize</a:t>
            </a:r>
            <a:r>
              <a:rPr lang="en-US" sz="2800" dirty="0" smtClean="0"/>
              <a:t> peripheral membrane proteins</a:t>
            </a:r>
          </a:p>
          <a:p>
            <a:pPr>
              <a:lnSpc>
                <a:spcPct val="90000"/>
              </a:lnSpc>
            </a:pPr>
            <a:endParaRPr lang="en-US" sz="2800" i="1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Lipid-anchored proteins are isolated by similar means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Isolating integral membrane proteins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defTabSz="457200">
              <a:lnSpc>
                <a:spcPct val="90000"/>
              </a:lnSpc>
            </a:pPr>
            <a:r>
              <a:rPr lang="en-US" dirty="0" smtClean="0"/>
              <a:t>Integral membrane proteins are difficult to isolate from membranes </a:t>
            </a:r>
          </a:p>
          <a:p>
            <a:pPr defTabSz="457200">
              <a:lnSpc>
                <a:spcPct val="90000"/>
              </a:lnSpc>
            </a:pPr>
            <a:endParaRPr lang="en-US" dirty="0" smtClean="0"/>
          </a:p>
          <a:p>
            <a:pPr defTabSz="457200">
              <a:lnSpc>
                <a:spcPct val="90000"/>
              </a:lnSpc>
            </a:pPr>
            <a:r>
              <a:rPr lang="en-US" dirty="0" smtClean="0"/>
              <a:t>Often detergents are used that disrupt hydrophobic interactions and dissolve the lipid </a:t>
            </a:r>
            <a:r>
              <a:rPr lang="en-US" dirty="0" err="1" smtClean="0"/>
              <a:t>bilayer</a:t>
            </a:r>
            <a:r>
              <a:rPr lang="en-US" dirty="0" smtClean="0"/>
              <a:t> </a:t>
            </a:r>
          </a:p>
          <a:p>
            <a:pPr defTabSz="457200">
              <a:lnSpc>
                <a:spcPct val="90000"/>
              </a:lnSpc>
            </a:pPr>
            <a:endParaRPr lang="en-US" dirty="0" smtClean="0"/>
          </a:p>
          <a:p>
            <a:pPr lvl="1" defTabSz="457200">
              <a:lnSpc>
                <a:spcPct val="90000"/>
              </a:lnSpc>
            </a:pPr>
            <a:r>
              <a:rPr lang="en-US" dirty="0" smtClean="0"/>
              <a:t>For example, </a:t>
            </a:r>
            <a:r>
              <a:rPr lang="en-US" i="1" dirty="0" smtClean="0"/>
              <a:t>sodium </a:t>
            </a:r>
            <a:r>
              <a:rPr lang="en-US" i="1" dirty="0" err="1" smtClean="0"/>
              <a:t>dodecyl</a:t>
            </a:r>
            <a:r>
              <a:rPr lang="en-US" i="1" dirty="0" smtClean="0"/>
              <a:t> sulfate</a:t>
            </a:r>
            <a:r>
              <a:rPr lang="en-US" dirty="0" smtClean="0"/>
              <a:t> (</a:t>
            </a:r>
            <a:r>
              <a:rPr lang="en-US" i="1" dirty="0" smtClean="0"/>
              <a:t>SDS</a:t>
            </a:r>
            <a:r>
              <a:rPr lang="en-US" dirty="0" smtClean="0"/>
              <a:t>), a strong ionic detergent, is used to isolate and fractionate integral membrane proteins, but alters their function</a:t>
            </a:r>
            <a:endParaRPr lang="en-US" i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B8C"/>
                </a:solidFill>
              </a:rPr>
              <a:t>SDS-</a:t>
            </a:r>
            <a:r>
              <a:rPr lang="en-US" sz="3600" b="1" dirty="0" err="1" smtClean="0">
                <a:solidFill>
                  <a:srgbClr val="007B8C"/>
                </a:solidFill>
              </a:rPr>
              <a:t>Polyacrylamide</a:t>
            </a:r>
            <a:r>
              <a:rPr lang="en-US" sz="3600" b="1" dirty="0" smtClean="0">
                <a:solidFill>
                  <a:srgbClr val="007B8C"/>
                </a:solidFill>
              </a:rPr>
              <a:t> Gel Electrophoresis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Electrophoresis</a:t>
            </a:r>
            <a:r>
              <a:rPr lang="en-US" dirty="0" smtClean="0"/>
              <a:t> is a group of techniques that use an electric field to separate charged molecules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How quickly a molecule moves during electrophoresis depends on both charge and size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Electrophoresis uses various support media most commonly </a:t>
            </a:r>
            <a:r>
              <a:rPr lang="en-US" dirty="0" err="1" smtClean="0"/>
              <a:t>polyacrylamide</a:t>
            </a:r>
            <a:r>
              <a:rPr lang="en-US" dirty="0" smtClean="0"/>
              <a:t> or </a:t>
            </a:r>
            <a:r>
              <a:rPr lang="en-US" dirty="0" err="1" smtClean="0"/>
              <a:t>agarose</a:t>
            </a:r>
            <a:endParaRPr lang="en-US" i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Electrophoresis of membrane proteins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2800" dirty="0" smtClean="0"/>
              <a:t>Membrane fragments are </a:t>
            </a:r>
            <a:r>
              <a:rPr lang="en-US" sz="2800" dirty="0" err="1" smtClean="0"/>
              <a:t>solubilized</a:t>
            </a:r>
            <a:r>
              <a:rPr lang="en-US" sz="2800" dirty="0" smtClean="0"/>
              <a:t> in SDS, which disrupts protein-protein and protein-lipid associations</a:t>
            </a:r>
          </a:p>
          <a:p>
            <a:pPr defTabSz="457200">
              <a:lnSpc>
                <a:spcPct val="90000"/>
              </a:lnSpc>
            </a:pPr>
            <a:endParaRPr lang="en-US" sz="2800" dirty="0" smtClean="0"/>
          </a:p>
          <a:p>
            <a:pPr defTabSz="457200">
              <a:lnSpc>
                <a:spcPct val="90000"/>
              </a:lnSpc>
            </a:pPr>
            <a:r>
              <a:rPr lang="en-US" sz="2800" dirty="0" smtClean="0"/>
              <a:t>The proteins are thus coated with negatively charged detergent molecules</a:t>
            </a:r>
          </a:p>
          <a:p>
            <a:pPr defTabSz="457200">
              <a:lnSpc>
                <a:spcPct val="90000"/>
              </a:lnSpc>
            </a:pPr>
            <a:endParaRPr lang="en-US" sz="2800" dirty="0" smtClean="0"/>
          </a:p>
          <a:p>
            <a:pPr defTabSz="457200">
              <a:lnSpc>
                <a:spcPct val="90000"/>
              </a:lnSpc>
            </a:pPr>
            <a:r>
              <a:rPr lang="en-US" sz="2800" dirty="0" smtClean="0"/>
              <a:t>The proteins are loaded onto a </a:t>
            </a:r>
            <a:r>
              <a:rPr lang="en-US" sz="2800" dirty="0" err="1" smtClean="0"/>
              <a:t>polyacrylamide</a:t>
            </a:r>
            <a:r>
              <a:rPr lang="en-US" sz="2800" i="1" dirty="0" smtClean="0"/>
              <a:t> </a:t>
            </a:r>
            <a:r>
              <a:rPr lang="en-US" sz="2800" dirty="0" smtClean="0"/>
              <a:t>gel and an electric potential applied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The negatively charged proteins run toward the positively charged bottom of the gel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Polypeptides move through the gel with the smallest moving fastest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The gel is stopped when the smallest proteins reach the bottom, and is stained with a dye such as </a:t>
            </a:r>
            <a:r>
              <a:rPr lang="en-US" sz="2800" i="1" dirty="0" err="1" smtClean="0"/>
              <a:t>Coomassie</a:t>
            </a:r>
            <a:r>
              <a:rPr lang="en-US" sz="2800" i="1" dirty="0" smtClean="0"/>
              <a:t> brilliant blue</a:t>
            </a:r>
            <a:r>
              <a:rPr lang="en-US" sz="2800" dirty="0" smtClean="0"/>
              <a:t> to show the proteins</a:t>
            </a:r>
            <a:endParaRPr lang="en-US" sz="2800" i="1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024" descr="C:\Users\dking\Desktop\chap007\07_22Figure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8588" y="260350"/>
            <a:ext cx="6334125" cy="61404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Additional techniques using electrophoresis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Two-dimensional SDS - PAGE (</a:t>
            </a:r>
            <a:r>
              <a:rPr lang="en-US" sz="2800" dirty="0" err="1" smtClean="0"/>
              <a:t>polyacrylamide</a:t>
            </a:r>
            <a:r>
              <a:rPr lang="en-US" sz="2800" dirty="0" smtClean="0"/>
              <a:t> gel electrophoresis) separates proteins in two dimensions, first by charge and then by size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Following electrophoresis, polypeptides can be identified by </a:t>
            </a:r>
            <a:r>
              <a:rPr lang="en-US" sz="2800" b="1" dirty="0" smtClean="0"/>
              <a:t>Western blotting</a:t>
            </a:r>
          </a:p>
          <a:p>
            <a:pPr>
              <a:lnSpc>
                <a:spcPct val="90000"/>
              </a:lnSpc>
            </a:pPr>
            <a:endParaRPr lang="en-US" sz="2800" b="1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In this technique proteins are transferred to a membrane and bound by specific antibodies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Detect and Transmit Signals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Signal transduction – detect specific signals at the membrane and mechanisms to transmit signals to the cell interior</a:t>
            </a:r>
          </a:p>
          <a:p>
            <a:pPr eaLnBrk="1" hangingPunct="1"/>
            <a:r>
              <a:rPr lang="en-US" sz="2800" dirty="0" smtClean="0"/>
              <a:t>Signal transduction: describes the specific mechanisms used to transmit such signals from the outer surface of cells to the cell interior</a:t>
            </a:r>
          </a:p>
          <a:p>
            <a:pPr eaLnBrk="1" hangingPunct="1"/>
            <a:r>
              <a:rPr lang="en-US" sz="2800" dirty="0" smtClean="0"/>
              <a:t>Signal molecule (ligand) binds to receptor, set up specific chemical event which is relayed by the second messengers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295400" y="914400"/>
            <a:ext cx="7239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6000" b="1" dirty="0" smtClean="0">
                <a:latin typeface="+mj-lt"/>
              </a:rPr>
              <a:t>Membranes: </a:t>
            </a:r>
          </a:p>
          <a:p>
            <a:pPr eaLnBrk="1" hangingPunct="1"/>
            <a:r>
              <a:rPr lang="en-US" sz="4800" b="1" dirty="0" smtClean="0">
                <a:latin typeface="+mj-lt"/>
              </a:rPr>
              <a:t>Their Structure, </a:t>
            </a:r>
          </a:p>
          <a:p>
            <a:pPr eaLnBrk="1" hangingPunct="1"/>
            <a:r>
              <a:rPr lang="en-US" sz="4800" b="1" dirty="0" smtClean="0">
                <a:latin typeface="+mj-lt"/>
              </a:rPr>
              <a:t>Function and Chemistry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6576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Instructor: Dr. </a:t>
            </a:r>
            <a:r>
              <a:rPr lang="en-US" sz="2400" dirty="0" err="1" smtClean="0"/>
              <a:t>Mahmoud</a:t>
            </a:r>
            <a:r>
              <a:rPr lang="en-US" sz="2400" dirty="0" smtClean="0"/>
              <a:t>  A. </a:t>
            </a:r>
            <a:r>
              <a:rPr lang="en-US" sz="2400" dirty="0" err="1" smtClean="0"/>
              <a:t>Srour</a:t>
            </a:r>
            <a:endParaRPr lang="en-US" sz="2400" dirty="0" smtClean="0"/>
          </a:p>
          <a:p>
            <a:r>
              <a:rPr lang="en-US" sz="2400" dirty="0" smtClean="0"/>
              <a:t>Course:  Cell Biology  0202211</a:t>
            </a:r>
          </a:p>
          <a:p>
            <a:endParaRPr lang="en-US" sz="2400" dirty="0"/>
          </a:p>
          <a:p>
            <a:r>
              <a:rPr lang="en-US" sz="2400" dirty="0" smtClean="0"/>
              <a:t>Reading:</a:t>
            </a:r>
          </a:p>
          <a:p>
            <a:r>
              <a:rPr lang="en-US" sz="2400" dirty="0" smtClean="0"/>
              <a:t>Becker’s World of the Cell, 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  <a:r>
              <a:rPr lang="en-US" sz="2400" dirty="0" err="1" smtClean="0"/>
              <a:t>ed</a:t>
            </a:r>
            <a:r>
              <a:rPr lang="en-US" sz="2400" dirty="0" smtClean="0"/>
              <a:t>/ 2012.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Chap 7, p. 156-193.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616744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Lec</a:t>
            </a:r>
            <a:r>
              <a:rPr lang="en-US" sz="2400" dirty="0" smtClean="0"/>
              <a:t> # 11			Mon  5.11.2012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007B8C"/>
                </a:solidFill>
              </a:rPr>
              <a:t>Hydropathy</a:t>
            </a:r>
            <a:r>
              <a:rPr lang="en-US" sz="3600" b="1" dirty="0" smtClean="0">
                <a:solidFill>
                  <a:srgbClr val="007B8C"/>
                </a:solidFill>
              </a:rPr>
              <a:t> Analysis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The number and location of </a:t>
            </a:r>
            <a:r>
              <a:rPr lang="en-US" sz="2800" dirty="0" err="1" smtClean="0"/>
              <a:t>transmembrane</a:t>
            </a:r>
            <a:r>
              <a:rPr lang="en-US" sz="2800" dirty="0" smtClean="0"/>
              <a:t> segments in a membrane protein can be predicted if the protein sequence is known</a:t>
            </a:r>
          </a:p>
          <a:p>
            <a:endParaRPr lang="en-US" sz="2800" dirty="0" smtClean="0"/>
          </a:p>
          <a:p>
            <a:r>
              <a:rPr lang="en-US" sz="2800" dirty="0" smtClean="0"/>
              <a:t>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hydropathy</a:t>
            </a:r>
            <a:r>
              <a:rPr lang="en-US" sz="2800" dirty="0" smtClean="0"/>
              <a:t> (or </a:t>
            </a:r>
            <a:r>
              <a:rPr lang="en-US" sz="2800" b="1" dirty="0" err="1" smtClean="0"/>
              <a:t>hydrophobicity</a:t>
            </a:r>
            <a:r>
              <a:rPr lang="en-US" sz="2800" dirty="0" smtClean="0"/>
              <a:t>) </a:t>
            </a:r>
            <a:r>
              <a:rPr lang="en-US" sz="2800" b="1" dirty="0" smtClean="0"/>
              <a:t>plot</a:t>
            </a:r>
            <a:r>
              <a:rPr lang="en-US" sz="2800" dirty="0" smtClean="0"/>
              <a:t> is used for this</a:t>
            </a:r>
          </a:p>
          <a:p>
            <a:r>
              <a:rPr lang="en-US" sz="2800" dirty="0" smtClean="0"/>
              <a:t>A computer program identifies clusters of hydrophobic residues, calculating a </a:t>
            </a:r>
            <a:r>
              <a:rPr lang="en-US" sz="2800" b="1" dirty="0" err="1" smtClean="0"/>
              <a:t>hydropathy</a:t>
            </a:r>
            <a:r>
              <a:rPr lang="en-US" sz="2800" dirty="0" smtClean="0"/>
              <a:t> index for successive </a:t>
            </a:r>
            <a:r>
              <a:rPr lang="ja-JP" altLang="en-US" sz="2800" smtClean="0"/>
              <a:t>“</a:t>
            </a:r>
            <a:r>
              <a:rPr lang="en-US" altLang="ja-JP" sz="2800" dirty="0" smtClean="0"/>
              <a:t>windows</a:t>
            </a:r>
            <a:r>
              <a:rPr lang="ja-JP" altLang="en-US" sz="2800" smtClean="0"/>
              <a:t>”</a:t>
            </a:r>
            <a:r>
              <a:rPr lang="en-US" altLang="ja-JP" sz="2800" dirty="0" smtClean="0"/>
              <a:t> along the protein</a:t>
            </a:r>
          </a:p>
          <a:p>
            <a:r>
              <a:rPr lang="en-US" sz="2800" dirty="0" smtClean="0"/>
              <a:t>positive peaks indicate the </a:t>
            </a:r>
            <a:r>
              <a:rPr lang="en-US" sz="2800" dirty="0" err="1" smtClean="0"/>
              <a:t>transmembrane</a:t>
            </a:r>
            <a:r>
              <a:rPr lang="en-US" sz="2800" dirty="0" smtClean="0"/>
              <a:t> area</a:t>
            </a:r>
            <a:endParaRPr lang="en-US" sz="2800" b="1" dirty="0" smtClean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dking\Desktop\chap007\07_23FigureA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163" y="415925"/>
            <a:ext cx="7800975" cy="606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C:\Users\dking\Desktop\chap007\07_23FigureB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950" y="336550"/>
            <a:ext cx="7893050" cy="616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504D"/>
                </a:solidFill>
              </a:rPr>
              <a:t>Molecular Biology Has Contributed Greatly to Our Understanding of Membrane Proteins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Within the past three decades the study of membrane proteins has been revolutionized by DNA sequencing and recombinant DNA technology</a:t>
            </a:r>
          </a:p>
          <a:p>
            <a:endParaRPr lang="en-US" dirty="0" smtClean="0"/>
          </a:p>
          <a:p>
            <a:r>
              <a:rPr lang="en-US" dirty="0" smtClean="0"/>
              <a:t>Amino acid sequence can be deduced from DNA sequence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C0504D"/>
                </a:solidFill>
              </a:rPr>
              <a:t>Membrane Proteins Have a Variety of Functions</a:t>
            </a:r>
            <a:endParaRPr lang="en-US" sz="3600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Enzymes – specific functions to specific membranes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Electron transport proteins – function in oxidative </a:t>
            </a:r>
            <a:r>
              <a:rPr lang="en-US" sz="2400" dirty="0" err="1" smtClean="0"/>
              <a:t>phosphorylation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Transport proteins – move nutrients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Channel proteins – hydrophilic molecule passage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Transport </a:t>
            </a:r>
            <a:r>
              <a:rPr lang="en-US" sz="2400" dirty="0" err="1" smtClean="0"/>
              <a:t>ATPase</a:t>
            </a:r>
            <a:r>
              <a:rPr lang="en-US" sz="2400" dirty="0" smtClean="0"/>
              <a:t> – move ions by use of ATP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Receptors – recognize and impinge on cell surface and transmit thru cell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Intercellular communications – gap junctions and </a:t>
            </a:r>
            <a:r>
              <a:rPr lang="en-US" sz="2400" dirty="0" err="1" smtClean="0"/>
              <a:t>plasmodesmata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Structural proteins – Stabilize membrane and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C0504D"/>
                </a:solidFill>
              </a:rPr>
              <a:t>Membrane Proteins Are Oriented Asymmetrically Across the Lipid </a:t>
            </a:r>
            <a:r>
              <a:rPr lang="en-US" sz="3600" dirty="0" err="1" smtClean="0">
                <a:solidFill>
                  <a:srgbClr val="C0504D"/>
                </a:solidFill>
              </a:rPr>
              <a:t>Bilayer</a:t>
            </a:r>
            <a:endParaRPr lang="en-US" sz="3600" dirty="0" smtClean="0"/>
          </a:p>
        </p:txBody>
      </p:sp>
      <p:sp>
        <p:nvSpPr>
          <p:cNvPr id="39939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The part of the protein that is exposed on one side of the membrane is different than the other side</a:t>
            </a:r>
          </a:p>
          <a:p>
            <a:pPr eaLnBrk="1" hangingPunct="1"/>
            <a:r>
              <a:rPr lang="en-US" sz="2800" dirty="0" smtClean="0"/>
              <a:t>Can label the proteins on either side of the membrane depending on where the reagents are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1600200"/>
            <a:ext cx="2133600" cy="3276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 method for labeling proteins exposed on one or both surfaces of a membrane vesicle</a:t>
            </a:r>
            <a:endParaRPr lang="en-US" sz="2800" dirty="0"/>
          </a:p>
        </p:txBody>
      </p:sp>
      <p:pic>
        <p:nvPicPr>
          <p:cNvPr id="6" name="Picture 1024" descr="C:\Users\dking\Desktop\chap007\07_24Figure-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4460" y="533400"/>
            <a:ext cx="5993766" cy="589545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504D"/>
                </a:solidFill>
              </a:rPr>
              <a:t>Many Membrane Proteins Are </a:t>
            </a:r>
            <a:r>
              <a:rPr lang="en-US" sz="3600" b="1" dirty="0" err="1" smtClean="0">
                <a:solidFill>
                  <a:srgbClr val="C0504D"/>
                </a:solidFill>
              </a:rPr>
              <a:t>Glycosylated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/>
              <a:t>Glycoproteins</a:t>
            </a:r>
            <a:r>
              <a:rPr lang="en-US" sz="2800" dirty="0" smtClean="0"/>
              <a:t> are membrane proteins with carbohydrate chains covalently linked to amino acid side chains</a:t>
            </a:r>
          </a:p>
          <a:p>
            <a:endParaRPr lang="en-US" sz="2800" dirty="0" smtClean="0"/>
          </a:p>
          <a:p>
            <a:r>
              <a:rPr lang="en-US" sz="2800" dirty="0" smtClean="0"/>
              <a:t>The addition of a carbohydrate side chain to a protein is called </a:t>
            </a:r>
            <a:r>
              <a:rPr lang="en-US" sz="2800" b="1" dirty="0" err="1" smtClean="0"/>
              <a:t>glycosylation</a:t>
            </a:r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dirty="0" err="1" smtClean="0"/>
              <a:t>Glycosylation</a:t>
            </a:r>
            <a:r>
              <a:rPr lang="en-US" sz="2800" dirty="0" smtClean="0"/>
              <a:t> occurs in the ER and Golgi compartments</a:t>
            </a:r>
            <a:endParaRPr lang="en-US" sz="2800" b="1" dirty="0" smtClean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Glycosylation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Glycosylation</a:t>
            </a:r>
            <a:r>
              <a:rPr lang="en-US" dirty="0" smtClean="0"/>
              <a:t> involves linkage of the carbohydrate to</a:t>
            </a:r>
          </a:p>
          <a:p>
            <a:pPr lvl="1"/>
            <a:r>
              <a:rPr lang="en-US" dirty="0" smtClean="0"/>
              <a:t>the nitrogen atom of an amino group (</a:t>
            </a:r>
            <a:r>
              <a:rPr lang="en-US" i="1" dirty="0" smtClean="0"/>
              <a:t>N-linked </a:t>
            </a:r>
            <a:r>
              <a:rPr lang="en-US" i="1" dirty="0" err="1" smtClean="0"/>
              <a:t>glycosylation</a:t>
            </a:r>
            <a:r>
              <a:rPr lang="en-US" dirty="0" smtClean="0"/>
              <a:t>), of an </a:t>
            </a:r>
            <a:r>
              <a:rPr lang="en-US" dirty="0" err="1" smtClean="0"/>
              <a:t>asparagine</a:t>
            </a:r>
            <a:r>
              <a:rPr lang="en-US" dirty="0" smtClean="0"/>
              <a:t> residue, or</a:t>
            </a:r>
          </a:p>
          <a:p>
            <a:pPr lvl="1"/>
            <a:r>
              <a:rPr lang="en-US" dirty="0" smtClean="0"/>
              <a:t>the oxygen atom of a </a:t>
            </a:r>
            <a:r>
              <a:rPr lang="en-US" dirty="0" err="1" smtClean="0"/>
              <a:t>hydroxl</a:t>
            </a:r>
            <a:r>
              <a:rPr lang="en-US" dirty="0" smtClean="0"/>
              <a:t> group (</a:t>
            </a:r>
            <a:r>
              <a:rPr lang="en-US" i="1" dirty="0" smtClean="0"/>
              <a:t>O-linked </a:t>
            </a:r>
            <a:r>
              <a:rPr lang="en-US" i="1" dirty="0" err="1" smtClean="0"/>
              <a:t>glycosylation</a:t>
            </a:r>
            <a:r>
              <a:rPr lang="en-US" dirty="0" smtClean="0"/>
              <a:t>) of a serine, </a:t>
            </a:r>
            <a:r>
              <a:rPr lang="en-US" dirty="0" err="1" smtClean="0"/>
              <a:t>threonine</a:t>
            </a:r>
            <a:r>
              <a:rPr lang="en-US" dirty="0" smtClean="0"/>
              <a:t>, or modified lysine or </a:t>
            </a:r>
            <a:r>
              <a:rPr lang="en-US" dirty="0" err="1" smtClean="0"/>
              <a:t>proline</a:t>
            </a:r>
            <a:r>
              <a:rPr lang="en-US" dirty="0" smtClean="0"/>
              <a:t> residue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Communication</a:t>
            </a:r>
            <a:endParaRPr lang="en-US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Allows cells to pass information between cells by way of openings</a:t>
            </a:r>
          </a:p>
          <a:p>
            <a:pPr lvl="1" eaLnBrk="1" hangingPunct="1"/>
            <a:r>
              <a:rPr lang="en-US" smtClean="0"/>
              <a:t>Gap </a:t>
            </a:r>
            <a:r>
              <a:rPr lang="en-US" dirty="0" smtClean="0"/>
              <a:t>junctions in animals</a:t>
            </a:r>
          </a:p>
          <a:p>
            <a:pPr lvl="1" eaLnBrk="1" hangingPunct="1"/>
            <a:r>
              <a:rPr lang="en-US" dirty="0" err="1" smtClean="0"/>
              <a:t>Plasmodesmata</a:t>
            </a:r>
            <a:r>
              <a:rPr lang="en-US" dirty="0" smtClean="0"/>
              <a:t> in plants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N-linked &amp; O-linked </a:t>
            </a:r>
            <a:r>
              <a:rPr lang="en-US" sz="3600" dirty="0" err="1" smtClean="0"/>
              <a:t>Glycosylation</a:t>
            </a:r>
            <a:r>
              <a:rPr lang="en-US" sz="3600" dirty="0" smtClean="0"/>
              <a:t> of membrane proteins</a:t>
            </a:r>
            <a:endParaRPr lang="en-US" sz="3600" dirty="0"/>
          </a:p>
        </p:txBody>
      </p:sp>
      <p:pic>
        <p:nvPicPr>
          <p:cNvPr id="5" name="Picture 1024" descr="C:\Users\dking\Desktop\chap007\07_25FigureA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19200"/>
            <a:ext cx="7110413" cy="544079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1024" descr="C:\Users\dking\Desktop\chap007\07_25FigureB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5700" y="284163"/>
            <a:ext cx="4286250" cy="61325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1024" descr="C:\Users\dking\Desktop\chap007\07_25FigureC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0400" y="279400"/>
            <a:ext cx="5272088" cy="6084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Carbohydrate chains attached to proteins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Carbohydrate chains attached to peptides can be either straight or branched and range in length from 2 to about 60 sugar units</a:t>
            </a:r>
          </a:p>
          <a:p>
            <a:endParaRPr lang="en-US" sz="2800" dirty="0" smtClean="0"/>
          </a:p>
          <a:p>
            <a:r>
              <a:rPr lang="en-US" sz="2800" dirty="0" smtClean="0"/>
              <a:t>The most common sugars are </a:t>
            </a:r>
            <a:r>
              <a:rPr lang="en-US" sz="2800" i="1" dirty="0" err="1" smtClean="0"/>
              <a:t>galactose</a:t>
            </a:r>
            <a:r>
              <a:rPr lang="en-US" sz="2800" dirty="0" smtClean="0"/>
              <a:t>, </a:t>
            </a:r>
            <a:r>
              <a:rPr lang="en-US" sz="2800" i="1" dirty="0" smtClean="0"/>
              <a:t>mannose</a:t>
            </a:r>
            <a:r>
              <a:rPr lang="en-US" sz="2800" dirty="0" smtClean="0"/>
              <a:t>, </a:t>
            </a:r>
            <a:r>
              <a:rPr lang="en-US" sz="2800" i="1" dirty="0" smtClean="0"/>
              <a:t>N-</a:t>
            </a:r>
            <a:r>
              <a:rPr lang="en-US" sz="2800" i="1" dirty="0" err="1" smtClean="0"/>
              <a:t>acetylglucosamine</a:t>
            </a:r>
            <a:r>
              <a:rPr lang="en-US" sz="2800" dirty="0" smtClean="0"/>
              <a:t>, and </a:t>
            </a:r>
            <a:r>
              <a:rPr lang="en-US" sz="2800" i="1" dirty="0" err="1" smtClean="0"/>
              <a:t>sialic</a:t>
            </a:r>
            <a:r>
              <a:rPr lang="en-US" sz="2800" i="1" dirty="0" smtClean="0"/>
              <a:t> acid</a:t>
            </a:r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Examples of sugars found in proteins</a:t>
            </a:r>
          </a:p>
        </p:txBody>
      </p:sp>
      <p:pic>
        <p:nvPicPr>
          <p:cNvPr id="7" name="Picture 1024" descr="C:\Users\dking\Desktop\chap007\07_26FigureA-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399" y="1874290"/>
            <a:ext cx="8305801" cy="312474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Examples of sugars found in proteins (Continued)</a:t>
            </a:r>
          </a:p>
        </p:txBody>
      </p:sp>
      <p:pic>
        <p:nvPicPr>
          <p:cNvPr id="3" name="Picture 1024" descr="C:\Users\dking\Desktop\chap007\07_26FigureB-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1443" y="1371600"/>
            <a:ext cx="6219157" cy="53445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1905000"/>
            <a:ext cx="1905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Glycophorin</a:t>
            </a:r>
            <a:r>
              <a:rPr lang="en-US" sz="2400" dirty="0" smtClean="0"/>
              <a:t> on RBC membrane has 16 such chains: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15 chains as O-linked</a:t>
            </a:r>
            <a:r>
              <a:rPr lang="en-US" sz="2400" dirty="0" smtClean="0"/>
              <a:t> &amp; 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1 chain as N-linked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Roles of </a:t>
            </a:r>
            <a:r>
              <a:rPr lang="en-US" sz="3600" dirty="0" err="1" smtClean="0"/>
              <a:t>glycoproteins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2800" dirty="0" err="1" smtClean="0"/>
              <a:t>Glycoproteins</a:t>
            </a:r>
            <a:r>
              <a:rPr lang="en-US" sz="2800" dirty="0" smtClean="0"/>
              <a:t> are most prominent in plasma membranes, where they play a role in cell-cell recognition</a:t>
            </a:r>
          </a:p>
          <a:p>
            <a:pPr defTabSz="457200">
              <a:lnSpc>
                <a:spcPct val="90000"/>
              </a:lnSpc>
            </a:pPr>
            <a:endParaRPr lang="en-US" sz="2800" dirty="0" smtClean="0"/>
          </a:p>
          <a:p>
            <a:pPr defTabSz="457200">
              <a:lnSpc>
                <a:spcPct val="90000"/>
              </a:lnSpc>
            </a:pPr>
            <a:r>
              <a:rPr lang="en-US" sz="2800" dirty="0" smtClean="0"/>
              <a:t>The carbohydrate groups protrude on the outer surface of the cell membrane</a:t>
            </a:r>
          </a:p>
          <a:p>
            <a:pPr defTabSz="457200">
              <a:lnSpc>
                <a:spcPct val="90000"/>
              </a:lnSpc>
            </a:pPr>
            <a:endParaRPr lang="en-US" sz="2800" dirty="0" smtClean="0"/>
          </a:p>
          <a:p>
            <a:pPr defTabSz="457200">
              <a:lnSpc>
                <a:spcPct val="90000"/>
              </a:lnSpc>
            </a:pPr>
            <a:r>
              <a:rPr lang="en-US" sz="2800" i="1" dirty="0" err="1" smtClean="0"/>
              <a:t>Lectins</a:t>
            </a:r>
            <a:r>
              <a:rPr lang="en-US" sz="2800" dirty="0" smtClean="0"/>
              <a:t> are plant proteins that bind specific sugar groups very tightly, and can be used to study membrane </a:t>
            </a:r>
            <a:r>
              <a:rPr lang="en-US" sz="2800" dirty="0" err="1" smtClean="0"/>
              <a:t>glycoproteins</a:t>
            </a:r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Glycocalyx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In animal cells, the carbohydrate groups of plasma membrane </a:t>
            </a:r>
            <a:r>
              <a:rPr lang="en-US" sz="2800" dirty="0" err="1" smtClean="0"/>
              <a:t>glycoproteins</a:t>
            </a:r>
            <a:r>
              <a:rPr lang="en-US" sz="2800" dirty="0" smtClean="0"/>
              <a:t> and </a:t>
            </a:r>
            <a:r>
              <a:rPr lang="en-US" sz="2800" dirty="0" err="1" smtClean="0"/>
              <a:t>glycolipids</a:t>
            </a:r>
            <a:r>
              <a:rPr lang="en-US" sz="2800" dirty="0" smtClean="0"/>
              <a:t> form a surface coat called a </a:t>
            </a:r>
            <a:r>
              <a:rPr lang="en-US" sz="2800" b="1" dirty="0" err="1" smtClean="0"/>
              <a:t>glycocalyx</a:t>
            </a:r>
            <a:r>
              <a:rPr lang="en-US" sz="2800" b="1" dirty="0" smtClean="0"/>
              <a:t>  (meaning “sugar coat”)</a:t>
            </a:r>
          </a:p>
          <a:p>
            <a:pPr>
              <a:lnSpc>
                <a:spcPct val="90000"/>
              </a:lnSpc>
            </a:pPr>
            <a:endParaRPr lang="en-US" sz="2800" b="1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The carbohydrate groups on the cell surface are components of the recognition sites of membrane receptors involved in antibody-antigen reactions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024" descr="C:\Users\dking\Desktop\chap007\07_27Figure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28600"/>
            <a:ext cx="4921250" cy="62817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18288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Glycocalyx</a:t>
            </a:r>
            <a:r>
              <a:rPr lang="en-US" sz="2400" dirty="0" smtClean="0"/>
              <a:t> of intestinal epithelial cells</a:t>
            </a:r>
            <a:endParaRPr lang="en-US" sz="2400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504D"/>
                </a:solidFill>
              </a:rPr>
              <a:t>Membrane Proteins Vary in Their Mobility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Membrane proteins are more variable than lipids in their ability to move freely within the membrane</a:t>
            </a:r>
          </a:p>
          <a:p>
            <a:endParaRPr lang="en-US" sz="2800" dirty="0" smtClean="0"/>
          </a:p>
          <a:p>
            <a:r>
              <a:rPr lang="en-US" sz="2800" dirty="0" smtClean="0"/>
              <a:t>Some proteins can move freely, whereas others are constrained because they are anchored to protein complexes </a:t>
            </a:r>
          </a:p>
          <a:p>
            <a:endParaRPr lang="en-US" sz="2800" b="1" dirty="0" smtClean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C00000"/>
                </a:solidFill>
              </a:rPr>
              <a:t>Models of Membrane Structure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Overton (1890): lipids form a coat around cells. The lipid coat is a mixture of cholesterol and lecithin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Langmuir: lipid monolayer made of </a:t>
            </a:r>
            <a:r>
              <a:rPr lang="en-US" sz="2800" dirty="0" err="1" smtClean="0"/>
              <a:t>amphipathic</a:t>
            </a:r>
            <a:r>
              <a:rPr lang="en-US" sz="2800" dirty="0" smtClean="0"/>
              <a:t> phospholipids 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Gorter</a:t>
            </a:r>
            <a:r>
              <a:rPr lang="en-US" sz="2800" dirty="0" smtClean="0"/>
              <a:t> and </a:t>
            </a:r>
            <a:r>
              <a:rPr lang="en-US" sz="2800" dirty="0" err="1" smtClean="0"/>
              <a:t>Grendel</a:t>
            </a:r>
            <a:r>
              <a:rPr lang="en-US" sz="2800" dirty="0" smtClean="0"/>
              <a:t> (1925): formulated the lipid </a:t>
            </a:r>
            <a:r>
              <a:rPr lang="en-US" sz="2800" dirty="0" err="1" smtClean="0"/>
              <a:t>bilayer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Demonstration of the mobility of membrane proteins by cell fusion</a:t>
            </a:r>
            <a:endParaRPr lang="en-US" sz="3600" dirty="0"/>
          </a:p>
        </p:txBody>
      </p:sp>
      <p:pic>
        <p:nvPicPr>
          <p:cNvPr id="5" name="Picture 1024" descr="C:\Users\dking\Desktop\chap007\07_28Figure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1368425"/>
            <a:ext cx="8547100" cy="41941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Protein Movement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Membrane proteins will move at more variable rates than lipids due to their size</a:t>
            </a:r>
          </a:p>
          <a:p>
            <a:pPr eaLnBrk="1" hangingPunct="1"/>
            <a:r>
              <a:rPr lang="en-US" smtClean="0"/>
              <a:t>Protein movement may be restricted by the presence of barriers such as the tight junction that connect cells or by the protein being anchored to a structure in the cell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1649</TotalTime>
  <Words>3165</Words>
  <Application>Microsoft Office PowerPoint</Application>
  <PresentationFormat>On-screen Show (4:3)</PresentationFormat>
  <Paragraphs>413</Paragraphs>
  <Slides>91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2" baseType="lpstr">
      <vt:lpstr>Median</vt:lpstr>
      <vt:lpstr>Slide 1</vt:lpstr>
      <vt:lpstr>Functions of Membranes</vt:lpstr>
      <vt:lpstr>Functions of membranes </vt:lpstr>
      <vt:lpstr>Boundaries</vt:lpstr>
      <vt:lpstr>Specific Function</vt:lpstr>
      <vt:lpstr>Transport of Solutes</vt:lpstr>
      <vt:lpstr>Detect and Transmit Signals</vt:lpstr>
      <vt:lpstr>Communication</vt:lpstr>
      <vt:lpstr>Models of Membrane Structure</vt:lpstr>
      <vt:lpstr>Models of Membrane Structure (continued)</vt:lpstr>
      <vt:lpstr>Membrane Structure</vt:lpstr>
      <vt:lpstr>A trilaminar structure of membrane, visible under the TEM: common to all membranes</vt:lpstr>
      <vt:lpstr>Shortcomings of Davson-Danielli Model</vt:lpstr>
      <vt:lpstr>Membrane Composition</vt:lpstr>
      <vt:lpstr>Singer &amp; Nicolson: Fluid Mosaic Model</vt:lpstr>
      <vt:lpstr>Fluid Mosaic Model</vt:lpstr>
      <vt:lpstr>Unwin &amp; Henderson:</vt:lpstr>
      <vt:lpstr>Fluidity</vt:lpstr>
      <vt:lpstr>Membrane Lipids</vt:lpstr>
      <vt:lpstr>Phospholipids</vt:lpstr>
      <vt:lpstr>Phospholipid composition of several kinds of membranes</vt:lpstr>
      <vt:lpstr>Glycolipids</vt:lpstr>
      <vt:lpstr>Slide 23</vt:lpstr>
      <vt:lpstr>Sterols</vt:lpstr>
      <vt:lpstr>Thin Layer Chromatography</vt:lpstr>
      <vt:lpstr>Fatty Acids</vt:lpstr>
      <vt:lpstr>Fatty Acids</vt:lpstr>
      <vt:lpstr>Asymmetric Distribution of Lipids</vt:lpstr>
      <vt:lpstr>Lipid “Movement”</vt:lpstr>
      <vt:lpstr>Lipid Bilayer is Fluid</vt:lpstr>
      <vt:lpstr>Measuring lipid mobility in membranes  by FRAP</vt:lpstr>
      <vt:lpstr>Slide 32</vt:lpstr>
      <vt:lpstr>Membranes Function Properly Only in the Fluid State</vt:lpstr>
      <vt:lpstr>Effects of Fatty Acid Composition on Membrane Fluidity</vt:lpstr>
      <vt:lpstr>Slide 35</vt:lpstr>
      <vt:lpstr>Effect of unsaturated Fatty Acids on the packing of membrane lipids </vt:lpstr>
      <vt:lpstr>Effects of Sterols on Membrane Fluidity</vt:lpstr>
      <vt:lpstr>Effects of Sterols on Membrane Fluidity</vt:lpstr>
      <vt:lpstr>Other effects of sterols on membranes</vt:lpstr>
      <vt:lpstr>Most Organisms Can Regulate Membrane Fluidity</vt:lpstr>
      <vt:lpstr>Oxygen and desaturase enzyme</vt:lpstr>
      <vt:lpstr>Lipid Rafts Are Localized Regions of Membrane Lipids That Are Involved in Cell Signaling</vt:lpstr>
      <vt:lpstr>Lipid raft formation (continued)</vt:lpstr>
      <vt:lpstr>Functions of lipid rafts</vt:lpstr>
      <vt:lpstr>Caveolae</vt:lpstr>
      <vt:lpstr>Membrane Proteins:  the “Mosaic” Part of the Model</vt:lpstr>
      <vt:lpstr>The Membrane Consists of a Mosaic of Proteins: Evidence from Freeze-Fracture Microscopy</vt:lpstr>
      <vt:lpstr>Slide 48</vt:lpstr>
      <vt:lpstr>Slide 49</vt:lpstr>
      <vt:lpstr>Membrane proteins visualized by Freeze-fracture EM</vt:lpstr>
      <vt:lpstr>Freeze-Fracture comparison of lipid bilayers with and without added proteins</vt:lpstr>
      <vt:lpstr>Membranes Contain Integral, Peripheral and Lipid-Anchored Proteins</vt:lpstr>
      <vt:lpstr>The main classes of membrane proteins</vt:lpstr>
      <vt:lpstr>Structural features of erythrocyte membrane</vt:lpstr>
      <vt:lpstr>Integral Membrane Proteins</vt:lpstr>
      <vt:lpstr>Structure of two integral membrane proteins (IMPs)</vt:lpstr>
      <vt:lpstr>Peripheral Membrane Proteins</vt:lpstr>
      <vt:lpstr>Lipid-Anchored Membrane Proteins</vt:lpstr>
      <vt:lpstr>The main classes of membrane proteins</vt:lpstr>
      <vt:lpstr>Types of lipid-anchored membrane proteins</vt:lpstr>
      <vt:lpstr>The main classes of membrane proteins</vt:lpstr>
      <vt:lpstr>Proteins Can Be Separated by SDS-Polyacrylamide Gel Electrophoresis</vt:lpstr>
      <vt:lpstr>Isolation of Membrane Proteins</vt:lpstr>
      <vt:lpstr>Isolating integral membrane proteins</vt:lpstr>
      <vt:lpstr>SDS-Polyacrylamide Gel Electrophoresis</vt:lpstr>
      <vt:lpstr>Electrophoresis of membrane proteins</vt:lpstr>
      <vt:lpstr>Slide 67</vt:lpstr>
      <vt:lpstr>Slide 68</vt:lpstr>
      <vt:lpstr>Additional techniques using electrophoresis</vt:lpstr>
      <vt:lpstr>Slide 70</vt:lpstr>
      <vt:lpstr>Hydropathy Analysis</vt:lpstr>
      <vt:lpstr>Slide 72</vt:lpstr>
      <vt:lpstr>Slide 73</vt:lpstr>
      <vt:lpstr>Molecular Biology Has Contributed Greatly to Our Understanding of Membrane Proteins</vt:lpstr>
      <vt:lpstr>Membrane Proteins Have a Variety of Functions</vt:lpstr>
      <vt:lpstr>Membrane Proteins Are Oriented Asymmetrically Across the Lipid Bilayer</vt:lpstr>
      <vt:lpstr>A method for labeling proteins exposed on one or both surfaces of a membrane vesicle</vt:lpstr>
      <vt:lpstr>Many Membrane Proteins Are Glycosylated</vt:lpstr>
      <vt:lpstr>Glycosylation</vt:lpstr>
      <vt:lpstr>N-linked &amp; O-linked Glycosylation of membrane proteins</vt:lpstr>
      <vt:lpstr>Slide 81</vt:lpstr>
      <vt:lpstr>Slide 82</vt:lpstr>
      <vt:lpstr>Carbohydrate chains attached to proteins</vt:lpstr>
      <vt:lpstr>Examples of sugars found in proteins</vt:lpstr>
      <vt:lpstr>Examples of sugars found in proteins (Continued)</vt:lpstr>
      <vt:lpstr>Roles of glycoproteins</vt:lpstr>
      <vt:lpstr>Glycocalyx</vt:lpstr>
      <vt:lpstr>Slide 88</vt:lpstr>
      <vt:lpstr>Membrane Proteins Vary in Their Mobility</vt:lpstr>
      <vt:lpstr>Demonstration of the mobility of membrane proteins by cell fusion</vt:lpstr>
      <vt:lpstr>Protein Movement</vt:lpstr>
    </vt:vector>
  </TitlesOfParts>
  <Company>CCSU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Melvin</dc:creator>
  <cp:lastModifiedBy>user</cp:lastModifiedBy>
  <cp:revision>163</cp:revision>
  <dcterms:created xsi:type="dcterms:W3CDTF">2007-08-17T16:33:32Z</dcterms:created>
  <dcterms:modified xsi:type="dcterms:W3CDTF">2013-01-07T21:12:52Z</dcterms:modified>
</cp:coreProperties>
</file>