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1C5D0-6784-48BA-9E90-2C5FA02F9B68}" type="datetimeFigureOut">
              <a:rPr lang="en-US" smtClean="0"/>
              <a:pPr/>
              <a:t>4/5/2011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20916-C9C7-497F-AAC0-338C074D7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939F66-0CE0-4AC2-BE40-324DAB9D5D18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690C5-5B9A-4A4F-B7B8-57AD88240139}" type="slidenum">
              <a:rPr lang="ar-SA"/>
              <a:pPr>
                <a:defRPr/>
              </a:pPr>
              <a:t>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998" y="0"/>
            <a:ext cx="8229599" cy="1578429"/>
          </a:xfrm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Thrombin </a:t>
            </a:r>
            <a:r>
              <a:rPr lang="en-US" dirty="0">
                <a:cs typeface="Times New Roman" pitchFamily="18" charset="0"/>
              </a:rPr>
              <a:t>T</a:t>
            </a:r>
            <a:r>
              <a:rPr lang="en-US" dirty="0" smtClean="0">
                <a:cs typeface="Times New Roman" pitchFamily="18" charset="0"/>
              </a:rPr>
              <a:t>ime :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456394" y="1183822"/>
            <a:ext cx="8231213" cy="4942416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700" dirty="0" smtClean="0"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4000" dirty="0" smtClean="0">
                <a:cs typeface="Arial" charset="0"/>
              </a:rPr>
              <a:t>It does not test for deficiencies in the extrinsic or intrinsic pathway , it only measures the availability of functional fibrinogen . So it bypasses the prior steps in the </a:t>
            </a:r>
            <a:r>
              <a:rPr lang="en-US" sz="4000" dirty="0" err="1" smtClean="0">
                <a:cs typeface="Arial" charset="0"/>
              </a:rPr>
              <a:t>coag</a:t>
            </a:r>
            <a:r>
              <a:rPr lang="en-US" sz="4000" dirty="0" smtClean="0">
                <a:cs typeface="Arial" charset="0"/>
              </a:rPr>
              <a:t> cascade ,  only fibrinogen </a:t>
            </a:r>
            <a:r>
              <a:rPr lang="en-US" sz="4000" u="sng" dirty="0" smtClean="0">
                <a:cs typeface="Arial" charset="0"/>
              </a:rPr>
              <a:t> (thrombin)   </a:t>
            </a:r>
            <a:r>
              <a:rPr lang="en-US" sz="4000" dirty="0" smtClean="0">
                <a:cs typeface="Arial" charset="0"/>
              </a:rPr>
              <a:t>fibrin 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>
                <a:cs typeface="Arial" charset="0"/>
              </a:rPr>
              <a:t>So it is affected by levels of fibrinogen &lt; 100 mg/</a:t>
            </a:r>
            <a:r>
              <a:rPr lang="en-US" sz="4000" dirty="0" err="1" smtClean="0">
                <a:cs typeface="Arial" charset="0"/>
              </a:rPr>
              <a:t>dL</a:t>
            </a:r>
            <a:r>
              <a:rPr lang="en-US" sz="4000" dirty="0" smtClean="0">
                <a:cs typeface="Arial" charset="0"/>
              </a:rPr>
              <a:t> , </a:t>
            </a:r>
          </a:p>
        </p:txBody>
      </p:sp>
      <p:sp>
        <p:nvSpPr>
          <p:cNvPr id="6" name="Date Placeholder 5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 algn="l">
              <a:defRPr/>
            </a:pPr>
            <a:fld id="{160C23DD-9BCC-4E3E-8FC8-3B22E1584DD9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 algn="l"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6552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>
              <a:defRPr/>
            </a:pPr>
            <a:fld id="{87C0B3A1-BFBB-4BBE-AD99-9E8F964DAAE2}" type="slidenum">
              <a:rPr lang="ar-SA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17B0C7C-DC26-4FBA-8D6F-B006C5B9B977}" type="datetime1">
              <a:rPr lang="en-US" smtClean="0"/>
              <a:pPr>
                <a:defRPr/>
              </a:pPr>
              <a:t>4/5/2011</a:t>
            </a:fld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55039-2A61-44DF-A00D-0BF87FFBC481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6394" y="285750"/>
            <a:ext cx="8231213" cy="5840488"/>
          </a:xfrm>
        </p:spPr>
        <p:txBody>
          <a:bodyPr lIns="102850" tIns="51424" rIns="102850" bIns="51424"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cs typeface="Arial" charset="0"/>
              </a:rPr>
              <a:t>Procedure :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cs typeface="Arial" charset="0"/>
              </a:rPr>
              <a:t>1. 0.2ml of plasma + 0.2 ml of 0.025 M CaCl</a:t>
            </a:r>
            <a:r>
              <a:rPr lang="en-US" baseline="-25000" smtClean="0">
                <a:cs typeface="Arial" charset="0"/>
              </a:rPr>
              <a:t>2</a:t>
            </a:r>
            <a:r>
              <a:rPr lang="en-US" smtClean="0">
                <a:cs typeface="Arial" charset="0"/>
              </a:rPr>
              <a:t> , mix , incubate at 37 </a:t>
            </a:r>
            <a:r>
              <a:rPr lang="en-US" smtClean="0">
                <a:latin typeface="Garamond" pitchFamily="18" charset="0"/>
                <a:cs typeface="Arial" charset="0"/>
              </a:rPr>
              <a:t>◦c </a:t>
            </a:r>
            <a:r>
              <a:rPr lang="en-US" smtClean="0">
                <a:cs typeface="Arial" charset="0"/>
              </a:rPr>
              <a:t>for 30 min (patient &amp; control)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cs typeface="Arial" charset="0"/>
              </a:rPr>
              <a:t>2. Loosen the clot from the sides of the test tube by gently tapping the sides of the tube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cs typeface="Arial" charset="0"/>
              </a:rPr>
              <a:t>3.Transfer the patient’s clot to a  tube containing  5  ml of Urea.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cs typeface="Arial" charset="0"/>
              </a:rPr>
              <a:t>4. Transfer both of the patient’s  + control clots to another tube containing urea </a:t>
            </a:r>
          </a:p>
          <a:p>
            <a:pPr eaLnBrk="1" hangingPunct="1">
              <a:lnSpc>
                <a:spcPct val="80000"/>
              </a:lnSpc>
            </a:pPr>
            <a:endParaRPr lang="en-US" smtClean="0">
              <a:cs typeface="Arial" charset="0"/>
            </a:endParaRPr>
          </a:p>
        </p:txBody>
      </p:sp>
      <p:sp>
        <p:nvSpPr>
          <p:cNvPr id="6" name="Date Placeholder 5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50" tIns="51424" rIns="102850" bIns="51424" anchor="ctr"/>
          <a:lstStyle/>
          <a:p>
            <a:pPr>
              <a:defRPr/>
            </a:pPr>
            <a:fld id="{3C5522E1-149B-4A3B-A7A7-A94EFDDA1D3D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5606" name="Slide Number Placeholder 6"/>
          <p:cNvSpPr txBox="1">
            <a:spLocks noGrp="1"/>
          </p:cNvSpPr>
          <p:nvPr/>
        </p:nvSpPr>
        <p:spPr bwMode="auto">
          <a:xfrm>
            <a:off x="6552394" y="6356048"/>
            <a:ext cx="2135213" cy="36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50" tIns="51424" rIns="102850" bIns="51424" anchor="ctr"/>
          <a:lstStyle/>
          <a:p>
            <a:fld id="{0088418D-C6C9-4262-A6A9-7FCC897DEFC8}" type="slidenum">
              <a:rPr lang="ar-SA" sz="1400">
                <a:solidFill>
                  <a:srgbClr val="898989"/>
                </a:solidFill>
              </a:rPr>
              <a:pPr/>
              <a:t>10</a:t>
            </a:fld>
            <a:endParaRPr lang="en-US" sz="14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4A461A-9E81-43D3-9532-2D3A94731FCD}" type="datetime1">
              <a:rPr lang="en-US" smtClean="0"/>
              <a:pPr>
                <a:defRPr/>
              </a:pPr>
              <a:t>4/5/2011</a:t>
            </a:fld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2329A-18AA-4616-AEC3-43B206289B6C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6394" y="411238"/>
            <a:ext cx="8231213" cy="5897941"/>
          </a:xfrm>
        </p:spPr>
        <p:txBody>
          <a:bodyPr lIns="102850" tIns="51424" rIns="102850" bIns="51424"/>
          <a:lstStyle/>
          <a:p>
            <a:pPr eaLnBrk="1" hangingPunct="1">
              <a:lnSpc>
                <a:spcPct val="70000"/>
              </a:lnSpc>
            </a:pPr>
            <a:r>
              <a:rPr lang="en-US" smtClean="0">
                <a:cs typeface="Arial" charset="0"/>
              </a:rPr>
              <a:t>5. Incubate at room temp for 24 hr , examine and note if the clot is dissolved Report the length of time it took the patient’s clot to dissolve.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>
                <a:cs typeface="Arial" charset="0"/>
              </a:rPr>
              <a:t>If not dissolved after 24 hrs.</a:t>
            </a:r>
            <a:r>
              <a:rPr lang="en-US" smtClean="0">
                <a:cs typeface="Arial" charset="0"/>
                <a:sym typeface="Wingdings" pitchFamily="2" charset="2"/>
              </a:rPr>
              <a:t>report</a:t>
            </a:r>
            <a:r>
              <a:rPr lang="en-US" smtClean="0">
                <a:cs typeface="Arial" charset="0"/>
              </a:rPr>
              <a:t> insoluble after 24 hr.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>
                <a:cs typeface="Arial" charset="0"/>
              </a:rPr>
              <a:t>If dissolved before 24 hr .-</a:t>
            </a:r>
            <a:r>
              <a:rPr lang="en-US" smtClean="0">
                <a:cs typeface="Arial" charset="0"/>
                <a:sym typeface="Wingdings" pitchFamily="2" charset="2"/>
              </a:rPr>
              <a:t></a:t>
            </a:r>
            <a:r>
              <a:rPr lang="en-US" smtClean="0">
                <a:cs typeface="Arial" charset="0"/>
              </a:rPr>
              <a:t> FXIII is less than 2%of the normal 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>
                <a:cs typeface="Arial" charset="0"/>
              </a:rPr>
              <a:t>In this case patient’s mixed control clot should not dissolve. </a:t>
            </a:r>
          </a:p>
          <a:p>
            <a:pPr eaLnBrk="1" hangingPunct="1">
              <a:lnSpc>
                <a:spcPct val="70000"/>
              </a:lnSpc>
            </a:pPr>
            <a:r>
              <a:rPr lang="en-US" smtClean="0">
                <a:cs typeface="Arial" charset="0"/>
              </a:rPr>
              <a:t>If it does dissolve</a:t>
            </a:r>
            <a:r>
              <a:rPr lang="en-US" smtClean="0">
                <a:cs typeface="Arial" charset="0"/>
                <a:sym typeface="Wingdings" pitchFamily="2" charset="2"/>
              </a:rPr>
              <a:t></a:t>
            </a:r>
            <a:r>
              <a:rPr lang="en-US" smtClean="0">
                <a:cs typeface="Arial" charset="0"/>
              </a:rPr>
              <a:t>  indicate a fibrinolytic process  rather than F XIIIdef.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mtClean="0">
                <a:cs typeface="Arial" charset="0"/>
              </a:rPr>
              <a:t>   If FXIII is deficient </a:t>
            </a:r>
            <a:r>
              <a:rPr lang="en-US" smtClean="0">
                <a:cs typeface="Arial" charset="0"/>
                <a:sym typeface="Wingdings" pitchFamily="2" charset="2"/>
              </a:rPr>
              <a:t> clot dissolves within 2-3 hrs</a:t>
            </a:r>
            <a:endParaRPr lang="en-US" smtClean="0">
              <a:cs typeface="Arial" charset="0"/>
            </a:endParaRPr>
          </a:p>
        </p:txBody>
      </p:sp>
      <p:sp>
        <p:nvSpPr>
          <p:cNvPr id="3" name="Date Placeholder 2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50" tIns="51424" rIns="102850" bIns="51424" anchor="ctr"/>
          <a:lstStyle/>
          <a:p>
            <a:pPr>
              <a:defRPr/>
            </a:pPr>
            <a:fld id="{996B9176-73B0-4511-A32A-A9A6AC40CFE6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6630" name="Slide Number Placeholder 3"/>
          <p:cNvSpPr txBox="1">
            <a:spLocks noGrp="1"/>
          </p:cNvSpPr>
          <p:nvPr/>
        </p:nvSpPr>
        <p:spPr bwMode="auto">
          <a:xfrm>
            <a:off x="6552394" y="6356048"/>
            <a:ext cx="2135213" cy="36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50" tIns="51424" rIns="102850" bIns="51424" anchor="ctr"/>
          <a:lstStyle/>
          <a:p>
            <a:fld id="{6382A35E-1FAC-486C-A3D6-1A8201325E8E}" type="slidenum">
              <a:rPr lang="ar-SA" sz="1400">
                <a:solidFill>
                  <a:srgbClr val="898989"/>
                </a:solidFill>
              </a:rPr>
              <a:pPr/>
              <a:t>11</a:t>
            </a:fld>
            <a:endParaRPr lang="en-US" sz="14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6E70F2-5FB9-4432-B446-F8CA2FAC0698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A39EF-35DD-4438-9AD2-DD7333F5BCDD}" type="slidenum">
              <a:rPr lang="ar-SA"/>
              <a:pPr>
                <a:defRPr/>
              </a:pPr>
              <a:t>2</a:t>
            </a:fld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6394" y="205619"/>
            <a:ext cx="8231213" cy="59206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 dirty="0" err="1" smtClean="0">
                <a:cs typeface="Arial" charset="0"/>
              </a:rPr>
              <a:t>dysfibrinoginemia</a:t>
            </a:r>
            <a:r>
              <a:rPr lang="en-US" sz="4000" dirty="0" smtClean="0">
                <a:cs typeface="Arial" charset="0"/>
              </a:rPr>
              <a:t> and circulating </a:t>
            </a:r>
            <a:r>
              <a:rPr lang="en-US" sz="4000" dirty="0" err="1" smtClean="0">
                <a:cs typeface="Arial" charset="0"/>
              </a:rPr>
              <a:t>antithrombin</a:t>
            </a:r>
            <a:r>
              <a:rPr lang="en-US" sz="4000" dirty="0" smtClean="0">
                <a:cs typeface="Arial" charset="0"/>
              </a:rPr>
              <a:t> , heparin ,</a:t>
            </a:r>
            <a:r>
              <a:rPr lang="en-US" sz="4000" dirty="0" err="1" smtClean="0">
                <a:cs typeface="Arial" charset="0"/>
              </a:rPr>
              <a:t>plasmin</a:t>
            </a:r>
            <a:r>
              <a:rPr lang="en-US" sz="4000" dirty="0" smtClean="0">
                <a:cs typeface="Arial" charset="0"/>
              </a:rPr>
              <a:t> , FDPs 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>
                <a:cs typeface="Arial" charset="0"/>
              </a:rPr>
              <a:t>It is a sensitive test in detecting heparin and presence of DIC 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dirty="0" smtClean="0">
                <a:cs typeface="Arial" charset="0"/>
              </a:rPr>
              <a:t>normally it is prolonged in the new  born, multiple myeloma  ( the abnormal globulin interferes with the polymerization of fibrin ) </a:t>
            </a:r>
          </a:p>
        </p:txBody>
      </p:sp>
      <p:sp>
        <p:nvSpPr>
          <p:cNvPr id="6" name="Date Placeholder 5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 algn="l">
              <a:defRPr/>
            </a:pPr>
            <a:fld id="{160C23DD-9BCC-4E3E-8FC8-3B22E1584DD9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 algn="l"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6552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>
              <a:defRPr/>
            </a:pPr>
            <a:fld id="{25C05A06-87CE-4FDB-908D-42F8B71AD026}" type="slidenum">
              <a:rPr lang="ar-SA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644A0D-17E0-4628-9FE4-D961393C4F24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47FA3-3025-4E63-A8D1-144EE16F57E1}" type="slidenum">
              <a:rPr lang="ar-SA"/>
              <a:pPr>
                <a:defRPr/>
              </a:pPr>
              <a:t>3</a:t>
            </a:fld>
            <a:endParaRPr lang="en-US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338667" y="343203"/>
            <a:ext cx="8229601" cy="6011333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endParaRPr lang="en-US" sz="2800" b="1" smtClean="0"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endParaRPr lang="en-US" sz="2800" b="1" smtClean="0"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sz="2800" b="1" smtClean="0">
                <a:cs typeface="Arial" charset="0"/>
              </a:rPr>
              <a:t>Principle :</a:t>
            </a:r>
          </a:p>
          <a:p>
            <a:pPr eaLnBrk="1" hangingPunct="1">
              <a:lnSpc>
                <a:spcPct val="70000"/>
              </a:lnSpc>
            </a:pPr>
            <a:endParaRPr lang="en-US" sz="2800" b="1" smtClean="0"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sz="4000" smtClean="0">
                <a:cs typeface="Arial" charset="0"/>
              </a:rPr>
              <a:t>An amount of thrombin is added to plasma and the length of the time required for clot to form  is measured , report as T.T in sec </a:t>
            </a:r>
          </a:p>
          <a:p>
            <a:pPr eaLnBrk="1" hangingPunct="1">
              <a:lnSpc>
                <a:spcPct val="70000"/>
              </a:lnSpc>
            </a:pPr>
            <a:endParaRPr lang="en-US" sz="4000" smtClean="0"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sz="4000" smtClean="0">
                <a:cs typeface="Arial" charset="0"/>
              </a:rPr>
              <a:t>normal range : 15 to 20 sec. </a:t>
            </a:r>
          </a:p>
        </p:txBody>
      </p:sp>
      <p:sp>
        <p:nvSpPr>
          <p:cNvPr id="9" name="Date Placeholder 8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 algn="l">
              <a:defRPr/>
            </a:pPr>
            <a:fld id="{FD395BB2-A8E8-429A-8C61-1A9FCCE44C72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 algn="l"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" name="Slide Number Placeholder 9"/>
          <p:cNvSpPr txBox="1">
            <a:spLocks noGrp="1"/>
          </p:cNvSpPr>
          <p:nvPr/>
        </p:nvSpPr>
        <p:spPr>
          <a:xfrm>
            <a:off x="6552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>
              <a:defRPr/>
            </a:pPr>
            <a:fld id="{617A6713-A179-4FED-9B49-AE57D7AC594D}" type="slidenum">
              <a:rPr lang="ar-SA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3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>
            <a:off x="5117093" y="4993822"/>
            <a:ext cx="11530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2860" tIns="51429" rIns="102860" bIns="51429"/>
          <a:lstStyle/>
          <a:p>
            <a:endParaRPr lang="en-US"/>
          </a:p>
        </p:txBody>
      </p:sp>
      <p:sp>
        <p:nvSpPr>
          <p:cNvPr id="18440" name="Line 5"/>
          <p:cNvSpPr>
            <a:spLocks noChangeShapeType="1"/>
          </p:cNvSpPr>
          <p:nvPr/>
        </p:nvSpPr>
        <p:spPr bwMode="auto">
          <a:xfrm>
            <a:off x="3241524" y="5606143"/>
            <a:ext cx="13675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2860" tIns="51429" rIns="102860" bIns="51429"/>
          <a:lstStyle/>
          <a:p>
            <a:endParaRPr lang="en-US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0" y="5241775"/>
            <a:ext cx="641854" cy="438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2860" tIns="51429" rIns="102860" bIns="51429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6394" y="411238"/>
            <a:ext cx="8231213" cy="57150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dirty="0" smtClean="0">
                <a:cs typeface="Arial" charset="0"/>
              </a:rPr>
              <a:t>Procedure : </a:t>
            </a:r>
          </a:p>
          <a:p>
            <a:pPr eaLnBrk="1" hangingPunct="1">
              <a:lnSpc>
                <a:spcPct val="70000"/>
              </a:lnSpc>
            </a:pPr>
            <a:r>
              <a:rPr lang="en-US" dirty="0" smtClean="0">
                <a:cs typeface="Arial" charset="0"/>
              </a:rPr>
              <a:t>1. 0.1 ml of working TRIS buffer , </a:t>
            </a:r>
            <a:r>
              <a:rPr lang="en-US" dirty="0" err="1" smtClean="0">
                <a:cs typeface="Arial" charset="0"/>
              </a:rPr>
              <a:t>prewarm</a:t>
            </a:r>
            <a:r>
              <a:rPr lang="en-US" dirty="0" smtClean="0">
                <a:cs typeface="Arial" charset="0"/>
              </a:rPr>
              <a:t> at 37 </a:t>
            </a:r>
            <a:r>
              <a:rPr lang="en-US" dirty="0" smtClean="0">
                <a:latin typeface="Garamond" pitchFamily="18" charset="0"/>
                <a:cs typeface="Arial" charset="0"/>
              </a:rPr>
              <a:t>◦</a:t>
            </a:r>
            <a:r>
              <a:rPr lang="en-US" dirty="0" smtClean="0">
                <a:cs typeface="Arial" charset="0"/>
              </a:rPr>
              <a:t>c  for 3 min (not &gt; 10 min). </a:t>
            </a:r>
          </a:p>
          <a:p>
            <a:pPr eaLnBrk="1" hangingPunct="1">
              <a:lnSpc>
                <a:spcPct val="70000"/>
              </a:lnSpc>
            </a:pPr>
            <a:r>
              <a:rPr lang="en-US" dirty="0" smtClean="0">
                <a:cs typeface="Arial" charset="0"/>
              </a:rPr>
              <a:t>2. Add 0.1 ml of patient plasma , incubate at 37</a:t>
            </a:r>
            <a:r>
              <a:rPr lang="en-US" dirty="0" smtClean="0">
                <a:latin typeface="Garamond" pitchFamily="18" charset="0"/>
                <a:cs typeface="Arial" charset="0"/>
              </a:rPr>
              <a:t>◦</a:t>
            </a:r>
            <a:r>
              <a:rPr lang="en-US" dirty="0" smtClean="0">
                <a:cs typeface="Arial" charset="0"/>
              </a:rPr>
              <a:t> C at exactly 1 min , add 0.1 ml of thrombin reagent , measure the clotting time </a:t>
            </a:r>
          </a:p>
          <a:p>
            <a:pPr eaLnBrk="1" hangingPunct="1">
              <a:lnSpc>
                <a:spcPct val="70000"/>
              </a:lnSpc>
            </a:pPr>
            <a:r>
              <a:rPr lang="en-US" dirty="0" smtClean="0">
                <a:cs typeface="Arial" charset="0"/>
              </a:rPr>
              <a:t>If prolonged : </a:t>
            </a:r>
          </a:p>
          <a:p>
            <a:pPr eaLnBrk="1" hangingPunct="1">
              <a:lnSpc>
                <a:spcPct val="70000"/>
              </a:lnSpc>
            </a:pPr>
            <a:r>
              <a:rPr lang="en-US" dirty="0" smtClean="0">
                <a:cs typeface="Arial" charset="0"/>
              </a:rPr>
              <a:t>dilute 1:1 with normal plasma→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dirty="0" smtClean="0">
                <a:cs typeface="Arial" charset="0"/>
              </a:rPr>
              <a:t>   if T.T = control  →deficiency or molecular  abnormality of fibrinogen;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dirty="0" smtClean="0">
                <a:cs typeface="Arial" charset="0"/>
              </a:rPr>
              <a:t> If not corrected → presence of a circulating  inhibitor ( or heparin)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23BDF2-2FFA-4CE1-AF68-DE760F1721E0}" type="datetime1">
              <a:rPr lang="en-US" smtClean="0"/>
              <a:pPr>
                <a:defRPr/>
              </a:pPr>
              <a:t>4/5/2011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39004-72FA-4E5D-8B4E-F5D15743F581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07D4F5-6CF1-4368-956F-A83D3D7AD52F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7DCC86-1023-4677-8DDC-C4A8D532C3B7}" type="slidenum">
              <a:rPr lang="ar-SA"/>
              <a:pPr>
                <a:defRPr/>
              </a:pPr>
              <a:t>5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Reptilase Time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456394" y="1183822"/>
            <a:ext cx="8231213" cy="494241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60000"/>
              </a:lnSpc>
            </a:pPr>
            <a:endParaRPr lang="en-US" sz="2500" dirty="0" smtClean="0">
              <a:cs typeface="Arial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sz="2800" dirty="0" err="1" smtClean="0">
                <a:cs typeface="Arial" charset="0"/>
              </a:rPr>
              <a:t>Reptilase</a:t>
            </a:r>
            <a:r>
              <a:rPr lang="en-US" sz="2800" dirty="0" smtClean="0">
                <a:cs typeface="Arial" charset="0"/>
              </a:rPr>
              <a:t> is an enzyme found in the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800" dirty="0" smtClean="0">
                <a:cs typeface="Arial" charset="0"/>
              </a:rPr>
              <a:t>      venom of the </a:t>
            </a:r>
            <a:r>
              <a:rPr lang="en-US" sz="2800" dirty="0" err="1" smtClean="0">
                <a:cs typeface="Arial" charset="0"/>
              </a:rPr>
              <a:t>Bothrops</a:t>
            </a:r>
            <a:r>
              <a:rPr lang="en-US" sz="2800" dirty="0" smtClean="0">
                <a:cs typeface="Arial" charset="0"/>
              </a:rPr>
              <a:t> </a:t>
            </a:r>
            <a:r>
              <a:rPr lang="en-US" sz="2800" dirty="0" err="1" smtClean="0">
                <a:cs typeface="Arial" charset="0"/>
              </a:rPr>
              <a:t>Atrox</a:t>
            </a:r>
            <a:r>
              <a:rPr lang="en-US" sz="2800" dirty="0" smtClean="0">
                <a:cs typeface="Arial" charset="0"/>
              </a:rPr>
              <a:t>  Snake . It is 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800" dirty="0" smtClean="0">
                <a:cs typeface="Arial" charset="0"/>
              </a:rPr>
              <a:t>     capable of converting fibrinogen to fibrin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800" dirty="0" smtClean="0">
                <a:cs typeface="Arial" charset="0"/>
              </a:rPr>
              <a:t>      by hydrolyzing FPA +AP only from fibrinogen .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800" dirty="0" smtClean="0">
                <a:cs typeface="Arial" charset="0"/>
              </a:rPr>
              <a:t> </a:t>
            </a:r>
          </a:p>
          <a:p>
            <a:pPr eaLnBrk="1" hangingPunct="1">
              <a:lnSpc>
                <a:spcPct val="60000"/>
              </a:lnSpc>
            </a:pPr>
            <a:r>
              <a:rPr lang="en-US" sz="2800" dirty="0" smtClean="0">
                <a:cs typeface="Arial" charset="0"/>
              </a:rPr>
              <a:t>it is not affected by heparin (the clot formed is more fragile than that formed by thrombin ) .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sz="2800" dirty="0" smtClean="0">
                <a:cs typeface="Arial" charset="0"/>
              </a:rPr>
              <a:t> </a:t>
            </a:r>
          </a:p>
          <a:p>
            <a:pPr eaLnBrk="1" hangingPunct="1">
              <a:lnSpc>
                <a:spcPct val="60000"/>
              </a:lnSpc>
            </a:pPr>
            <a:r>
              <a:rPr lang="en-US" sz="2800" dirty="0" smtClean="0">
                <a:cs typeface="Arial" charset="0"/>
              </a:rPr>
              <a:t>so it is helpful in testing for fibrinogen in patient receiving heparin .(minimum effect of heparin on </a:t>
            </a:r>
            <a:r>
              <a:rPr lang="en-US" sz="2800" dirty="0" err="1" smtClean="0">
                <a:cs typeface="Arial" charset="0"/>
              </a:rPr>
              <a:t>repilase</a:t>
            </a:r>
            <a:r>
              <a:rPr lang="en-US" sz="2800" dirty="0" smtClean="0">
                <a:cs typeface="Arial" charset="0"/>
              </a:rPr>
              <a:t> ) . </a:t>
            </a:r>
          </a:p>
          <a:p>
            <a:pPr eaLnBrk="1" hangingPunct="1">
              <a:lnSpc>
                <a:spcPct val="60000"/>
              </a:lnSpc>
            </a:pPr>
            <a:endParaRPr lang="en-US" sz="2800" dirty="0" smtClean="0">
              <a:cs typeface="Arial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sz="2800" dirty="0" smtClean="0">
                <a:cs typeface="Arial" charset="0"/>
              </a:rPr>
              <a:t>It is prolonged  if FDPs are present . </a:t>
            </a:r>
          </a:p>
          <a:p>
            <a:pPr eaLnBrk="1" hangingPunct="1">
              <a:lnSpc>
                <a:spcPct val="60000"/>
              </a:lnSpc>
            </a:pPr>
            <a:r>
              <a:rPr lang="en-US" sz="2800" dirty="0" smtClean="0">
                <a:cs typeface="Arial" charset="0"/>
              </a:rPr>
              <a:t>Normal :18- 25 sec</a:t>
            </a:r>
          </a:p>
          <a:p>
            <a:pPr eaLnBrk="1" hangingPunct="1">
              <a:lnSpc>
                <a:spcPct val="60000"/>
              </a:lnSpc>
            </a:pPr>
            <a:r>
              <a:rPr lang="en-US" sz="2800" dirty="0" smtClean="0">
                <a:cs typeface="Arial" charset="0"/>
              </a:rPr>
              <a:t>Reagent </a:t>
            </a:r>
            <a:r>
              <a:rPr lang="en-US" sz="2800" dirty="0" err="1" smtClean="0">
                <a:cs typeface="Arial" charset="0"/>
              </a:rPr>
              <a:t>Atroxin</a:t>
            </a:r>
            <a:r>
              <a:rPr lang="en-US" sz="2800" dirty="0" smtClean="0">
                <a:cs typeface="Arial" charset="0"/>
              </a:rPr>
              <a:t> = </a:t>
            </a:r>
            <a:r>
              <a:rPr lang="en-US" sz="2800" dirty="0" err="1" smtClean="0">
                <a:cs typeface="Arial" charset="0"/>
              </a:rPr>
              <a:t>Reptilase</a:t>
            </a:r>
            <a:r>
              <a:rPr lang="en-US" sz="2800" dirty="0" smtClean="0">
                <a:cs typeface="Arial" charset="0"/>
              </a:rPr>
              <a:t> </a:t>
            </a:r>
          </a:p>
        </p:txBody>
      </p:sp>
      <p:sp>
        <p:nvSpPr>
          <p:cNvPr id="6" name="Date Placeholder 5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 algn="l">
              <a:defRPr/>
            </a:pPr>
            <a:fld id="{F619053D-AF41-42EB-826B-E1AD3E4DEDB3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 algn="l"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6552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>
              <a:defRPr/>
            </a:pPr>
            <a:fld id="{82C2172D-789B-4274-AE06-647C27FB06E4}" type="slidenum">
              <a:rPr lang="ar-SA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5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08E16B-8392-4E27-948A-BF2CFF763816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4B2B1-5C61-4450-A76D-FBE0AE193BCA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456394" y="367394"/>
            <a:ext cx="8231213" cy="575884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NOTES :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If a  patient is  receiving heparin  will generally show prolonged T </a:t>
            </a:r>
            <a:r>
              <a:rPr lang="en-US" dirty="0" err="1" smtClean="0">
                <a:cs typeface="Arial" charset="0"/>
              </a:rPr>
              <a:t>T</a:t>
            </a:r>
            <a:r>
              <a:rPr lang="en-US" dirty="0" smtClean="0">
                <a:cs typeface="Arial" charset="0"/>
              </a:rPr>
              <a:t> but normal </a:t>
            </a:r>
            <a:r>
              <a:rPr lang="en-US" dirty="0" err="1" smtClean="0">
                <a:cs typeface="Arial" charset="0"/>
              </a:rPr>
              <a:t>Reptilase</a:t>
            </a:r>
            <a:r>
              <a:rPr lang="en-US" dirty="0" smtClean="0">
                <a:cs typeface="Arial" charset="0"/>
              </a:rPr>
              <a:t> time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FDPs in a </a:t>
            </a:r>
            <a:r>
              <a:rPr lang="en-US" dirty="0" err="1" smtClean="0">
                <a:cs typeface="Arial" charset="0"/>
              </a:rPr>
              <a:t>conc</a:t>
            </a:r>
            <a:r>
              <a:rPr lang="en-US" dirty="0" smtClean="0">
                <a:cs typeface="Arial" charset="0"/>
              </a:rPr>
              <a:t> of 40 </a:t>
            </a:r>
            <a:r>
              <a:rPr lang="en-US" dirty="0" err="1" smtClean="0">
                <a:cs typeface="Arial" charset="0"/>
              </a:rPr>
              <a:t>ug</a:t>
            </a:r>
            <a:r>
              <a:rPr lang="en-US" dirty="0" smtClean="0">
                <a:cs typeface="Arial" charset="0"/>
              </a:rPr>
              <a:t>/dl or higher give prolonged </a:t>
            </a:r>
            <a:r>
              <a:rPr lang="en-US" dirty="0" err="1" smtClean="0">
                <a:cs typeface="Arial" charset="0"/>
              </a:rPr>
              <a:t>Reptilase</a:t>
            </a:r>
            <a:r>
              <a:rPr lang="en-US" dirty="0" smtClean="0">
                <a:cs typeface="Arial" charset="0"/>
              </a:rPr>
              <a:t> time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err="1" smtClean="0">
                <a:cs typeface="Arial" charset="0"/>
              </a:rPr>
              <a:t>Hypofibrinogenemia</a:t>
            </a:r>
            <a:r>
              <a:rPr lang="en-US" dirty="0" smtClean="0">
                <a:cs typeface="Arial" charset="0"/>
              </a:rPr>
              <a:t> or </a:t>
            </a:r>
            <a:r>
              <a:rPr lang="en-US" dirty="0" err="1" smtClean="0">
                <a:cs typeface="Arial" charset="0"/>
              </a:rPr>
              <a:t>Dysfibrinogenemia</a:t>
            </a:r>
            <a:r>
              <a:rPr lang="en-US" dirty="0" smtClean="0">
                <a:cs typeface="Arial" charset="0"/>
              </a:rPr>
              <a:t>  + </a:t>
            </a:r>
            <a:r>
              <a:rPr lang="en-US" dirty="0" err="1" smtClean="0">
                <a:cs typeface="Arial" charset="0"/>
              </a:rPr>
              <a:t>Afibrinogenemia</a:t>
            </a:r>
            <a:r>
              <a:rPr lang="en-US" dirty="0" smtClean="0">
                <a:cs typeface="Arial" charset="0"/>
              </a:rPr>
              <a:t> + streptokinase therapy will result  in prolonged both TT and </a:t>
            </a:r>
            <a:r>
              <a:rPr lang="en-US" dirty="0" err="1" smtClean="0">
                <a:cs typeface="Arial" charset="0"/>
              </a:rPr>
              <a:t>Reptilase</a:t>
            </a:r>
            <a:r>
              <a:rPr lang="en-US" dirty="0" smtClean="0">
                <a:cs typeface="Arial" charset="0"/>
              </a:rPr>
              <a:t> time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If TT is prolonged while slight to mod  inc </a:t>
            </a:r>
            <a:r>
              <a:rPr lang="en-US" dirty="0" err="1" smtClean="0">
                <a:cs typeface="Arial" charset="0"/>
              </a:rPr>
              <a:t>Reptilase</a:t>
            </a:r>
            <a:r>
              <a:rPr lang="en-US" dirty="0" smtClean="0">
                <a:cs typeface="Arial" charset="0"/>
              </a:rPr>
              <a:t> ,  indicate FDPs presence </a:t>
            </a:r>
          </a:p>
        </p:txBody>
      </p:sp>
      <p:sp>
        <p:nvSpPr>
          <p:cNvPr id="8" name="Date Placeholder 7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 algn="l">
              <a:defRPr/>
            </a:pPr>
            <a:r>
              <a:rPr lang="en-US" sz="1400" dirty="0">
                <a:solidFill>
                  <a:schemeClr val="tx1">
                    <a:tint val="75000"/>
                  </a:schemeClr>
                </a:solidFill>
              </a:rPr>
              <a:t>.</a:t>
            </a:r>
            <a:fld id="{635C0904-61A6-4E51-8D3D-F6F919868722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 algn="l">
                <a:defRPr/>
              </a:pPr>
              <a:t>4/5/2011</a:t>
            </a:fld>
            <a:endParaRPr lang="en-US" sz="14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Slide Number Placeholder 8"/>
          <p:cNvSpPr txBox="1">
            <a:spLocks noGrp="1"/>
          </p:cNvSpPr>
          <p:nvPr/>
        </p:nvSpPr>
        <p:spPr>
          <a:xfrm>
            <a:off x="6552394" y="6356048"/>
            <a:ext cx="2135213" cy="365881"/>
          </a:xfrm>
          <a:prstGeom prst="rect">
            <a:avLst/>
          </a:prstGeom>
          <a:noFill/>
        </p:spPr>
        <p:txBody>
          <a:bodyPr lIns="102819" tIns="51409" rIns="102819" bIns="51409" anchor="ctr"/>
          <a:lstStyle/>
          <a:p>
            <a:pPr>
              <a:defRPr/>
            </a:pPr>
            <a:fld id="{E8FD033E-A65A-4027-89EB-C68302473F9C}" type="slidenum">
              <a:rPr lang="ar-SA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6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2340026" y="4724703"/>
            <a:ext cx="4305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2860" tIns="51429" rIns="102860" bIns="51429"/>
          <a:lstStyle/>
          <a:p>
            <a:endParaRPr lang="en-US"/>
          </a:p>
        </p:txBody>
      </p:sp>
      <p:sp>
        <p:nvSpPr>
          <p:cNvPr id="21512" name="Line 5"/>
          <p:cNvSpPr>
            <a:spLocks noChangeShapeType="1"/>
          </p:cNvSpPr>
          <p:nvPr/>
        </p:nvSpPr>
        <p:spPr bwMode="auto">
          <a:xfrm>
            <a:off x="2636762" y="6150429"/>
            <a:ext cx="93536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2860" tIns="51429" rIns="102860" bIns="51429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FFC53B-D09F-4C63-95EF-A1E84284BB93}" type="datetime1">
              <a:rPr lang="en-US"/>
              <a:pPr>
                <a:defRPr/>
              </a:pPr>
              <a:t>4/5/2011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20B66-92AD-4C6A-B5EB-01F01EE10BE1}" type="slidenum">
              <a:rPr lang="ar-SA"/>
              <a:pPr>
                <a:defRPr/>
              </a:pPr>
              <a:t>7</a:t>
            </a:fld>
            <a:endParaRPr lang="en-US"/>
          </a:p>
        </p:txBody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>
          <a:xfrm>
            <a:off x="488648" y="480786"/>
            <a:ext cx="8229599" cy="564545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800" dirty="0" smtClean="0">
                <a:cs typeface="Arial" charset="0"/>
              </a:rPr>
              <a:t>principle  :</a:t>
            </a:r>
          </a:p>
          <a:p>
            <a:pPr eaLnBrk="1" hangingPunct="1">
              <a:lnSpc>
                <a:spcPct val="80000"/>
              </a:lnSpc>
            </a:pPr>
            <a:r>
              <a:rPr lang="en-US" sz="4800" dirty="0" smtClean="0">
                <a:cs typeface="Arial" charset="0"/>
              </a:rPr>
              <a:t> when </a:t>
            </a:r>
            <a:r>
              <a:rPr lang="en-US" sz="4800" dirty="0" err="1" smtClean="0">
                <a:cs typeface="Arial" charset="0"/>
              </a:rPr>
              <a:t>Atroxin</a:t>
            </a:r>
            <a:r>
              <a:rPr lang="en-US" sz="4800" dirty="0" smtClean="0">
                <a:cs typeface="Arial" charset="0"/>
              </a:rPr>
              <a:t> (</a:t>
            </a:r>
            <a:r>
              <a:rPr lang="en-US" sz="4800" dirty="0" err="1" smtClean="0">
                <a:cs typeface="Arial" charset="0"/>
              </a:rPr>
              <a:t>Reptilase</a:t>
            </a:r>
            <a:r>
              <a:rPr lang="en-US" sz="4800" dirty="0" smtClean="0">
                <a:cs typeface="Arial" charset="0"/>
              </a:rPr>
              <a:t> ) is added to plasma it releases FPA from the fibrinogen molecule ,  monomers polymerize to form clot</a:t>
            </a:r>
          </a:p>
          <a:p>
            <a:pPr eaLnBrk="1" hangingPunct="1"/>
            <a:endParaRPr lang="en-US" sz="4800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70BDF8-63DE-452D-9940-B8DD017DE2AF}" type="datetime1">
              <a:rPr lang="en-US" smtClean="0"/>
              <a:pPr>
                <a:defRPr/>
              </a:pPr>
              <a:t>4/5/2011</a:t>
            </a:fld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8D3F9-9FEE-4320-97C4-4CDBAA0656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102850" tIns="51424" rIns="102850" bIns="51424"/>
          <a:lstStyle/>
          <a:p>
            <a:pPr eaLnBrk="1" hangingPunct="1"/>
            <a:r>
              <a:rPr lang="en-US" sz="3700" smtClean="0">
                <a:cs typeface="Times New Roman" pitchFamily="18" charset="0"/>
              </a:rPr>
              <a:t>FXIII screening test : Urea Solubility test 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6394" y="1357691"/>
            <a:ext cx="8231213" cy="4768548"/>
          </a:xfrm>
        </p:spPr>
        <p:txBody>
          <a:bodyPr lIns="102850" tIns="51424" rIns="102850" bIns="51424"/>
          <a:lstStyle/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It is responsible for converting the fibrin clot to more stable form , it is activated by thrombin during the fibrinogen  - fibrin conversion .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FXIII causes the formation of covalent bonds between the fibrin monomers , thus stabilizing the fibrin polymer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cs typeface="Arial" charset="0"/>
              </a:rPr>
              <a:t>When F </a:t>
            </a:r>
            <a:r>
              <a:rPr lang="en-US" dirty="0" err="1" smtClean="0">
                <a:cs typeface="Arial" charset="0"/>
              </a:rPr>
              <a:t>XIIIa</a:t>
            </a:r>
            <a:r>
              <a:rPr lang="en-US" dirty="0" smtClean="0">
                <a:cs typeface="Arial" charset="0"/>
              </a:rPr>
              <a:t> is present,  the fibrin clot formed is insoluble in 5 M urea ( or 1% </a:t>
            </a:r>
            <a:r>
              <a:rPr lang="en-US" dirty="0" err="1" smtClean="0">
                <a:cs typeface="Arial" charset="0"/>
              </a:rPr>
              <a:t>monochloroacitic</a:t>
            </a:r>
            <a:r>
              <a:rPr lang="en-US" dirty="0" smtClean="0">
                <a:cs typeface="Arial" charset="0"/>
              </a:rPr>
              <a:t>  acid or 2% acetic acid) When left standing for 24 hr . 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cs typeface="Arial" charset="0"/>
            </a:endParaRPr>
          </a:p>
        </p:txBody>
      </p:sp>
      <p:sp>
        <p:nvSpPr>
          <p:cNvPr id="6" name="Date Placeholder 5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50" tIns="51424" rIns="102850" bIns="51424" anchor="ctr"/>
          <a:lstStyle/>
          <a:p>
            <a:pPr>
              <a:defRPr/>
            </a:pPr>
            <a:fld id="{C982BE3E-6084-42CC-B3AA-5D1AD0430289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559" name="Slide Number Placeholder 6"/>
          <p:cNvSpPr txBox="1">
            <a:spLocks noGrp="1"/>
          </p:cNvSpPr>
          <p:nvPr/>
        </p:nvSpPr>
        <p:spPr bwMode="auto">
          <a:xfrm>
            <a:off x="6552394" y="6356048"/>
            <a:ext cx="2135213" cy="36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50" tIns="51424" rIns="102850" bIns="51424" anchor="ctr"/>
          <a:lstStyle/>
          <a:p>
            <a:fld id="{75777C6A-BDFE-42DE-A51D-07EC93B2EDE8}" type="slidenum">
              <a:rPr lang="ar-SA" sz="1400">
                <a:solidFill>
                  <a:srgbClr val="898989"/>
                </a:solidFill>
              </a:rPr>
              <a:pPr/>
              <a:t>8</a:t>
            </a:fld>
            <a:endParaRPr lang="en-US" sz="14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29DD640-179D-4E75-B34E-B9D1F4C7368D}" type="datetime1">
              <a:rPr lang="en-US" smtClean="0"/>
              <a:pPr/>
              <a:t>4/5/2011</a:t>
            </a:fld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424286-0F8D-4517-83C0-E9DA2392CD9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6394" y="299358"/>
            <a:ext cx="8231213" cy="5826881"/>
          </a:xfrm>
        </p:spPr>
        <p:txBody>
          <a:bodyPr lIns="102850" tIns="51424" rIns="102850" bIns="51424"/>
          <a:lstStyle/>
          <a:p>
            <a:pPr eaLnBrk="1" hangingPunct="1">
              <a:lnSpc>
                <a:spcPct val="90000"/>
              </a:lnSpc>
            </a:pPr>
            <a:r>
              <a:rPr lang="en-US" sz="4000" smtClean="0"/>
              <a:t>A deficiency of   this factor is rare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Generally , 1% level of F XIII is sufficient to make a clot insoluble in 5 M Urea.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Principle: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Patient’s  plasma is clotted by the addition of CaCl2 . Urea is added to the clot , if FXIII is absent </a:t>
            </a:r>
            <a:r>
              <a:rPr lang="en-US" sz="4000" smtClean="0">
                <a:sym typeface="Wingdings" pitchFamily="2" charset="2"/>
              </a:rPr>
              <a:t></a:t>
            </a:r>
            <a:r>
              <a:rPr lang="en-US" sz="4000" smtClean="0"/>
              <a:t> clot is dissolved in less than 24 hr . </a:t>
            </a:r>
          </a:p>
        </p:txBody>
      </p:sp>
      <p:sp>
        <p:nvSpPr>
          <p:cNvPr id="4" name="Date Placeholder 3"/>
          <p:cNvSpPr txBox="1">
            <a:spLocks noGrp="1"/>
          </p:cNvSpPr>
          <p:nvPr/>
        </p:nvSpPr>
        <p:spPr>
          <a:xfrm>
            <a:off x="456394" y="6356048"/>
            <a:ext cx="2135213" cy="365881"/>
          </a:xfrm>
          <a:prstGeom prst="rect">
            <a:avLst/>
          </a:prstGeom>
          <a:noFill/>
        </p:spPr>
        <p:txBody>
          <a:bodyPr lIns="102850" tIns="51424" rIns="102850" bIns="51424" anchor="ctr"/>
          <a:lstStyle/>
          <a:p>
            <a:pPr>
              <a:defRPr/>
            </a:pPr>
            <a:fld id="{13695174-962E-44BA-9B88-B48AAC223D43}" type="datetime1">
              <a:rPr lang="en-US" sz="1400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4/5/2011</a:t>
            </a:fld>
            <a:endParaRPr lang="en-US" sz="14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4582" name="Slide Number Placeholder 4"/>
          <p:cNvSpPr txBox="1">
            <a:spLocks noGrp="1"/>
          </p:cNvSpPr>
          <p:nvPr/>
        </p:nvSpPr>
        <p:spPr bwMode="auto">
          <a:xfrm>
            <a:off x="6552394" y="6356048"/>
            <a:ext cx="2135213" cy="36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50" tIns="51424" rIns="102850" bIns="51424" anchor="ctr"/>
          <a:lstStyle/>
          <a:p>
            <a:pPr algn="r"/>
            <a:fld id="{47050618-515D-4767-B5F5-B72570996693}" type="slidenum">
              <a:rPr lang="ar-SA" sz="1400">
                <a:solidFill>
                  <a:srgbClr val="898989"/>
                </a:solidFill>
              </a:rPr>
              <a:pPr algn="r"/>
              <a:t>9</a:t>
            </a:fld>
            <a:endParaRPr lang="en-US" sz="14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767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Thrombin Time :</vt:lpstr>
      <vt:lpstr>Slide 2</vt:lpstr>
      <vt:lpstr>Slide 3</vt:lpstr>
      <vt:lpstr>Slide 4</vt:lpstr>
      <vt:lpstr>Reptilase Time</vt:lpstr>
      <vt:lpstr>Slide 6</vt:lpstr>
      <vt:lpstr>Slide 7</vt:lpstr>
      <vt:lpstr>FXIII screening test : Urea Solubility test 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Thrombin Time :</dc:title>
  <dc:creator>admin</dc:creator>
  <cp:lastModifiedBy>admin</cp:lastModifiedBy>
  <cp:revision>3</cp:revision>
  <dcterms:created xsi:type="dcterms:W3CDTF">2011-04-05T09:46:51Z</dcterms:created>
  <dcterms:modified xsi:type="dcterms:W3CDTF">2011-04-05T10:04:32Z</dcterms:modified>
</cp:coreProperties>
</file>