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52"/>
  </p:notesMasterIdLst>
  <p:sldIdLst>
    <p:sldId id="394" r:id="rId2"/>
    <p:sldId id="395" r:id="rId3"/>
    <p:sldId id="339" r:id="rId4"/>
    <p:sldId id="340" r:id="rId5"/>
    <p:sldId id="396" r:id="rId6"/>
    <p:sldId id="397" r:id="rId7"/>
    <p:sldId id="341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401" r:id="rId18"/>
    <p:sldId id="353" r:id="rId19"/>
    <p:sldId id="402" r:id="rId20"/>
    <p:sldId id="355" r:id="rId21"/>
    <p:sldId id="403" r:id="rId22"/>
    <p:sldId id="404" r:id="rId23"/>
    <p:sldId id="357" r:id="rId24"/>
    <p:sldId id="399" r:id="rId25"/>
    <p:sldId id="360" r:id="rId26"/>
    <p:sldId id="361" r:id="rId27"/>
    <p:sldId id="362" r:id="rId28"/>
    <p:sldId id="363" r:id="rId29"/>
    <p:sldId id="365" r:id="rId30"/>
    <p:sldId id="366" r:id="rId31"/>
    <p:sldId id="367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3" r:id="rId44"/>
    <p:sldId id="385" r:id="rId45"/>
    <p:sldId id="386" r:id="rId46"/>
    <p:sldId id="387" r:id="rId47"/>
    <p:sldId id="388" r:id="rId48"/>
    <p:sldId id="389" r:id="rId49"/>
    <p:sldId id="390" r:id="rId50"/>
    <p:sldId id="39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73" autoAdjust="0"/>
  </p:normalViewPr>
  <p:slideViewPr>
    <p:cSldViewPr>
      <p:cViewPr>
        <p:scale>
          <a:sx n="56" d="100"/>
          <a:sy n="56" d="100"/>
        </p:scale>
        <p:origin x="-485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87A84-3093-4556-B8B6-C3B7167961FC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44CA-D2E4-4E17-A16B-39AAFC217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D-glucose is one of 16 isomers or 2E4</a:t>
            </a:r>
            <a:r>
              <a:rPr lang="en-US" baseline="0" dirty="0" smtClean="0"/>
              <a:t> possible isomers.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44CA-D2E4-4E17-A16B-39AAFC2173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Cohesion is the attraction between molecules of the same kind.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Adhesion: clinging of one substance to another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Cohesion is the attraction between molecules of the same kind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44CA-D2E4-4E17-A16B-39AAFC2173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18D5C5-664F-48F2-816B-7685CD44A0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324D8-5204-4936-901A-9046C17172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F62C0723-0DF8-496A-9F02-2B6C8522F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65166-9391-46EF-A6B8-DCC1DAEA9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5AA4A-8508-41DA-9D02-3199BE8E4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27F385-EA57-42F2-BA95-CACD4180B0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F34C1FE-03B6-421E-B9B7-DE2BA69F4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464E58B-B855-40AB-AA2F-CDE490F2A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C3F38E-60E8-4280-80F3-E56991E5D0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9D66F3-0488-404D-BE7D-146A9E9E1D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8DBB45-1ADA-426E-86A7-1369AFDA9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567EE57-FDD6-4EA8-9116-E931A10B3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44C6D7-F2B1-48E0-BD3A-F34CEBD50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The Chemistry of the Cell</a:t>
            </a:r>
            <a:endParaRPr lang="en-US" sz="44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  <a:r>
              <a:rPr lang="en-US" sz="2400" dirty="0" smtClean="0">
                <a:solidFill>
                  <a:srgbClr val="FFFF00"/>
                </a:solidFill>
              </a:rPr>
              <a:t>Chap 2, p. 18-36.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4			</a:t>
            </a:r>
            <a:r>
              <a:rPr lang="en-US" sz="2400" dirty="0" smtClean="0"/>
              <a:t>Sat 22.09.2012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Relationship between energy and wavelength for electromagnetic radiation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648201" y="1905000"/>
            <a:ext cx="396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Energy of light is inversely</a:t>
            </a:r>
          </a:p>
          <a:p>
            <a:r>
              <a:rPr lang="en-US" sz="2400" dirty="0"/>
              <a:t>proportional to the wavelength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Notice that visible light poses no threat</a:t>
            </a:r>
          </a:p>
          <a:p>
            <a:r>
              <a:rPr lang="en-US" sz="2400" dirty="0"/>
              <a:t>to covalent bonds. UV light does!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4400" y="63246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2-3</a:t>
            </a:r>
          </a:p>
        </p:txBody>
      </p:sp>
      <p:pic>
        <p:nvPicPr>
          <p:cNvPr id="9" name="Picture 2" descr="\\Ps14\supplied from csr\Donna\Becker_World_Cell\chap002\02_03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853591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6" name="Line 10"/>
          <p:cNvSpPr>
            <a:spLocks noChangeShapeType="1"/>
          </p:cNvSpPr>
          <p:nvPr/>
        </p:nvSpPr>
        <p:spPr bwMode="auto">
          <a:xfrm flipV="1">
            <a:off x="1815152" y="3214048"/>
            <a:ext cx="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 flipV="1">
            <a:off x="2114264" y="4030640"/>
            <a:ext cx="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Diversity of Carbon-Containing Molecules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The principal atoms found in biological molecules are C, H, O, N, and less frequently S and P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way in which these atoms are arranged within a molecule greatly affects the functioning of these molecules.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Hydrocarbons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038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Comprised entirely of C and H atoms as part of chains or ring structures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Insoluble in water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91200" y="62484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2-4</a:t>
            </a:r>
          </a:p>
        </p:txBody>
      </p:sp>
      <p:pic>
        <p:nvPicPr>
          <p:cNvPr id="7" name="Picture 2" descr="\\Ps14\supplied from csr\Donna\Becker_World_Cell\chap002\02_04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617222" cy="3989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Functional Groups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groups on carbon-containing molecules confer water solubility and chemical reactivity to the molecules in which they are found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Functional Groups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tx2"/>
                </a:solidFill>
              </a:rPr>
              <a:t>Carboxyl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chemeClr val="tx2"/>
                </a:solidFill>
              </a:rPr>
              <a:t>phosphoryl </a:t>
            </a:r>
            <a:r>
              <a:rPr lang="en-US" sz="2000" smtClean="0"/>
              <a:t>groups:  ionized at near-neutral pH of most cells to give them a </a:t>
            </a:r>
            <a:r>
              <a:rPr lang="en-US" sz="2000" smtClean="0">
                <a:solidFill>
                  <a:schemeClr val="tx2"/>
                </a:solidFill>
              </a:rPr>
              <a:t>negative charge.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tx2"/>
                </a:solidFill>
              </a:rPr>
              <a:t>Amino</a:t>
            </a:r>
            <a:r>
              <a:rPr lang="en-US" sz="2000" b="1" smtClean="0"/>
              <a:t> </a:t>
            </a:r>
            <a:r>
              <a:rPr lang="en-US" sz="2000" smtClean="0"/>
              <a:t>groups: </a:t>
            </a:r>
            <a:r>
              <a:rPr lang="en-US" sz="2000" smtClean="0">
                <a:solidFill>
                  <a:schemeClr val="tx2"/>
                </a:solidFill>
              </a:rPr>
              <a:t>protonated</a:t>
            </a:r>
            <a:r>
              <a:rPr lang="en-US" sz="2000" smtClean="0"/>
              <a:t> to give them a </a:t>
            </a:r>
            <a:r>
              <a:rPr lang="en-US" sz="2000" smtClean="0">
                <a:solidFill>
                  <a:schemeClr val="tx2"/>
                </a:solidFill>
              </a:rPr>
              <a:t>positive charge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tx2"/>
                </a:solidFill>
              </a:rPr>
              <a:t>Hydroxyl, sulfhydryl, carbonyl</a:t>
            </a:r>
            <a:r>
              <a:rPr lang="en-US" sz="2000" smtClean="0"/>
              <a:t>,</a:t>
            </a:r>
            <a:r>
              <a:rPr lang="en-US" sz="2000" b="1" smtClean="0"/>
              <a:t> </a:t>
            </a:r>
            <a:r>
              <a:rPr lang="en-US" sz="2000" smtClean="0"/>
              <a:t>and </a:t>
            </a:r>
            <a:r>
              <a:rPr lang="en-US" sz="2000" smtClean="0">
                <a:solidFill>
                  <a:schemeClr val="tx2"/>
                </a:solidFill>
              </a:rPr>
              <a:t>aldehyde </a:t>
            </a:r>
            <a:r>
              <a:rPr lang="en-US" sz="2000" smtClean="0"/>
              <a:t>groups are uncharged, but still </a:t>
            </a:r>
            <a:r>
              <a:rPr lang="en-US" sz="2000" smtClean="0">
                <a:solidFill>
                  <a:schemeClr val="tx2"/>
                </a:solidFill>
              </a:rPr>
              <a:t>polar</a:t>
            </a:r>
            <a:r>
              <a:rPr lang="en-US" sz="2000" smtClean="0"/>
              <a:t>.</a:t>
            </a:r>
            <a:endParaRPr lang="en-US" sz="2000" b="1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2-5A,B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4495800" y="1828800"/>
            <a:ext cx="4376738" cy="2438400"/>
            <a:chOff x="304800" y="1676400"/>
            <a:chExt cx="8534400" cy="3614738"/>
          </a:xfrm>
        </p:grpSpPr>
        <p:pic>
          <p:nvPicPr>
            <p:cNvPr id="8" name="Picture 2" descr="\\Ps14\supplied from csr\Donna\Becker_World_Cell\chap002\02_05FigureA-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676400"/>
              <a:ext cx="5053013" cy="361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\\Ps14\supplied from csr\Donna\Becker_World_Cell\chap002\02_05FigureB-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1676400"/>
              <a:ext cx="3352800" cy="361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\\Ps14\supplied from csr\Donna\Becker_World_Cell\chap002\02_05FigureC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406" y="4308144"/>
            <a:ext cx="4376738" cy="15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cs typeface="Arial" charset="0"/>
              </a:rPr>
              <a:t>Carbon-Containing Molecules Can Form </a:t>
            </a:r>
            <a:r>
              <a:rPr lang="en-US" sz="3600" dirty="0" err="1" smtClean="0">
                <a:solidFill>
                  <a:schemeClr val="tx1"/>
                </a:solidFill>
                <a:cs typeface="Arial" charset="0"/>
              </a:rPr>
              <a:t>Stereoisomers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87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 has a </a:t>
            </a:r>
            <a:r>
              <a:rPr lang="en-US" sz="2000" smtClean="0">
                <a:solidFill>
                  <a:schemeClr val="tx2"/>
                </a:solidFill>
              </a:rPr>
              <a:t>tetrahedral </a:t>
            </a:r>
            <a:r>
              <a:rPr lang="en-US" sz="2000" smtClean="0"/>
              <a:t>geometry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i.e., it can form bonds with as many as 4 groups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a C atom forms bonds with 4 </a:t>
            </a:r>
            <a:r>
              <a:rPr lang="en-US" sz="2000" smtClean="0">
                <a:solidFill>
                  <a:schemeClr val="tx2"/>
                </a:solidFill>
              </a:rPr>
              <a:t>different</a:t>
            </a:r>
            <a:r>
              <a:rPr lang="en-US" sz="2000" smtClean="0"/>
              <a:t> groups, it is called an </a:t>
            </a:r>
            <a:r>
              <a:rPr lang="en-US" sz="2000" smtClean="0">
                <a:solidFill>
                  <a:schemeClr val="tx2"/>
                </a:solidFill>
              </a:rPr>
              <a:t>asymmetric </a:t>
            </a:r>
            <a:r>
              <a:rPr lang="en-US" sz="2000" smtClean="0"/>
              <a:t>carbon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Molecules with asymmetric carbons can exist in different geometries or </a:t>
            </a:r>
            <a:r>
              <a:rPr lang="en-US" sz="2000" smtClean="0">
                <a:solidFill>
                  <a:schemeClr val="tx2"/>
                </a:solidFill>
              </a:rPr>
              <a:t>conformations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5364" name="Picture 4" descr="Alberts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8400" r="57440" b="44400"/>
          <a:stretch>
            <a:fillRect/>
          </a:stretch>
        </p:blipFill>
        <p:spPr>
          <a:xfrm>
            <a:off x="5562600" y="1981200"/>
            <a:ext cx="2767013" cy="3416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Stereoisomers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921250" y="1676400"/>
            <a:ext cx="4222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Stereoisomers</a:t>
            </a:r>
            <a:r>
              <a:rPr lang="en-US" sz="2400"/>
              <a:t> have the </a:t>
            </a:r>
          </a:p>
          <a:p>
            <a:r>
              <a:rPr lang="en-US" sz="2400"/>
              <a:t>same chemical formula, </a:t>
            </a:r>
          </a:p>
          <a:p>
            <a:r>
              <a:rPr lang="en-US" sz="2400"/>
              <a:t>but their structures are </a:t>
            </a:r>
          </a:p>
          <a:p>
            <a:r>
              <a:rPr lang="en-US" sz="2400"/>
              <a:t>mirror images of one </a:t>
            </a:r>
          </a:p>
          <a:p>
            <a:r>
              <a:rPr lang="en-US" sz="2400"/>
              <a:t>another (like your hands).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00600" y="63246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2-6</a:t>
            </a:r>
          </a:p>
        </p:txBody>
      </p:sp>
      <p:pic>
        <p:nvPicPr>
          <p:cNvPr id="7" name="Picture 2" descr="\\Ps14\supplied from csr\Donna\Becker_World_Cell\chap002\02_06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267200" cy="4743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Stereoisomers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35752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asymmetric </a:t>
            </a:r>
            <a:r>
              <a:rPr lang="en-US" sz="2800" dirty="0" smtClean="0"/>
              <a:t>C’s are </a:t>
            </a:r>
            <a:r>
              <a:rPr lang="en-US" sz="2800" dirty="0" smtClean="0"/>
              <a:t>present in </a:t>
            </a:r>
            <a:r>
              <a:rPr lang="en-US" sz="2800" dirty="0" err="1" smtClean="0"/>
              <a:t>alanine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The number of </a:t>
            </a:r>
            <a:r>
              <a:rPr lang="en-US" sz="2800" dirty="0" err="1" smtClean="0"/>
              <a:t>stereoisomers</a:t>
            </a:r>
            <a:r>
              <a:rPr lang="en-US" sz="2800" dirty="0" smtClean="0"/>
              <a:t> for a molecule with </a:t>
            </a:r>
            <a:r>
              <a:rPr lang="en-US" sz="2800" dirty="0" smtClean="0"/>
              <a:t>asymmetric </a:t>
            </a:r>
            <a:r>
              <a:rPr lang="en-US" sz="2800" dirty="0" smtClean="0"/>
              <a:t>C’s is </a:t>
            </a:r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n</a:t>
            </a:r>
            <a:r>
              <a:rPr lang="en-US" sz="2800" dirty="0" smtClean="0"/>
              <a:t>, where n is the number of </a:t>
            </a:r>
            <a:r>
              <a:rPr lang="en-US" sz="2800" dirty="0" smtClean="0"/>
              <a:t>asymmetric </a:t>
            </a:r>
            <a:r>
              <a:rPr lang="en-US" sz="2800" dirty="0" smtClean="0"/>
              <a:t>C’s.</a:t>
            </a:r>
          </a:p>
          <a:p>
            <a:r>
              <a:rPr lang="en-US" sz="2800" dirty="0" smtClean="0"/>
              <a:t>Therefore</a:t>
            </a:r>
            <a:r>
              <a:rPr lang="en-US" sz="2800" dirty="0" smtClean="0"/>
              <a:t>, there are 2 </a:t>
            </a:r>
            <a:r>
              <a:rPr lang="en-US" sz="2800" dirty="0" err="1" smtClean="0"/>
              <a:t>stereoisomers</a:t>
            </a:r>
            <a:r>
              <a:rPr lang="en-US" sz="2800" dirty="0" smtClean="0"/>
              <a:t> of </a:t>
            </a:r>
            <a:r>
              <a:rPr lang="en-US" sz="2800" dirty="0" err="1" smtClean="0"/>
              <a:t>alanine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4" descr="Alberts 007"/>
          <p:cNvPicPr>
            <a:picLocks noChangeAspect="1" noChangeArrowheads="1"/>
          </p:cNvPicPr>
          <p:nvPr/>
        </p:nvPicPr>
        <p:blipFill>
          <a:blip r:embed="rId2"/>
          <a:srcRect l="2699" t="7094" r="72000" b="15961"/>
          <a:stretch>
            <a:fillRect/>
          </a:stretch>
        </p:blipFill>
        <p:spPr>
          <a:xfrm>
            <a:off x="6248399" y="1676400"/>
            <a:ext cx="2568133" cy="396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2 </a:t>
            </a:r>
            <a:r>
              <a:rPr lang="en-US" sz="3200" dirty="0" err="1" smtClean="0"/>
              <a:t>stereoisomers</a:t>
            </a:r>
            <a:r>
              <a:rPr lang="en-US" sz="3200" dirty="0" smtClean="0"/>
              <a:t> of </a:t>
            </a:r>
            <a:r>
              <a:rPr lang="en-US" sz="3200" dirty="0" err="1" smtClean="0"/>
              <a:t>alanine</a:t>
            </a:r>
            <a:endParaRPr lang="en-US" sz="3200" dirty="0" smtClean="0"/>
          </a:p>
        </p:txBody>
      </p:sp>
      <p:pic>
        <p:nvPicPr>
          <p:cNvPr id="18435" name="Picture 4" descr="Alberts 0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7000"/>
          <a:stretch>
            <a:fillRect/>
          </a:stretch>
        </p:blipFill>
        <p:spPr>
          <a:xfrm>
            <a:off x="1447800" y="1905000"/>
            <a:ext cx="6007100" cy="4176713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Stereoisomers</a:t>
            </a:r>
            <a:r>
              <a:rPr lang="en-US" sz="3600" dirty="0" smtClean="0"/>
              <a:t> of Glucose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r>
              <a:rPr lang="en-US" sz="3200" dirty="0" smtClean="0"/>
              <a:t>How many asymmetric C’s are present </a:t>
            </a:r>
            <a:r>
              <a:rPr lang="en-US" sz="3200" dirty="0" smtClean="0"/>
              <a:t>in </a:t>
            </a:r>
            <a:r>
              <a:rPr lang="en-US" sz="3200" dirty="0" smtClean="0"/>
              <a:t>glucose?</a:t>
            </a:r>
          </a:p>
          <a:p>
            <a:r>
              <a:rPr lang="en-US" sz="3200" dirty="0" smtClean="0"/>
              <a:t>How </a:t>
            </a:r>
            <a:r>
              <a:rPr lang="en-US" sz="3200" dirty="0" smtClean="0"/>
              <a:t>many </a:t>
            </a:r>
            <a:r>
              <a:rPr lang="en-US" sz="3200" dirty="0" err="1" smtClean="0"/>
              <a:t>stereoisomers</a:t>
            </a:r>
            <a:r>
              <a:rPr lang="en-US" sz="3200" dirty="0" smtClean="0"/>
              <a:t> of glucose </a:t>
            </a:r>
            <a:r>
              <a:rPr lang="en-US" sz="3200" dirty="0" smtClean="0"/>
              <a:t>are </a:t>
            </a:r>
            <a:r>
              <a:rPr lang="en-US" sz="3200" dirty="0" smtClean="0"/>
              <a:t>there?</a:t>
            </a:r>
          </a:p>
          <a:p>
            <a:endParaRPr lang="en-US" dirty="0"/>
          </a:p>
        </p:txBody>
      </p:sp>
      <p:pic>
        <p:nvPicPr>
          <p:cNvPr id="4" name="Picture 2" descr="\\Ps14\supplied from csr\Donna\Becker_World_Cell\chap002\02_07FigureB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293423" cy="50818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Chemistry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Five principles important to cell biology </a:t>
            </a:r>
            <a:r>
              <a:rPr lang="en-US" sz="2800" dirty="0" smtClean="0">
                <a:cs typeface="Arial" charset="0"/>
              </a:rPr>
              <a:t>are discussed in this chapter</a:t>
            </a:r>
            <a:endParaRPr lang="en-US" sz="2800" dirty="0" smtClean="0">
              <a:cs typeface="Arial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Characteristics of carbon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Characteristics of water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Selectively permeable membranes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Synthesis by polymerization of small molecules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Self assembly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The importance of water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229600" cy="4530725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Arial" charset="0"/>
              </a:rPr>
              <a:t>Water has an indispensable role as the universal solvent in biological systems</a:t>
            </a:r>
          </a:p>
          <a:p>
            <a:pPr eaLnBrk="1" hangingPunct="1"/>
            <a:r>
              <a:rPr lang="en-US" sz="2800" dirty="0" smtClean="0"/>
              <a:t>Water </a:t>
            </a:r>
            <a:r>
              <a:rPr lang="en-US" sz="2800" dirty="0" smtClean="0"/>
              <a:t>makes up 75-85% of a cell’s weight</a:t>
            </a:r>
          </a:p>
          <a:p>
            <a:pPr eaLnBrk="1" hangingPunct="1"/>
            <a:r>
              <a:rPr lang="en-US" sz="2800" dirty="0" smtClean="0"/>
              <a:t>Most </a:t>
            </a:r>
            <a:r>
              <a:rPr lang="en-US" sz="2800" dirty="0" smtClean="0"/>
              <a:t>cells exist in an aqueous extracellular environment</a:t>
            </a:r>
          </a:p>
          <a:p>
            <a:r>
              <a:rPr lang="en-US" sz="2800" dirty="0" smtClean="0">
                <a:cs typeface="Arial" charset="0"/>
              </a:rPr>
              <a:t>Its </a:t>
            </a:r>
            <a:r>
              <a:rPr lang="en-US" sz="2800" dirty="0" smtClean="0">
                <a:cs typeface="Arial" charset="0"/>
              </a:rPr>
              <a:t>chemical characteristics make water indispensable for life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Water Molecules are Polar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Polarity:</a:t>
            </a:r>
            <a:r>
              <a:rPr lang="en-US" sz="2800" dirty="0" smtClean="0"/>
              <a:t>  uneven distribution of charge within a molecule</a:t>
            </a:r>
          </a:p>
          <a:p>
            <a:endParaRPr lang="en-US" sz="2800" dirty="0" smtClean="0"/>
          </a:p>
          <a:p>
            <a:r>
              <a:rPr lang="en-US" sz="2800" dirty="0" smtClean="0"/>
              <a:t>In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 the O is </a:t>
            </a:r>
            <a:r>
              <a:rPr lang="en-US" sz="2800" dirty="0" smtClean="0">
                <a:solidFill>
                  <a:schemeClr val="tx2"/>
                </a:solidFill>
              </a:rPr>
              <a:t>electronegative</a:t>
            </a:r>
            <a:r>
              <a:rPr lang="en-US" sz="2800" dirty="0" smtClean="0"/>
              <a:t>; i.e., it draws electrons toward it </a:t>
            </a:r>
          </a:p>
          <a:p>
            <a:endParaRPr lang="en-US" sz="2800" dirty="0"/>
          </a:p>
        </p:txBody>
      </p:sp>
      <p:pic>
        <p:nvPicPr>
          <p:cNvPr id="4" name="Picture 4" descr="Alberts 008"/>
          <p:cNvPicPr>
            <a:picLocks noChangeAspect="1" noChangeArrowheads="1"/>
          </p:cNvPicPr>
          <p:nvPr/>
        </p:nvPicPr>
        <p:blipFill>
          <a:blip r:embed="rId2"/>
          <a:srcRect t="62399" r="62109"/>
          <a:stretch>
            <a:fillRect/>
          </a:stretch>
        </p:blipFill>
        <p:spPr>
          <a:xfrm>
            <a:off x="5486400" y="1828800"/>
            <a:ext cx="3290972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tendency of water molecules to form H-bonds contribute to Water’s main properties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Cohesion/cohesiveness of water molecules: accounts for:</a:t>
            </a:r>
          </a:p>
          <a:p>
            <a:pPr lvl="1"/>
            <a:r>
              <a:rPr lang="en-US" dirty="0" smtClean="0"/>
              <a:t>High surface tension of water </a:t>
            </a:r>
          </a:p>
          <a:p>
            <a:pPr lvl="1"/>
            <a:r>
              <a:rPr lang="en-US" dirty="0" smtClean="0"/>
              <a:t>High specific heat</a:t>
            </a:r>
          </a:p>
          <a:p>
            <a:pPr lvl="1"/>
            <a:r>
              <a:rPr lang="en-US" dirty="0" smtClean="0"/>
              <a:t>High heat of vaporization</a:t>
            </a:r>
          </a:p>
          <a:p>
            <a:r>
              <a:rPr lang="en-US" dirty="0" smtClean="0"/>
              <a:t>Expansion of water upon freezing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Hydrogen-Bonding Between H</a:t>
            </a:r>
            <a:r>
              <a:rPr lang="en-US" sz="4000" baseline="-25000" smtClean="0"/>
              <a:t>2</a:t>
            </a:r>
            <a:r>
              <a:rPr lang="en-US" sz="4000" smtClean="0"/>
              <a:t>O Molecules</a:t>
            </a:r>
          </a:p>
        </p:txBody>
      </p:sp>
      <p:pic>
        <p:nvPicPr>
          <p:cNvPr id="22531" name="Picture 4" descr="Alberts 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524000"/>
            <a:ext cx="5334000" cy="511175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04800" y="64008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2-9</a:t>
            </a:r>
          </a:p>
        </p:txBody>
      </p:sp>
      <p:pic>
        <p:nvPicPr>
          <p:cNvPr id="36867" name="Picture 2" descr="\\Ps14\supplied from csr\Donna\Becker_World_Cell\chap002\02_09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43856"/>
            <a:ext cx="5608045" cy="3902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Walking on </a:t>
            </a:r>
            <a:r>
              <a:rPr lang="en-US" sz="3600" dirty="0" smtClean="0"/>
              <a:t>water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high surface tension of water enables insects like this water strider to walk on the surface of a pond without breaking the surface.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Water is an excellent solvent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9220200" cy="45307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Hydrophilic molecules</a:t>
            </a:r>
            <a:r>
              <a:rPr lang="en-US" dirty="0" smtClean="0"/>
              <a:t> </a:t>
            </a:r>
            <a:r>
              <a:rPr lang="en-US" sz="2800" dirty="0" smtClean="0"/>
              <a:t>– dissolve readily in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400" dirty="0" smtClean="0"/>
              <a:t>	e.g.	</a:t>
            </a:r>
            <a:r>
              <a:rPr lang="en-US" sz="2400" dirty="0" smtClean="0">
                <a:solidFill>
                  <a:schemeClr val="tx2"/>
                </a:solidFill>
              </a:rPr>
              <a:t>Salts</a:t>
            </a:r>
            <a:r>
              <a:rPr lang="en-US" sz="2800" dirty="0" smtClean="0"/>
              <a:t> </a:t>
            </a:r>
            <a:r>
              <a:rPr lang="en-US" sz="2000" dirty="0" smtClean="0"/>
              <a:t>(such as </a:t>
            </a:r>
            <a:r>
              <a:rPr lang="en-US" sz="2000" dirty="0" err="1" smtClean="0"/>
              <a:t>NaCl</a:t>
            </a:r>
            <a:r>
              <a:rPr lang="en-US" sz="20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	</a:t>
            </a:r>
            <a:r>
              <a:rPr lang="en-US" sz="2400" dirty="0" smtClean="0">
                <a:solidFill>
                  <a:schemeClr val="tx2"/>
                </a:solidFill>
              </a:rPr>
              <a:t>Ionized molecules</a:t>
            </a:r>
            <a:r>
              <a:rPr lang="en-US" sz="2800" dirty="0" smtClean="0"/>
              <a:t> </a:t>
            </a:r>
            <a:r>
              <a:rPr lang="en-US" sz="2000" dirty="0" smtClean="0"/>
              <a:t>(such as those with 				carboxyl, </a:t>
            </a:r>
            <a:r>
              <a:rPr lang="en-US" sz="2000" dirty="0" err="1" smtClean="0"/>
              <a:t>phosphoryl</a:t>
            </a:r>
            <a:r>
              <a:rPr lang="en-US" sz="2000" dirty="0" smtClean="0"/>
              <a:t>, or amino functional groups)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	</a:t>
            </a:r>
            <a:r>
              <a:rPr lang="en-US" sz="2400" dirty="0" smtClean="0">
                <a:solidFill>
                  <a:schemeClr val="tx2"/>
                </a:solidFill>
              </a:rPr>
              <a:t>Positively or negatively charged molecules</a:t>
            </a:r>
            <a:r>
              <a:rPr lang="en-US" sz="2800" dirty="0" smtClean="0"/>
              <a:t> 			</a:t>
            </a:r>
            <a:r>
              <a:rPr lang="en-US" sz="2000" dirty="0" smtClean="0"/>
              <a:t>(such as those with hydroxyl, carbonyl, or </a:t>
            </a:r>
            <a:r>
              <a:rPr lang="en-US" sz="2000" dirty="0" err="1" smtClean="0"/>
              <a:t>aldehyde</a:t>
            </a:r>
            <a:r>
              <a:rPr lang="en-US" sz="2000" dirty="0" smtClean="0"/>
              <a:t> 			functional groups)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lberts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20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57200" y="5156200"/>
            <a:ext cx="8091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  <a:r>
              <a:rPr lang="en-US" sz="2000" baseline="-25000"/>
              <a:t>2</a:t>
            </a:r>
            <a:r>
              <a:rPr lang="en-US" sz="2000"/>
              <a:t>O molecules disrupt electrostatic interactions between ions </a:t>
            </a:r>
          </a:p>
          <a:p>
            <a:r>
              <a:rPr lang="en-US" sz="2000"/>
              <a:t>in salts, forming </a:t>
            </a:r>
            <a:r>
              <a:rPr lang="en-US" sz="2000" b="1">
                <a:solidFill>
                  <a:schemeClr val="tx2"/>
                </a:solidFill>
              </a:rPr>
              <a:t>spheres of hydration</a:t>
            </a:r>
            <a:r>
              <a:rPr lang="en-US" sz="2000"/>
              <a:t> around each 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Solubility of Substances in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Hydrophobic molecules</a:t>
            </a:r>
            <a:r>
              <a:rPr lang="en-US" smtClean="0"/>
              <a:t> </a:t>
            </a:r>
            <a:r>
              <a:rPr lang="en-US" sz="2800" smtClean="0"/>
              <a:t>– insoluble in H</a:t>
            </a:r>
            <a:r>
              <a:rPr lang="en-US" sz="2800" baseline="-25000" smtClean="0"/>
              <a:t>2</a:t>
            </a:r>
            <a:r>
              <a:rPr lang="en-US" sz="280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Contain no polar regions; will not interact electrostatically with H</a:t>
            </a:r>
            <a:r>
              <a:rPr lang="en-US" sz="2800" baseline="-25000" smtClean="0"/>
              <a:t>2</a:t>
            </a:r>
            <a:r>
              <a:rPr lang="en-US" sz="2800" smtClean="0"/>
              <a:t>O molecules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Tend to unite with one another; excluded by H</a:t>
            </a:r>
            <a:r>
              <a:rPr lang="en-US" sz="2800" baseline="-25000" smtClean="0"/>
              <a:t>2</a:t>
            </a:r>
            <a:r>
              <a:rPr lang="en-US" sz="2800" smtClean="0"/>
              <a:t>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The importance of Selectively Permeable Membranes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Cells cannot function as closed systems; must exchange with the extracellular environment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Exchange is not free, but is controlled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Cell membrane defines the boundaries of the cell and controls entry and exit of molecules and ions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Membrane is </a:t>
            </a:r>
            <a:r>
              <a:rPr lang="en-US" sz="2400" dirty="0" smtClean="0">
                <a:solidFill>
                  <a:schemeClr val="tx2"/>
                </a:solidFill>
              </a:rPr>
              <a:t>selectively</a:t>
            </a:r>
            <a:r>
              <a:rPr lang="en-US" sz="2400" dirty="0" smtClean="0"/>
              <a:t> permeable, allowing some things to pass but not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err="1" smtClean="0"/>
              <a:t>Amphipathic</a:t>
            </a:r>
            <a:r>
              <a:rPr lang="en-US" sz="3600" dirty="0" smtClean="0"/>
              <a:t> nature of Membrane </a:t>
            </a:r>
            <a:r>
              <a:rPr lang="en-US" sz="3600" dirty="0" smtClean="0"/>
              <a:t>Lipids</a:t>
            </a:r>
          </a:p>
        </p:txBody>
      </p:sp>
      <p:pic>
        <p:nvPicPr>
          <p:cNvPr id="30723" name="Picture 4" descr="Alberts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199" y="1564944"/>
            <a:ext cx="3126069" cy="5029200"/>
          </a:xfrm>
          <a:noFill/>
          <a:ln>
            <a:solidFill>
              <a:schemeClr val="accent1"/>
            </a:solidFill>
          </a:ln>
        </p:spPr>
      </p:pic>
      <p:pic>
        <p:nvPicPr>
          <p:cNvPr id="30724" name="Picture 6" descr="Alberts 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1828800"/>
            <a:ext cx="4950542" cy="2895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745177" y="4800600"/>
            <a:ext cx="501782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Membrane is a </a:t>
            </a:r>
            <a:r>
              <a:rPr lang="en-US" sz="2000" dirty="0" err="1">
                <a:solidFill>
                  <a:schemeClr val="tx2"/>
                </a:solidFill>
              </a:rPr>
              <a:t>bilayer</a:t>
            </a:r>
            <a:r>
              <a:rPr lang="en-US" sz="2000" dirty="0"/>
              <a:t>, with hydrophobic</a:t>
            </a:r>
          </a:p>
          <a:p>
            <a:r>
              <a:rPr lang="en-US" sz="2000" dirty="0"/>
              <a:t>interior that serves as major barrier to</a:t>
            </a:r>
          </a:p>
          <a:p>
            <a:r>
              <a:rPr lang="en-US" sz="2000" dirty="0"/>
              <a:t>permeability</a:t>
            </a:r>
          </a:p>
          <a:p>
            <a:r>
              <a:rPr lang="en-US" sz="2000" dirty="0"/>
              <a:t>Charged or polar molecules are largely</a:t>
            </a:r>
          </a:p>
          <a:p>
            <a:r>
              <a:rPr lang="en-US" sz="2000" dirty="0"/>
              <a:t>prevented from crossing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“</a:t>
            </a:r>
            <a:r>
              <a:rPr lang="en-US" sz="3200" b="1" dirty="0" smtClean="0">
                <a:solidFill>
                  <a:srgbClr val="C00000"/>
                </a:solidFill>
              </a:rPr>
              <a:t>Carbon is the most important atom in biological molecules.”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2296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Vast majority of biological molecules are carbon-containing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An understanding of basic organic chemistry is important for understanding cell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Membrane Proteins</a:t>
            </a:r>
          </a:p>
        </p:txBody>
      </p:sp>
      <p:pic>
        <p:nvPicPr>
          <p:cNvPr id="31747" name="Picture 4" descr="Alberts 0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4138613" cy="4530725"/>
          </a:xfrm>
          <a:noFill/>
          <a:ln>
            <a:solidFill>
              <a:schemeClr val="accent1"/>
            </a:solidFill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029200" y="1651000"/>
            <a:ext cx="40608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Membrane proteins are </a:t>
            </a:r>
          </a:p>
          <a:p>
            <a:r>
              <a:rPr lang="en-US" sz="2000" dirty="0"/>
              <a:t>intermediaries between the </a:t>
            </a:r>
          </a:p>
          <a:p>
            <a:r>
              <a:rPr lang="en-US" sz="2000" dirty="0"/>
              <a:t>intra- and extracellular spaces</a:t>
            </a:r>
          </a:p>
          <a:p>
            <a:endParaRPr lang="en-US" sz="2000" dirty="0"/>
          </a:p>
          <a:p>
            <a:r>
              <a:rPr lang="en-US" sz="2000" dirty="0"/>
              <a:t>Functions:</a:t>
            </a:r>
          </a:p>
          <a:p>
            <a:endParaRPr lang="en-US" sz="2000" dirty="0"/>
          </a:p>
          <a:p>
            <a:r>
              <a:rPr lang="en-US" sz="2000" dirty="0"/>
              <a:t>Transport proteins</a:t>
            </a:r>
          </a:p>
          <a:p>
            <a:endParaRPr lang="en-US" sz="2000" dirty="0"/>
          </a:p>
          <a:p>
            <a:r>
              <a:rPr lang="en-US" sz="2000" dirty="0"/>
              <a:t>Enzymes</a:t>
            </a:r>
          </a:p>
          <a:p>
            <a:endParaRPr lang="en-US" sz="2000" dirty="0"/>
          </a:p>
          <a:p>
            <a:r>
              <a:rPr lang="en-US" sz="2000" dirty="0"/>
              <a:t>Receptors</a:t>
            </a:r>
          </a:p>
          <a:p>
            <a:endParaRPr lang="en-US" sz="2000" dirty="0"/>
          </a:p>
          <a:p>
            <a:r>
              <a:rPr lang="en-US" sz="2000" dirty="0"/>
              <a:t>Ion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</a:rPr>
              <a:t>Membranes are selectively Permeable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Non-polar molecules pass through membrane easily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Polar or charged molecules do not unless they are very small (mw&lt;100)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Examples of small molecules that can pass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</a:t>
            </a:r>
            <a:r>
              <a:rPr lang="en-US" sz="2000" dirty="0" smtClean="0"/>
              <a:t>Small, non-polar:	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CO</a:t>
            </a:r>
            <a:r>
              <a:rPr lang="en-US" sz="2000" baseline="-25000" dirty="0" smtClean="0"/>
              <a:t>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	Small, polar:	urea, ethanol,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Examples of small molecules that can not pass (on their own)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</a:t>
            </a:r>
            <a:r>
              <a:rPr lang="en-US" sz="2000" dirty="0" smtClean="0"/>
              <a:t>Ions:		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Ca</a:t>
            </a:r>
            <a:r>
              <a:rPr lang="en-US" sz="2000" baseline="30000" dirty="0" smtClean="0"/>
              <a:t>++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The importance of synthesis by polymerization 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String or </a:t>
            </a:r>
            <a:r>
              <a:rPr lang="en-US" b="1" dirty="0" smtClean="0">
                <a:solidFill>
                  <a:schemeClr val="tx2"/>
                </a:solidFill>
              </a:rPr>
              <a:t>polymer</a:t>
            </a:r>
            <a:r>
              <a:rPr lang="en-US" dirty="0" smtClean="0"/>
              <a:t> of small organic molecules </a:t>
            </a:r>
            <a:r>
              <a:rPr lang="en-US" b="1" dirty="0" smtClean="0">
                <a:solidFill>
                  <a:schemeClr val="tx2"/>
                </a:solidFill>
              </a:rPr>
              <a:t>(monomers)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dirty="0" smtClean="0"/>
              <a:t>Typically, linear arrays of monomers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Too large to cross a membrane; must be produced in the cell from monomers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Polymerization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synthesis of a macromolecule from its smaller component monomers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Most Common Macromolecules in Cell Biology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Proteins:  polymers of </a:t>
            </a:r>
            <a:r>
              <a:rPr lang="en-US" smtClean="0">
                <a:solidFill>
                  <a:schemeClr val="tx2"/>
                </a:solidFill>
              </a:rPr>
              <a:t>amino acids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/>
              <a:t>Nucleic acids (DNA, RNA):  polymers of </a:t>
            </a:r>
            <a:r>
              <a:rPr lang="en-US" smtClean="0">
                <a:solidFill>
                  <a:schemeClr val="tx2"/>
                </a:solidFill>
              </a:rPr>
              <a:t>nucleotides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Polysaccharides:  polymers of </a:t>
            </a:r>
            <a:r>
              <a:rPr lang="en-US" smtClean="0">
                <a:solidFill>
                  <a:schemeClr val="tx2"/>
                </a:solidFill>
              </a:rPr>
              <a:t>monosaccharides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Synthesis of Biological Macromolecules by polymerization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81800" y="9144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2-15</a:t>
            </a:r>
          </a:p>
        </p:txBody>
      </p:sp>
      <p:pic>
        <p:nvPicPr>
          <p:cNvPr id="6" name="Picture 2" descr="\\Ps14\supplied from csr\Donna\Becker_World_Cell\chap002\02_15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199"/>
            <a:ext cx="7543800" cy="50679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2514600" cy="1524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/>
              <a:t>Hierarchy of Cellular Structures</a:t>
            </a:r>
          </a:p>
        </p:txBody>
      </p:sp>
      <p:pic>
        <p:nvPicPr>
          <p:cNvPr id="5" name="Picture 2" descr="\\Ps14\supplied from csr\Donna\Becker_World_Cell\chap002\02_14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666" y="228600"/>
            <a:ext cx="520512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Macromolecules Do?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DNA and RNA contain genetic information (informational macromolecules)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Primary function is a </a:t>
            </a:r>
            <a:r>
              <a:rPr lang="en-US" sz="2400" b="1" dirty="0" smtClean="0">
                <a:solidFill>
                  <a:schemeClr val="tx2"/>
                </a:solidFill>
              </a:rPr>
              <a:t>coding</a:t>
            </a:r>
            <a:r>
              <a:rPr lang="en-US" sz="2400" dirty="0" smtClean="0"/>
              <a:t> function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DNA		mRNA		   Protein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DNA contains instructions required for correct synthesis of all cellular proteins.  DNA </a:t>
            </a:r>
            <a:r>
              <a:rPr lang="en-US" sz="2400" dirty="0" smtClean="0">
                <a:solidFill>
                  <a:schemeClr val="tx2"/>
                </a:solidFill>
              </a:rPr>
              <a:t>“codes for”</a:t>
            </a:r>
            <a:r>
              <a:rPr lang="en-US" sz="2400" dirty="0" smtClean="0"/>
              <a:t> protein, with mRNA as an intermediary in the process.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DNA is comprised of </a:t>
            </a:r>
            <a:r>
              <a:rPr lang="en-US" sz="2400" dirty="0" smtClean="0">
                <a:solidFill>
                  <a:schemeClr val="tx2"/>
                </a:solidFill>
              </a:rPr>
              <a:t>4 different nucleotides</a:t>
            </a:r>
            <a:r>
              <a:rPr lang="en-US" sz="2400" dirty="0" smtClean="0"/>
              <a:t> (monomers).  The </a:t>
            </a:r>
            <a:r>
              <a:rPr lang="en-US" sz="2400" dirty="0" smtClean="0">
                <a:solidFill>
                  <a:schemeClr val="tx2"/>
                </a:solidFill>
              </a:rPr>
              <a:t>sequence</a:t>
            </a:r>
            <a:r>
              <a:rPr lang="en-US" sz="2400" dirty="0" smtClean="0"/>
              <a:t> of nucleotides within the linear strand of DNA determines the order of the amino acids that will be built into the protein.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Sequence of DNA is the code that determines the sequence of the protein.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057400" y="2971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191000" y="2971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Macromolecules Do?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Proteins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Multiple functions: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	e.g., enzymes, transporters, chaperones, structure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Function is dependent upon sequence of amino acids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20 different amino acids.</a:t>
            </a:r>
            <a:r>
              <a:rPr lang="en-US" sz="2800" dirty="0" smtClean="0"/>
              <a:t>  The sequence of </a:t>
            </a:r>
            <a:r>
              <a:rPr lang="en-US" sz="2800" dirty="0" err="1" smtClean="0"/>
              <a:t>aa’s</a:t>
            </a:r>
            <a:r>
              <a:rPr lang="en-US" sz="2800" dirty="0" smtClean="0"/>
              <a:t> in a protein determines how the protein folds and how the protein interacts with other proteins or with other cellular macromolecules.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Form dictates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Macromolecules Do?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Polysaccharides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Storage (starch in plant cells, glycogen in animal cells)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What do they store?  </a:t>
            </a:r>
            <a:r>
              <a:rPr lang="en-US" sz="2400" dirty="0" err="1" smtClean="0"/>
              <a:t>Monosaccharides</a:t>
            </a:r>
            <a:r>
              <a:rPr lang="en-US" sz="2400" dirty="0" smtClean="0"/>
              <a:t>! for use when 	necessary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Starch and glycogen are both polymers of 			glucose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Structure (cellulose in cell wall of plants; chitin in insect 	exoskeletons and crustacean shells)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Cellulose is also a polymer of glucose, but differs from starch in the way in which the glucose monomers are linked together.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Chitin is a polymer of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acetylglucosamine</a:t>
            </a:r>
            <a:r>
              <a:rPr lang="en-US" sz="2400" dirty="0" smtClean="0"/>
              <a:t> 		(</a:t>
            </a:r>
            <a:r>
              <a:rPr lang="en-US" sz="2400" dirty="0" err="1" smtClean="0"/>
              <a:t>GlcNAc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Covalent bonds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620000" cy="449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Molecules</a:t>
            </a:r>
            <a:r>
              <a:rPr lang="en-US" sz="3200" dirty="0" smtClean="0"/>
              <a:t>:  composed of atoms that are linked to one another through </a:t>
            </a:r>
            <a:r>
              <a:rPr lang="en-US" sz="3200" dirty="0" smtClean="0">
                <a:solidFill>
                  <a:schemeClr val="tx2"/>
                </a:solidFill>
              </a:rPr>
              <a:t>covalent bonds</a:t>
            </a:r>
          </a:p>
          <a:p>
            <a:r>
              <a:rPr lang="en-US" sz="3200" dirty="0" smtClean="0"/>
              <a:t>In covalent bonds, neighboring atoms </a:t>
            </a:r>
            <a:r>
              <a:rPr lang="en-US" sz="3200" dirty="0" smtClean="0">
                <a:solidFill>
                  <a:schemeClr val="tx2"/>
                </a:solidFill>
              </a:rPr>
              <a:t>share </a:t>
            </a:r>
            <a:r>
              <a:rPr lang="en-US" sz="3200" dirty="0" smtClean="0"/>
              <a:t>electrons in order to fill their outermost electron orbital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Polysaccharides</a:t>
            </a:r>
          </a:p>
        </p:txBody>
      </p:sp>
      <p:pic>
        <p:nvPicPr>
          <p:cNvPr id="45059" name="Picture 4" descr="Alberts 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7948613" cy="4530725"/>
          </a:xfrm>
          <a:noFill/>
          <a:ln>
            <a:solidFill>
              <a:schemeClr val="accent1"/>
            </a:solidFill>
          </a:ln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974725" y="5797550"/>
            <a:ext cx="4329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GlcNAc = </a:t>
            </a:r>
            <a:r>
              <a:rPr lang="en-US" sz="2000" i="1"/>
              <a:t>N</a:t>
            </a:r>
            <a:r>
              <a:rPr lang="en-US" sz="2000"/>
              <a:t>-acetylglucosamine</a:t>
            </a:r>
          </a:p>
          <a:p>
            <a:r>
              <a:rPr lang="en-US" sz="2000"/>
              <a:t>MurNAc = </a:t>
            </a:r>
            <a:r>
              <a:rPr lang="en-US" sz="2000" i="1"/>
              <a:t>N</a:t>
            </a:r>
            <a:r>
              <a:rPr lang="en-US" sz="2000"/>
              <a:t>-acetylmuramic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 Generic Model of Polymerization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Condensation Reaction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All macromolecules are synthesized by addition of one monomer at a time to the growing polymer in a reaction called a condensation reaction.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O is released in the process.  In order for this to occur, the last monomer at the end of the growing polymer must present a reactive H, and the incoming monomer must present a reactive –OH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 Generic Model of Polymerization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286000" y="3833813"/>
            <a:ext cx="1524000" cy="609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 flipV="1">
            <a:off x="3429000" y="3605213"/>
            <a:ext cx="1828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312738" y="5537200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  <a:r>
              <a:rPr lang="en-US" sz="2000" baseline="-25000"/>
              <a:t>2</a:t>
            </a:r>
            <a:r>
              <a:rPr lang="en-US" sz="2000"/>
              <a:t>O is released during the condensation reaction that covalently </a:t>
            </a:r>
          </a:p>
          <a:p>
            <a:r>
              <a:rPr lang="en-US" sz="2000"/>
              <a:t>joins 2 monomers</a:t>
            </a:r>
          </a:p>
        </p:txBody>
      </p:sp>
      <p:pic>
        <p:nvPicPr>
          <p:cNvPr id="9" name="Picture 2" descr="\\Ps14\supplied from csr\Donna\Becker_World_Cell\chap002\02_17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166100" cy="49278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239000" y="6324600"/>
            <a:ext cx="1653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/>
              <a:t>Figure 2-17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*An Aside:  What is ATP?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Adenosine triphosphate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high energy compound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2 </a:t>
            </a:r>
            <a:r>
              <a:rPr lang="en-US" sz="2000" smtClean="0">
                <a:solidFill>
                  <a:schemeClr val="tx2"/>
                </a:solidFill>
              </a:rPr>
              <a:t>phosphoanhydride bonds</a:t>
            </a:r>
            <a:r>
              <a:rPr lang="en-US" sz="2000" smtClean="0"/>
              <a:t> are high-energy, i.e., much energy is released when they are broken or </a:t>
            </a:r>
            <a:r>
              <a:rPr lang="en-US" sz="2000" smtClean="0">
                <a:solidFill>
                  <a:schemeClr val="tx2"/>
                </a:solidFill>
              </a:rPr>
              <a:t>hydrolyzed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Energy from ATP hydrolysis drives chemical reactions; in this case, the coupling of a monomer to its carrier molecule</a:t>
            </a:r>
          </a:p>
        </p:txBody>
      </p:sp>
      <p:pic>
        <p:nvPicPr>
          <p:cNvPr id="49156" name="Picture 4" descr="Alberts 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905000"/>
            <a:ext cx="4495800" cy="3762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The Self-Assembly of Proteins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Proteins are formed from sequential condensation reactions, each adding a new amino acid to the end of the growing chain.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Resulting linear chain of </a:t>
            </a:r>
            <a:r>
              <a:rPr lang="en-US" sz="2400" dirty="0" err="1" smtClean="0"/>
              <a:t>aa’s</a:t>
            </a:r>
            <a:r>
              <a:rPr lang="en-US" sz="2400" dirty="0" smtClean="0"/>
              <a:t> is called a </a:t>
            </a:r>
            <a:r>
              <a:rPr lang="en-US" sz="2400" dirty="0" smtClean="0">
                <a:solidFill>
                  <a:schemeClr val="tx2"/>
                </a:solidFill>
              </a:rPr>
              <a:t>polypeptide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Spontaneous </a:t>
            </a:r>
            <a:r>
              <a:rPr lang="en-US" sz="2400" b="1" dirty="0" err="1" smtClean="0">
                <a:solidFill>
                  <a:schemeClr val="tx2"/>
                </a:solidFill>
              </a:rPr>
              <a:t>intra</a:t>
            </a:r>
            <a:r>
              <a:rPr lang="en-US" sz="2400" dirty="0" err="1" smtClean="0"/>
              <a:t>molecular</a:t>
            </a:r>
            <a:r>
              <a:rPr lang="en-US" sz="2400" dirty="0" smtClean="0"/>
              <a:t> interactions occur between different regions of the polypeptide, causing the polypeptide to fold into the </a:t>
            </a:r>
            <a:r>
              <a:rPr lang="en-US" sz="2400" dirty="0" smtClean="0">
                <a:solidFill>
                  <a:schemeClr val="tx2"/>
                </a:solidFill>
              </a:rPr>
              <a:t>functional form of a protein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Spontaneous folding is an example of </a:t>
            </a:r>
            <a:r>
              <a:rPr lang="en-US" sz="2400" dirty="0" smtClean="0">
                <a:solidFill>
                  <a:schemeClr val="tx2"/>
                </a:solidFill>
              </a:rPr>
              <a:t>self-assembly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Information for proper folding (and hence function) is inherent in the amino acid sequence!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Self-Assembly of Proteins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Spontaneous self-assembly occurs under normal cellular conditions and gives rise to a protein in it’s functional, </a:t>
            </a:r>
            <a:r>
              <a:rPr lang="en-US" sz="2400" dirty="0" smtClean="0">
                <a:solidFill>
                  <a:schemeClr val="tx2"/>
                </a:solidFill>
              </a:rPr>
              <a:t>native</a:t>
            </a:r>
            <a:r>
              <a:rPr lang="en-US" sz="2400" dirty="0" smtClean="0"/>
              <a:t> form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Changing the cellular environment by: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tx2"/>
                </a:solidFill>
              </a:rPr>
              <a:t>increasing temperature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altering 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addition of chemical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can cause the protein to unfold or </a:t>
            </a:r>
            <a:r>
              <a:rPr lang="en-US" sz="2400" dirty="0" smtClean="0">
                <a:solidFill>
                  <a:schemeClr val="tx2"/>
                </a:solidFill>
              </a:rPr>
              <a:t>denature</a:t>
            </a:r>
            <a:r>
              <a:rPr lang="en-US" sz="2400" dirty="0" smtClean="0"/>
              <a:t>, resulting in </a:t>
            </a:r>
            <a:r>
              <a:rPr lang="en-US" sz="2400" dirty="0" smtClean="0">
                <a:solidFill>
                  <a:schemeClr val="tx2"/>
                </a:solidFill>
              </a:rPr>
              <a:t>loss of function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Return to normal cellular conditions allows for </a:t>
            </a:r>
            <a:r>
              <a:rPr lang="en-US" sz="2400" dirty="0" err="1" smtClean="0">
                <a:solidFill>
                  <a:schemeClr val="tx2"/>
                </a:solidFill>
              </a:rPr>
              <a:t>renaturation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MAY</a:t>
            </a:r>
            <a:r>
              <a:rPr lang="en-US" sz="2400" dirty="0" smtClean="0"/>
              <a:t> lead to restoration of protein function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Denaturation/Renaturation</a:t>
            </a:r>
          </a:p>
        </p:txBody>
      </p:sp>
      <p:pic>
        <p:nvPicPr>
          <p:cNvPr id="53251" name="Picture 4" descr="Alberts 0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56400"/>
          <a:stretch>
            <a:fillRect/>
          </a:stretch>
        </p:blipFill>
        <p:spPr>
          <a:xfrm>
            <a:off x="609600" y="1371600"/>
            <a:ext cx="8001000" cy="2789238"/>
          </a:xfrm>
          <a:noFill/>
          <a:ln>
            <a:solidFill>
              <a:schemeClr val="accent1"/>
            </a:solidFill>
          </a:ln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609600" y="4343400"/>
            <a:ext cx="8077200" cy="2225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Denaturants</a:t>
            </a:r>
            <a:r>
              <a:rPr lang="en-US" sz="2000" dirty="0"/>
              <a:t> are sufficient to disrupt non-covalent bonds, which are </a:t>
            </a:r>
          </a:p>
          <a:p>
            <a:r>
              <a:rPr lang="en-US" sz="2000" dirty="0"/>
              <a:t>the primary type of </a:t>
            </a:r>
            <a:r>
              <a:rPr lang="en-US" sz="2000" dirty="0" err="1"/>
              <a:t>intramolecular</a:t>
            </a:r>
            <a:r>
              <a:rPr lang="en-US" sz="2000" dirty="0"/>
              <a:t> interactions involved in protein </a:t>
            </a:r>
          </a:p>
          <a:p>
            <a:r>
              <a:rPr lang="en-US" sz="2000" dirty="0"/>
              <a:t>folding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>Reducing agents</a:t>
            </a:r>
            <a:r>
              <a:rPr lang="en-US" sz="2000" dirty="0"/>
              <a:t> (e.g., 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/>
              <a:t>-</a:t>
            </a:r>
            <a:r>
              <a:rPr lang="en-US" sz="2000" dirty="0" err="1"/>
              <a:t>mercaptoethanol</a:t>
            </a:r>
            <a:r>
              <a:rPr lang="en-US" sz="2000" dirty="0"/>
              <a:t>) are required for breaking </a:t>
            </a:r>
          </a:p>
          <a:p>
            <a:r>
              <a:rPr lang="en-US" sz="2000" dirty="0"/>
              <a:t>covalent </a:t>
            </a:r>
            <a:r>
              <a:rPr lang="en-US" sz="2000" dirty="0">
                <a:solidFill>
                  <a:schemeClr val="tx2"/>
                </a:solidFill>
              </a:rPr>
              <a:t>disulfide bridges</a:t>
            </a:r>
            <a:r>
              <a:rPr lang="en-US" sz="2000" dirty="0"/>
              <a:t> formed between </a:t>
            </a:r>
            <a:r>
              <a:rPr lang="en-US" sz="2000" dirty="0" err="1"/>
              <a:t>sulfhyryl</a:t>
            </a:r>
            <a:r>
              <a:rPr lang="en-US" sz="2000" dirty="0"/>
              <a:t> groups of 2 </a:t>
            </a:r>
          </a:p>
          <a:p>
            <a:r>
              <a:rPr lang="en-US" sz="2000" dirty="0" err="1"/>
              <a:t>cysteine</a:t>
            </a:r>
            <a:r>
              <a:rPr lang="en-US" sz="2000" dirty="0"/>
              <a:t> residues within a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7007352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Spontaneous Self-Assembly Can Occur Co-</a:t>
            </a:r>
            <a:r>
              <a:rPr lang="en-US" sz="3200" dirty="0" err="1" smtClean="0"/>
              <a:t>Translationally</a:t>
            </a:r>
            <a:endParaRPr lang="en-US" sz="3200" dirty="0" smtClean="0"/>
          </a:p>
        </p:txBody>
      </p:sp>
      <p:pic>
        <p:nvPicPr>
          <p:cNvPr id="54275" name="Picture 4" descr="Alberts 0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43201"/>
          <a:stretch>
            <a:fillRect/>
          </a:stretch>
        </p:blipFill>
        <p:spPr>
          <a:xfrm>
            <a:off x="609600" y="1752600"/>
            <a:ext cx="8077200" cy="3662363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Multimeric Proteins Are Assembled Post-translationally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Multimeric</a:t>
            </a:r>
            <a:r>
              <a:rPr lang="en-US" sz="2800" dirty="0" smtClean="0"/>
              <a:t> proteins:  made up of more than one polypeptide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Each polypeptide is synthesized independently of the others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Each polypeptide will become one subunit of the protein complex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Subunits must be assembled to form the final functional protein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Chaperones and “Assisted” Self-Assembly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Chaperones:</a:t>
            </a:r>
            <a:r>
              <a:rPr lang="en-US" sz="2400" dirty="0" smtClean="0"/>
              <a:t>  proteins which function by binding specifically to sites within a nascent polypeptide chain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Chaperone binding inhibits </a:t>
            </a:r>
            <a:r>
              <a:rPr lang="en-US" sz="2400" dirty="0" smtClean="0">
                <a:solidFill>
                  <a:schemeClr val="tx2"/>
                </a:solidFill>
              </a:rPr>
              <a:t>non-productive </a:t>
            </a:r>
            <a:r>
              <a:rPr lang="en-US" sz="2400" dirty="0" smtClean="0"/>
              <a:t>protein folding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 Non-functional structures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Structures that can not interact with other subunits to form a </a:t>
            </a:r>
            <a:r>
              <a:rPr lang="en-US" sz="2400" dirty="0" err="1" smtClean="0"/>
              <a:t>multimeric</a:t>
            </a:r>
            <a:r>
              <a:rPr lang="en-US" sz="2400" dirty="0" smtClean="0"/>
              <a:t> protein complex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Chaperones assist self-assembly in these cases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Electron configuration of some biologically important atoms and molecules </a:t>
            </a:r>
            <a:endParaRPr lang="en-US" sz="3600" dirty="0"/>
          </a:p>
        </p:txBody>
      </p:sp>
      <p:pic>
        <p:nvPicPr>
          <p:cNvPr id="5" name="Picture 2" descr="\\Ps14\supplied from csr\Donna\Becker_World_Cell\chap002\02_01Figure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828800"/>
            <a:ext cx="89868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86600" y="45720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2-1A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Self-Assembly of Supramolecular Structures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Ribosomes</a:t>
            </a:r>
            <a:r>
              <a:rPr lang="en-US" sz="2800" dirty="0" smtClean="0"/>
              <a:t>:  multiple RNAs and proteins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Membranes:  phospholipids and membrane proteins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Cell wall:  cellulose, other polysaccharides, proteins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Specific, sequential interactions between component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Figure 2-1B-D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49438" y="273050"/>
            <a:ext cx="5430837" cy="6203950"/>
            <a:chOff x="2250440" y="728662"/>
            <a:chExt cx="4627880" cy="5459413"/>
          </a:xfrm>
        </p:grpSpPr>
        <p:pic>
          <p:nvPicPr>
            <p:cNvPr id="5" name="Picture 4" descr="\\Ps14\supplied from csr\Donna\Becker_World_Cell\chap002\02_01FigureB-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0757" y="728662"/>
              <a:ext cx="4627563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\\Ps14\supplied from csr\Donna\Becker_World_Cell\chap002\02_01FigureC-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0440" y="2773363"/>
              <a:ext cx="4627563" cy="18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\\Ps14\supplied from csr\Donna\Becker_World_Cell\chap002\02_01FigureD-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0440" y="4724400"/>
              <a:ext cx="4627563" cy="146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Carbon-Containing Molecules are stable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takes a lot of </a:t>
            </a:r>
            <a:r>
              <a:rPr lang="en-US" sz="2800" b="1" dirty="0" smtClean="0">
                <a:solidFill>
                  <a:schemeClr val="tx2"/>
                </a:solidFill>
              </a:rPr>
              <a:t>bond energy</a:t>
            </a:r>
            <a:r>
              <a:rPr lang="en-US" sz="2800" dirty="0" smtClean="0"/>
              <a:t> to break covalent bonds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Bond energy</a:t>
            </a:r>
            <a:r>
              <a:rPr lang="en-US" sz="2800" dirty="0" smtClean="0"/>
              <a:t> = amount of energy required to break 1 mole of </a:t>
            </a:r>
            <a:r>
              <a:rPr lang="en-US" sz="2800" dirty="0" smtClean="0"/>
              <a:t>bonds. Bond Energy is Measured </a:t>
            </a:r>
            <a:r>
              <a:rPr lang="en-US" sz="2800" dirty="0" smtClean="0"/>
              <a:t>in cal/mol</a:t>
            </a:r>
            <a:r>
              <a:rPr lang="en-US" sz="28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One</a:t>
            </a:r>
            <a:r>
              <a:rPr lang="en-US" sz="2800" b="1" dirty="0" smtClean="0"/>
              <a:t> calorie </a:t>
            </a:r>
            <a:r>
              <a:rPr lang="en-US" sz="2800" dirty="0" smtClean="0"/>
              <a:t>is the </a:t>
            </a:r>
            <a:r>
              <a:rPr lang="en-US" sz="2800" dirty="0" smtClean="0"/>
              <a:t>amount </a:t>
            </a:r>
            <a:r>
              <a:rPr lang="en-US" sz="2800" dirty="0" smtClean="0"/>
              <a:t>of energy needed to raise the 	temperature of 1 g of </a:t>
            </a:r>
            <a:r>
              <a:rPr lang="en-US" sz="2800" dirty="0" smtClean="0"/>
              <a:t>water by </a:t>
            </a:r>
            <a:r>
              <a:rPr lang="en-US" sz="2800" dirty="0" smtClean="0"/>
              <a:t>1ºC.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cs typeface="Arial" charset="0"/>
              </a:rPr>
              <a:t>Bond energies of covalent bonds</a:t>
            </a: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A lot of energy is needed to break covalent bonds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C-C</a:t>
            </a:r>
            <a:r>
              <a:rPr lang="en-US" sz="2400" dirty="0" smtClean="0">
                <a:cs typeface="Arial" charset="0"/>
              </a:rPr>
              <a:t>, 83 kcal/mol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C-N, 70 kcal/mol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C-O, 84 kcal/mol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C-H, 99 kcal/mol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Double and triple bonds are even harder to break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C=C</a:t>
            </a:r>
            <a:r>
              <a:rPr lang="en-US" sz="2400" dirty="0" smtClean="0">
                <a:cs typeface="Arial" charset="0"/>
              </a:rPr>
              <a:t>, 146 kcal/mol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C≡C, 212 kcal/mol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Energies of biologically important bonds 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" y="2667000"/>
            <a:ext cx="2819400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Notice that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covalent bonds </a:t>
            </a:r>
            <a:r>
              <a:rPr lang="en-US" sz="2400" dirty="0">
                <a:solidFill>
                  <a:srgbClr val="000000"/>
                </a:solidFill>
              </a:rPr>
              <a:t>are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much more stable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non-covalent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bonds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38800" y="62484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2-2</a:t>
            </a:r>
          </a:p>
        </p:txBody>
      </p:sp>
      <p:pic>
        <p:nvPicPr>
          <p:cNvPr id="10" name="Picture 2" descr="\\Ps14\supplied from csr\Donna\Becker_World_Cell\chap002\02_02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00200"/>
            <a:ext cx="5073650" cy="47248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4953000" y="2286000"/>
            <a:ext cx="14478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 flipV="1">
            <a:off x="4191000" y="4191000"/>
            <a:ext cx="1905000" cy="685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1108</TotalTime>
  <Words>1433</Words>
  <Application>Microsoft Office PowerPoint</Application>
  <PresentationFormat>On-screen Show (4:3)</PresentationFormat>
  <Paragraphs>296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Median</vt:lpstr>
      <vt:lpstr>Slide 1</vt:lpstr>
      <vt:lpstr>The Chemistry of the Cell</vt:lpstr>
      <vt:lpstr>“Carbon is the most important atom in biological molecules.”</vt:lpstr>
      <vt:lpstr>Covalent bonds</vt:lpstr>
      <vt:lpstr>Electron configuration of some biologically important atoms and molecules </vt:lpstr>
      <vt:lpstr>Slide 6</vt:lpstr>
      <vt:lpstr>Carbon-Containing Molecules are stable</vt:lpstr>
      <vt:lpstr>Bond energies of covalent bonds</vt:lpstr>
      <vt:lpstr>Energies of biologically important bonds </vt:lpstr>
      <vt:lpstr>Relationship between energy and wavelength for electromagnetic radiation</vt:lpstr>
      <vt:lpstr>Diversity of Carbon-Containing Molecules</vt:lpstr>
      <vt:lpstr>Hydrocarbons</vt:lpstr>
      <vt:lpstr>Common Functional Groups</vt:lpstr>
      <vt:lpstr>Common Functional Groups</vt:lpstr>
      <vt:lpstr>Carbon-Containing Molecules Can Form Stereoisomers</vt:lpstr>
      <vt:lpstr>Stereoisomers</vt:lpstr>
      <vt:lpstr>Stereoisomers</vt:lpstr>
      <vt:lpstr>The 2 stereoisomers of alanine</vt:lpstr>
      <vt:lpstr>Stereoisomers of Glucose</vt:lpstr>
      <vt:lpstr>The importance of water</vt:lpstr>
      <vt:lpstr>Water Molecules are Polar</vt:lpstr>
      <vt:lpstr>The tendency of water molecules to form H-bonds contribute to Water’s main properties</vt:lpstr>
      <vt:lpstr>Hydrogen-Bonding Between H2O Molecules</vt:lpstr>
      <vt:lpstr>Walking on water </vt:lpstr>
      <vt:lpstr>Water is an excellent solvent</vt:lpstr>
      <vt:lpstr>Slide 26</vt:lpstr>
      <vt:lpstr>Solubility of Substances in H2O</vt:lpstr>
      <vt:lpstr>The importance of Selectively Permeable Membranes</vt:lpstr>
      <vt:lpstr>Amphipathic nature of Membrane Lipids</vt:lpstr>
      <vt:lpstr>Membrane Proteins</vt:lpstr>
      <vt:lpstr>Membranes are selectively Permeable</vt:lpstr>
      <vt:lpstr>The importance of synthesis by polymerization </vt:lpstr>
      <vt:lpstr>Polymerization</vt:lpstr>
      <vt:lpstr>Most Common Macromolecules in Cell Biology</vt:lpstr>
      <vt:lpstr>Synthesis of Biological Macromolecules by polymerization </vt:lpstr>
      <vt:lpstr>Hierarchy of Cellular Structures</vt:lpstr>
      <vt:lpstr>What Do Macromolecules Do?</vt:lpstr>
      <vt:lpstr>What Do Macromolecules Do?</vt:lpstr>
      <vt:lpstr>What Do Macromolecules Do?</vt:lpstr>
      <vt:lpstr>Polysaccharides</vt:lpstr>
      <vt:lpstr>A Generic Model of Polymerization</vt:lpstr>
      <vt:lpstr>A Generic Model of Polymerization</vt:lpstr>
      <vt:lpstr>*An Aside:  What is ATP?</vt:lpstr>
      <vt:lpstr>The Self-Assembly of Proteins</vt:lpstr>
      <vt:lpstr>Self-Assembly of Proteins</vt:lpstr>
      <vt:lpstr>Denaturation/Renaturation</vt:lpstr>
      <vt:lpstr>Spontaneous Self-Assembly Can Occur Co-Translationally</vt:lpstr>
      <vt:lpstr>Multimeric Proteins Are Assembled Post-translationally</vt:lpstr>
      <vt:lpstr>Chaperones and “Assisted” Self-Assembly</vt:lpstr>
      <vt:lpstr>Self-Assembly of Supramolecular Structures</vt:lpstr>
    </vt:vector>
  </TitlesOfParts>
  <Company>CCSU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Melvin</dc:creator>
  <cp:lastModifiedBy>user</cp:lastModifiedBy>
  <cp:revision>126</cp:revision>
  <dcterms:created xsi:type="dcterms:W3CDTF">2007-08-17T16:33:32Z</dcterms:created>
  <dcterms:modified xsi:type="dcterms:W3CDTF">2012-09-21T15:00:37Z</dcterms:modified>
</cp:coreProperties>
</file>