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36"/>
  </p:notesMasterIdLst>
  <p:sldIdLst>
    <p:sldId id="256" r:id="rId2"/>
    <p:sldId id="310" r:id="rId3"/>
    <p:sldId id="312" r:id="rId4"/>
    <p:sldId id="313" r:id="rId5"/>
    <p:sldId id="338" r:id="rId6"/>
    <p:sldId id="337" r:id="rId7"/>
    <p:sldId id="315" r:id="rId8"/>
    <p:sldId id="339" r:id="rId9"/>
    <p:sldId id="314" r:id="rId10"/>
    <p:sldId id="340" r:id="rId11"/>
    <p:sldId id="341" r:id="rId12"/>
    <p:sldId id="316" r:id="rId13"/>
    <p:sldId id="336" r:id="rId14"/>
    <p:sldId id="317" r:id="rId15"/>
    <p:sldId id="281" r:id="rId16"/>
    <p:sldId id="318" r:id="rId17"/>
    <p:sldId id="319" r:id="rId18"/>
    <p:sldId id="320" r:id="rId19"/>
    <p:sldId id="321" r:id="rId20"/>
    <p:sldId id="322" r:id="rId21"/>
    <p:sldId id="323" r:id="rId22"/>
    <p:sldId id="326" r:id="rId23"/>
    <p:sldId id="327" r:id="rId24"/>
    <p:sldId id="342" r:id="rId25"/>
    <p:sldId id="328" r:id="rId26"/>
    <p:sldId id="331" r:id="rId27"/>
    <p:sldId id="329" r:id="rId28"/>
    <p:sldId id="330" r:id="rId29"/>
    <p:sldId id="279" r:id="rId30"/>
    <p:sldId id="332" r:id="rId31"/>
    <p:sldId id="333" r:id="rId32"/>
    <p:sldId id="334" r:id="rId33"/>
    <p:sldId id="280" r:id="rId34"/>
    <p:sldId id="343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66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03D6A-F1AE-43FD-AC65-1A105F1A0F99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E8114-8283-4CEC-BC30-B53140644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Cytology: the study of cellular structure,  based primarily on microscopic techniques.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8114-8283-4CEC-BC30-B5314064445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8114-8283-4CEC-BC30-B5314064445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8114-8283-4CEC-BC30-B5314064445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Cytology: the study of cellular structure,  based primarily on microscopic techniques.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8114-8283-4CEC-BC30-B5314064445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Invented in </a:t>
            </a:r>
            <a:r>
              <a:rPr lang="en-US" dirty="0" err="1" smtClean="0"/>
              <a:t>germany</a:t>
            </a:r>
            <a:r>
              <a:rPr lang="en-US" baseline="0" dirty="0" smtClean="0"/>
              <a:t> in 1931 by Max Knoll and Ernst Ruska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8114-8283-4CEC-BC30-B5314064445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64E9DFD-49AF-4ECA-9DD4-24DBBF786C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66CD41-4B92-4878-B803-9298EF25B8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99FC06D6-FD1D-43DC-9E3B-10FEDC94AD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2B034-AD08-4F9E-BD67-7631BB2C3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084CC-0EC2-4B1B-A667-C3875D35F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44CB424-66AD-4244-8FED-C88C84422C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624B3A5-B5CE-4195-A68D-F33F118A05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59063D4F-146C-4C52-832D-A6E61D6430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FBB175DD-6E3B-4502-8C9C-16F276573A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27BDC82-A50D-431E-AD32-22C886A201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1F1E2C8-470B-4542-ADE5-0BCB536B3D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CFD737A-7A42-4768-B3B5-AE0CB65FF2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E5A25E19-AC69-48E1-8311-FDA8B3A1C0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FE581BF-B916-490A-8F27-AA278015B5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295400" y="1600200"/>
            <a:ext cx="6324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>
                <a:latin typeface="Tahoma" pitchFamily="34" charset="0"/>
              </a:rPr>
              <a:t>A Preview of the Cell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962400"/>
            <a:ext cx="769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Instructor: Dr. </a:t>
            </a:r>
            <a:r>
              <a:rPr lang="en-US" sz="2400" dirty="0" err="1" smtClean="0"/>
              <a:t>Mahmoud</a:t>
            </a:r>
            <a:r>
              <a:rPr lang="en-US" sz="2400" dirty="0" smtClean="0"/>
              <a:t>  A. </a:t>
            </a:r>
            <a:r>
              <a:rPr lang="en-US" sz="2400" dirty="0" err="1" smtClean="0"/>
              <a:t>Srour</a:t>
            </a:r>
            <a:endParaRPr lang="en-US" sz="2400" dirty="0" smtClean="0"/>
          </a:p>
          <a:p>
            <a:r>
              <a:rPr lang="en-US" sz="2400" dirty="0" smtClean="0"/>
              <a:t>Course:  Cell Biology  0202211</a:t>
            </a:r>
          </a:p>
          <a:p>
            <a:endParaRPr lang="en-US" sz="2400" dirty="0"/>
          </a:p>
          <a:p>
            <a:r>
              <a:rPr lang="en-US" sz="2400" dirty="0" smtClean="0"/>
              <a:t>Reading:</a:t>
            </a:r>
          </a:p>
          <a:p>
            <a:r>
              <a:rPr lang="en-US" sz="2400" dirty="0" smtClean="0"/>
              <a:t>Becker’s World of the Cell, 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  <a:r>
              <a:rPr lang="en-US" sz="2400" dirty="0" err="1" smtClean="0"/>
              <a:t>ed</a:t>
            </a:r>
            <a:r>
              <a:rPr lang="en-US" sz="2400" dirty="0" smtClean="0"/>
              <a:t>/ 2012. </a:t>
            </a:r>
            <a:r>
              <a:rPr lang="en-US" sz="2400" dirty="0" smtClean="0">
                <a:solidFill>
                  <a:srgbClr val="FFFF00"/>
                </a:solidFill>
              </a:rPr>
              <a:t>Chap 1, p. 1-8.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616744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Lec</a:t>
            </a:r>
            <a:r>
              <a:rPr lang="en-US" sz="2400" dirty="0" smtClean="0"/>
              <a:t> # 1			Sat  08.09.2012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emergence of modern cell biology </a:t>
            </a:r>
            <a:endParaRPr lang="en-US" dirty="0"/>
          </a:p>
        </p:txBody>
      </p:sp>
      <p:sp>
        <p:nvSpPr>
          <p:cNvPr id="7170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Aft>
                <a:spcPts val="1600"/>
              </a:spcAft>
              <a:buClr>
                <a:srgbClr val="A50021"/>
              </a:buClr>
              <a:buFont typeface="Arial" charset="0"/>
              <a:buChar char="•"/>
              <a:defRPr/>
            </a:pPr>
            <a:r>
              <a:rPr lang="en-US" sz="2800" dirty="0" smtClean="0">
                <a:cs typeface="Arial" charset="0"/>
              </a:rPr>
              <a:t>Three historical strands weave together into modern cell biology, each with important contributions to understanding cells</a:t>
            </a:r>
          </a:p>
          <a:p>
            <a:pPr>
              <a:spcAft>
                <a:spcPts val="1600"/>
              </a:spcAft>
              <a:buClr>
                <a:srgbClr val="A50021"/>
              </a:buClr>
              <a:buFont typeface="Arial" charset="0"/>
              <a:buChar char="•"/>
              <a:defRPr/>
            </a:pPr>
            <a:r>
              <a:rPr lang="en-US" sz="2800" dirty="0" smtClean="0">
                <a:cs typeface="Arial" charset="0"/>
              </a:rPr>
              <a:t>The </a:t>
            </a:r>
            <a:r>
              <a:rPr lang="en-US" sz="2800" b="1" dirty="0" smtClean="0">
                <a:cs typeface="Arial" charset="0"/>
              </a:rPr>
              <a:t>cytology</a:t>
            </a:r>
            <a:r>
              <a:rPr lang="en-US" sz="2800" dirty="0" smtClean="0">
                <a:cs typeface="Arial" charset="0"/>
              </a:rPr>
              <a:t> strand focuses mainly on cellular structure, and emphasizes optical techniques</a:t>
            </a:r>
          </a:p>
          <a:p>
            <a:pPr>
              <a:spcAft>
                <a:spcPts val="1600"/>
              </a:spcAft>
              <a:buClr>
                <a:srgbClr val="A50021"/>
              </a:buClr>
              <a:buFont typeface="Arial" charset="0"/>
              <a:buChar char="•"/>
              <a:defRPr/>
            </a:pPr>
            <a:r>
              <a:rPr lang="en-US" sz="2800" dirty="0" smtClean="0">
                <a:cs typeface="Arial" charset="0"/>
              </a:rPr>
              <a:t>The </a:t>
            </a:r>
            <a:r>
              <a:rPr lang="en-US" sz="2800" b="1" dirty="0" smtClean="0">
                <a:cs typeface="Arial" charset="0"/>
              </a:rPr>
              <a:t>biochemistry</a:t>
            </a:r>
            <a:r>
              <a:rPr lang="en-US" sz="2800" dirty="0" smtClean="0">
                <a:cs typeface="Arial" charset="0"/>
              </a:rPr>
              <a:t> strand focuses on cellular function</a:t>
            </a:r>
          </a:p>
          <a:p>
            <a:pPr>
              <a:buClr>
                <a:srgbClr val="A50021"/>
              </a:buClr>
              <a:buFont typeface="Arial" charset="0"/>
              <a:buChar char="•"/>
              <a:defRPr/>
            </a:pPr>
            <a:r>
              <a:rPr lang="en-US" sz="2800" dirty="0" smtClean="0">
                <a:cs typeface="Arial" charset="0"/>
              </a:rPr>
              <a:t>The </a:t>
            </a:r>
            <a:r>
              <a:rPr lang="en-US" sz="2800" b="1" dirty="0" smtClean="0">
                <a:cs typeface="Arial" charset="0"/>
              </a:rPr>
              <a:t>genetics</a:t>
            </a:r>
            <a:r>
              <a:rPr lang="en-US" sz="2800" dirty="0" smtClean="0">
                <a:cs typeface="Arial" charset="0"/>
              </a:rPr>
              <a:t> strand focuses on information flow and heredity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3124200" cy="9906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The cell biology time line</a:t>
            </a:r>
            <a:endParaRPr lang="en-US" sz="36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66800" y="6324600"/>
            <a:ext cx="1792411" cy="311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/>
              <a:t>Figure 1-2</a:t>
            </a:r>
          </a:p>
        </p:txBody>
      </p:sp>
      <p:pic>
        <p:nvPicPr>
          <p:cNvPr id="7" name="Picture 2" descr="\\Ps14\supplied from csr\Donna\chap001\01_02Figure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415925"/>
            <a:ext cx="4724400" cy="61994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Cytology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The study of cell structure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Prefix </a:t>
            </a:r>
            <a:r>
              <a:rPr lang="en-US" sz="2800" i="1" dirty="0" err="1" smtClean="0"/>
              <a:t>cyto</a:t>
            </a:r>
            <a:r>
              <a:rPr lang="en-US" sz="2800" i="1" dirty="0" smtClean="0"/>
              <a:t>-</a:t>
            </a:r>
            <a:r>
              <a:rPr lang="en-US" sz="2800" dirty="0" smtClean="0"/>
              <a:t> and suffix </a:t>
            </a:r>
            <a:r>
              <a:rPr lang="en-US" sz="2800" i="1" dirty="0" smtClean="0"/>
              <a:t>–</a:t>
            </a:r>
            <a:r>
              <a:rPr lang="en-US" sz="2800" i="1" dirty="0" err="1" smtClean="0"/>
              <a:t>cyte</a:t>
            </a:r>
            <a:r>
              <a:rPr lang="en-US" sz="2800" dirty="0" smtClean="0"/>
              <a:t> are Greek for cell or “hollow vessel”, e.g. 	Erythro</a:t>
            </a:r>
            <a:r>
              <a:rPr lang="en-US" sz="2800" u="sng" dirty="0" smtClean="0"/>
              <a:t>cyte; </a:t>
            </a:r>
            <a:r>
              <a:rPr lang="en-US" sz="2800" dirty="0" smtClean="0"/>
              <a:t>	</a:t>
            </a:r>
            <a:r>
              <a:rPr lang="en-US" sz="2800" dirty="0" err="1" smtClean="0"/>
              <a:t>osteo</a:t>
            </a:r>
            <a:r>
              <a:rPr lang="en-US" sz="2800" u="sng" dirty="0" err="1" smtClean="0"/>
              <a:t>cyte</a:t>
            </a:r>
            <a:r>
              <a:rPr lang="en-US" sz="2800" u="sng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Observation of cell structure using microscopy and stained or unstained tissue or cells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Cells being studied can be either dead or alive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274638"/>
            <a:ext cx="4114800" cy="1143000"/>
          </a:xfrm>
        </p:spPr>
        <p:txBody>
          <a:bodyPr/>
          <a:lstStyle/>
          <a:p>
            <a:pPr eaLnBrk="1" hangingPunct="1"/>
            <a:r>
              <a:rPr lang="en-US" smtClean="0"/>
              <a:t>Cytology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600200"/>
            <a:ext cx="4724400" cy="4953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Light Microscope – allows us to see cell structure</a:t>
            </a:r>
          </a:p>
          <a:p>
            <a:pPr lvl="1" eaLnBrk="1" hangingPunct="1"/>
            <a:r>
              <a:rPr lang="en-US" sz="2400" dirty="0" err="1" smtClean="0"/>
              <a:t>Brightfield</a:t>
            </a:r>
            <a:r>
              <a:rPr lang="en-US" sz="2400" dirty="0" smtClean="0"/>
              <a:t> microscopy – white light passes thru </a:t>
            </a:r>
            <a:r>
              <a:rPr lang="en-US" sz="2400" u="sng" dirty="0" smtClean="0"/>
              <a:t>fixed tissue</a:t>
            </a:r>
          </a:p>
          <a:p>
            <a:pPr eaLnBrk="1" hangingPunct="1"/>
            <a:r>
              <a:rPr lang="en-US" sz="2800" dirty="0" smtClean="0"/>
              <a:t>Resolving power – able to see 2 things as individual </a:t>
            </a:r>
          </a:p>
          <a:p>
            <a:pPr lvl="1" eaLnBrk="1" hangingPunct="1"/>
            <a:r>
              <a:rPr lang="en-US" sz="2400" dirty="0" smtClean="0"/>
              <a:t>As you are able to see smaller and smaller objects, you also move from light to electron microscope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10000" y="6172200"/>
            <a:ext cx="5105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1-3</a:t>
            </a:r>
            <a:r>
              <a:rPr lang="en-US" sz="1400" b="1" dirty="0"/>
              <a:t> </a:t>
            </a:r>
            <a:r>
              <a:rPr lang="en-US" sz="1400" b="1" dirty="0" smtClean="0"/>
              <a:t>Relative resolving power of human eye, LM, EM</a:t>
            </a:r>
            <a:endParaRPr lang="en-US" sz="1400" b="1" dirty="0"/>
          </a:p>
        </p:txBody>
      </p:sp>
      <p:pic>
        <p:nvPicPr>
          <p:cNvPr id="7" name="Picture 2" descr="\\Ps14\supplied from csr\Donna\chap001\01_03Figure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3" y="125742"/>
            <a:ext cx="3481387" cy="665764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Biochemistry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Study of cell function at sub-cellular level or the biochemistry of biological structure and function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Uses techniques such as: </a:t>
            </a:r>
          </a:p>
          <a:p>
            <a:pPr lvl="1">
              <a:lnSpc>
                <a:spcPct val="80000"/>
              </a:lnSpc>
            </a:pPr>
            <a:r>
              <a:rPr lang="en-US" sz="2500" dirty="0" smtClean="0">
                <a:solidFill>
                  <a:schemeClr val="tx2"/>
                </a:solidFill>
              </a:rPr>
              <a:t>Ultracentrifugation (&gt;100,000 rpm)</a:t>
            </a:r>
          </a:p>
          <a:p>
            <a:pPr lvl="1">
              <a:lnSpc>
                <a:spcPct val="80000"/>
              </a:lnSpc>
            </a:pPr>
            <a:r>
              <a:rPr lang="en-US" sz="2500" dirty="0" smtClean="0">
                <a:solidFill>
                  <a:schemeClr val="tx2"/>
                </a:solidFill>
              </a:rPr>
              <a:t>Chromatography </a:t>
            </a:r>
          </a:p>
          <a:p>
            <a:pPr lvl="1">
              <a:lnSpc>
                <a:spcPct val="80000"/>
              </a:lnSpc>
            </a:pPr>
            <a:r>
              <a:rPr lang="en-US" sz="2500" dirty="0" smtClean="0">
                <a:solidFill>
                  <a:schemeClr val="tx2"/>
                </a:solidFill>
              </a:rPr>
              <a:t>Electrophoresis</a:t>
            </a:r>
            <a:r>
              <a:rPr lang="en-US" sz="25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500" dirty="0" smtClean="0"/>
              <a:t>Mass Spectrometry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to separate and study sub-cellular components, such as organelles, nucleic acids (DNA, RNA), and proteins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Enzymatic reactions and metabolic pathways can be studied using techniques of biochemistry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0" y="3810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003366"/>
                </a:solidFill>
                <a:latin typeface="Tahoma" pitchFamily="34" charset="0"/>
              </a:rPr>
              <a:t>Important Developments in </a:t>
            </a:r>
            <a:r>
              <a:rPr lang="en-US" sz="3200" dirty="0" err="1">
                <a:solidFill>
                  <a:srgbClr val="003366"/>
                </a:solidFill>
                <a:latin typeface="Tahoma" pitchFamily="34" charset="0"/>
              </a:rPr>
              <a:t>Biochem</a:t>
            </a:r>
            <a:endParaRPr lang="en-US" sz="1400" dirty="0"/>
          </a:p>
        </p:txBody>
      </p:sp>
      <p:pic>
        <p:nvPicPr>
          <p:cNvPr id="14339" name="Picture 8" descr="KHVstudy1_8_06%20151_7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295400"/>
            <a:ext cx="1468438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0" descr="Chromatography_of_chlorophyll_results"/>
          <p:cNvPicPr>
            <a:picLocks noChangeAspect="1" noChangeArrowheads="1"/>
          </p:cNvPicPr>
          <p:nvPr/>
        </p:nvPicPr>
        <p:blipFill>
          <a:blip r:embed="rId3" cstate="print"/>
          <a:srcRect r="52298"/>
          <a:stretch>
            <a:fillRect/>
          </a:stretch>
        </p:blipFill>
        <p:spPr bwMode="auto">
          <a:xfrm>
            <a:off x="2438400" y="3962400"/>
            <a:ext cx="73501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2" descr="biol_02_img0140"/>
          <p:cNvPicPr>
            <a:picLocks noChangeAspect="1" noChangeArrowheads="1"/>
          </p:cNvPicPr>
          <p:nvPr/>
        </p:nvPicPr>
        <p:blipFill>
          <a:blip r:embed="rId4" cstate="print"/>
          <a:srcRect l="4286" t="17464" r="4286" b="13637"/>
          <a:stretch>
            <a:fillRect/>
          </a:stretch>
        </p:blipFill>
        <p:spPr bwMode="auto">
          <a:xfrm>
            <a:off x="6096000" y="1143000"/>
            <a:ext cx="3048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4" descr="image?id=7409&amp;rendTypeId=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4175" y="4572000"/>
            <a:ext cx="24098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15"/>
          <p:cNvSpPr txBox="1">
            <a:spLocks noChangeArrowheads="1"/>
          </p:cNvSpPr>
          <p:nvPr/>
        </p:nvSpPr>
        <p:spPr bwMode="auto">
          <a:xfrm>
            <a:off x="-381000" y="1828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400">
                <a:solidFill>
                  <a:srgbClr val="800000"/>
                </a:solidFill>
                <a:latin typeface="Tahoma" pitchFamily="34" charset="0"/>
              </a:rPr>
              <a:t>Centrifugation</a:t>
            </a:r>
          </a:p>
        </p:txBody>
      </p:sp>
      <p:sp>
        <p:nvSpPr>
          <p:cNvPr id="14344" name="Text Box 16"/>
          <p:cNvSpPr txBox="1">
            <a:spLocks noChangeArrowheads="1"/>
          </p:cNvSpPr>
          <p:nvPr/>
        </p:nvSpPr>
        <p:spPr bwMode="auto">
          <a:xfrm>
            <a:off x="3505200" y="1981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400" dirty="0">
                <a:solidFill>
                  <a:srgbClr val="800000"/>
                </a:solidFill>
                <a:latin typeface="Tahoma" pitchFamily="34" charset="0"/>
              </a:rPr>
              <a:t>Electrophoresis</a:t>
            </a:r>
          </a:p>
        </p:txBody>
      </p:sp>
      <p:sp>
        <p:nvSpPr>
          <p:cNvPr id="14345" name="Text Box 17"/>
          <p:cNvSpPr txBox="1">
            <a:spLocks noChangeArrowheads="1"/>
          </p:cNvSpPr>
          <p:nvPr/>
        </p:nvSpPr>
        <p:spPr bwMode="auto">
          <a:xfrm>
            <a:off x="3886200" y="4267200"/>
            <a:ext cx="28956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400">
                <a:solidFill>
                  <a:srgbClr val="800000"/>
                </a:solidFill>
                <a:latin typeface="Tahoma" pitchFamily="34" charset="0"/>
              </a:rPr>
              <a:t>Mass Spectometery:</a:t>
            </a:r>
            <a:r>
              <a:rPr lang="en-US" sz="1600"/>
              <a:t>is an analytical technique for the determination of the elemental composition of molecule. It is also used for elucidating the chemical structures of molecules</a:t>
            </a:r>
            <a:endParaRPr lang="en-US" sz="1600">
              <a:solidFill>
                <a:srgbClr val="800000"/>
              </a:solidFill>
              <a:latin typeface="Tahoma" pitchFamily="34" charset="0"/>
            </a:endParaRPr>
          </a:p>
        </p:txBody>
      </p:sp>
      <p:sp>
        <p:nvSpPr>
          <p:cNvPr id="14346" name="Text Box 18"/>
          <p:cNvSpPr txBox="1">
            <a:spLocks noChangeArrowheads="1"/>
          </p:cNvSpPr>
          <p:nvPr/>
        </p:nvSpPr>
        <p:spPr bwMode="auto">
          <a:xfrm>
            <a:off x="-228600" y="4800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400">
                <a:solidFill>
                  <a:srgbClr val="800000"/>
                </a:solidFill>
                <a:latin typeface="Tahoma" pitchFamily="34" charset="0"/>
              </a:rPr>
              <a:t>Chromatography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Genetics/Molecular Biology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Focuses on information flow inside the cell</a:t>
            </a:r>
          </a:p>
          <a:p>
            <a:pPr eaLnBrk="1" hangingPunct="1"/>
            <a:r>
              <a:rPr lang="en-US" sz="2800" dirty="0" smtClean="0"/>
              <a:t>Study of the genetic material (DNA, RNA)</a:t>
            </a:r>
          </a:p>
          <a:p>
            <a:pPr eaLnBrk="1" hangingPunct="1"/>
            <a:r>
              <a:rPr lang="en-US" sz="2800" dirty="0" smtClean="0"/>
              <a:t>Uses </a:t>
            </a:r>
            <a:r>
              <a:rPr lang="en-US" sz="2800" dirty="0" smtClean="0">
                <a:solidFill>
                  <a:schemeClr val="tx2"/>
                </a:solidFill>
              </a:rPr>
              <a:t>molecular biology</a:t>
            </a:r>
            <a:r>
              <a:rPr lang="en-US" sz="2800" dirty="0" smtClean="0"/>
              <a:t> techniques </a:t>
            </a:r>
          </a:p>
          <a:p>
            <a:pPr eaLnBrk="1" hangingPunct="1"/>
            <a:r>
              <a:rPr lang="en-US" sz="2800" dirty="0" smtClean="0"/>
              <a:t>Manipulation of DNA and RNA, </a:t>
            </a:r>
          </a:p>
          <a:p>
            <a:pPr eaLnBrk="1" hangingPunct="1"/>
            <a:r>
              <a:rPr lang="en-US" sz="2800" dirty="0" smtClean="0"/>
              <a:t>Important techniques include:</a:t>
            </a:r>
          </a:p>
          <a:p>
            <a:pPr lvl="1"/>
            <a:r>
              <a:rPr lang="en-US" sz="2500" dirty="0" smtClean="0"/>
              <a:t>Nucleic acid hybridization </a:t>
            </a:r>
          </a:p>
          <a:p>
            <a:pPr lvl="1"/>
            <a:r>
              <a:rPr lang="en-US" sz="2500" dirty="0" smtClean="0"/>
              <a:t>Recombinant DNA technology- cloning, restriction enzymes</a:t>
            </a:r>
          </a:p>
          <a:p>
            <a:pPr lvl="1"/>
            <a:r>
              <a:rPr lang="en-US" sz="2500" dirty="0" smtClean="0"/>
              <a:t>DNA sequencing</a:t>
            </a:r>
          </a:p>
          <a:p>
            <a:pPr lvl="1"/>
            <a:r>
              <a:rPr lang="en-US" sz="2500" dirty="0" smtClean="0"/>
              <a:t>Bioinformatics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>
              <a:buFont typeface="Wingdings" pitchFamily="2" charset="2"/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The Scale of Components at the Cellular and Sub-Cellular Level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905000"/>
            <a:ext cx="8229600" cy="45307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Micrometer </a:t>
            </a:r>
            <a:r>
              <a:rPr lang="en-US" sz="2800" dirty="0" smtClean="0"/>
              <a:t>(</a:t>
            </a:r>
            <a:r>
              <a:rPr lang="en-US" sz="2400" dirty="0" smtClean="0"/>
              <a:t>µ</a:t>
            </a:r>
            <a:r>
              <a:rPr lang="en-US" sz="2800" dirty="0" smtClean="0"/>
              <a:t>m</a:t>
            </a:r>
            <a:r>
              <a:rPr lang="en-US" sz="2800" dirty="0" smtClean="0"/>
              <a:t>), also called a micron:  1 x 10</a:t>
            </a:r>
            <a:r>
              <a:rPr lang="en-US" sz="2800" baseline="30000" dirty="0" smtClean="0"/>
              <a:t>-6</a:t>
            </a:r>
            <a:r>
              <a:rPr lang="en-US" sz="2800" dirty="0" smtClean="0"/>
              <a:t> meter</a:t>
            </a:r>
          </a:p>
          <a:p>
            <a:pPr eaLnBrk="1" hangingPunct="1">
              <a:buFont typeface="Wingdings" pitchFamily="2" charset="2"/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Nanometer (nm):  1 x 10</a:t>
            </a:r>
            <a:r>
              <a:rPr lang="en-US" sz="2800" baseline="30000" dirty="0" smtClean="0"/>
              <a:t>-9</a:t>
            </a:r>
            <a:r>
              <a:rPr lang="en-US" sz="2800" dirty="0" smtClean="0"/>
              <a:t> meter</a:t>
            </a:r>
          </a:p>
          <a:p>
            <a:pPr eaLnBrk="1" hangingPunct="1">
              <a:buFont typeface="Wingdings" pitchFamily="2" charset="2"/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Angstrom (</a:t>
            </a:r>
            <a:r>
              <a:rPr lang="en-US" sz="2800" dirty="0" smtClean="0">
                <a:cs typeface="Arial" charset="0"/>
              </a:rPr>
              <a:t>Å):  1 x 10</a:t>
            </a:r>
            <a:r>
              <a:rPr lang="en-US" sz="2800" baseline="30000" dirty="0" smtClean="0">
                <a:cs typeface="Arial" charset="0"/>
              </a:rPr>
              <a:t>-10</a:t>
            </a:r>
            <a:r>
              <a:rPr lang="en-US" sz="2800" dirty="0" smtClean="0">
                <a:cs typeface="Arial" charset="0"/>
              </a:rPr>
              <a:t> meter (or 0.1 nm)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 Size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14472"/>
            <a:ext cx="7924800" cy="4530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Most cells range in size from 1-30 </a:t>
            </a:r>
            <a:r>
              <a:rPr lang="en-US" sz="2800" dirty="0" smtClean="0"/>
              <a:t>µm 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Bacterial cells:  1-2 </a:t>
            </a:r>
            <a:r>
              <a:rPr lang="en-US" sz="2400" dirty="0" smtClean="0"/>
              <a:t>µm 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Plant cells:	  10-30 </a:t>
            </a:r>
            <a:r>
              <a:rPr lang="en-US" sz="2400" dirty="0" smtClean="0"/>
              <a:t>µm 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Animals cells:  5-20 </a:t>
            </a:r>
            <a:r>
              <a:rPr lang="en-US" sz="2400" dirty="0" smtClean="0"/>
              <a:t>µm 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Some animal cells can be quite large, for example: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Purkinje cells: ~ 50 mm;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Frog ovum:	~ 1 mm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pic>
        <p:nvPicPr>
          <p:cNvPr id="17412" name="Picture 7" descr="Becker Lec 1 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76544" y="4486280"/>
            <a:ext cx="4724400" cy="2262188"/>
          </a:xfr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Sub-Cellular Components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7924800" cy="45307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Organelles: sub-cellular, membrane-bounded compartments (animal and plant cells, not bacteria)</a:t>
            </a:r>
          </a:p>
          <a:p>
            <a:pPr eaLnBrk="1" hangingPunct="1">
              <a:buFont typeface="Wingdings" pitchFamily="2" charset="2"/>
              <a:buNone/>
            </a:pPr>
            <a:endParaRPr lang="en-US" sz="2800" dirty="0" smtClean="0"/>
          </a:p>
          <a:p>
            <a:r>
              <a:rPr lang="en-US" sz="2800" dirty="0" smtClean="0"/>
              <a:t>Size range: 0.2-5 </a:t>
            </a:r>
            <a:r>
              <a:rPr lang="en-US" sz="2800" dirty="0" smtClean="0"/>
              <a:t>µm</a:t>
            </a:r>
            <a:endParaRPr lang="en-US" sz="2800" dirty="0" smtClean="0"/>
          </a:p>
          <a:p>
            <a:pPr eaLnBrk="1" hangingPunct="1">
              <a:buFont typeface="Wingdings" pitchFamily="2" charset="2"/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Nuclei &gt; chloroplasts &gt; mitochondria &gt; </a:t>
            </a:r>
            <a:r>
              <a:rPr lang="en-US" sz="2800" dirty="0" err="1" smtClean="0"/>
              <a:t>lysosomes</a:t>
            </a:r>
            <a:r>
              <a:rPr lang="en-US" sz="2800" dirty="0" smtClean="0"/>
              <a:t> &gt; </a:t>
            </a:r>
            <a:r>
              <a:rPr lang="en-US" sz="2800" dirty="0" err="1" smtClean="0"/>
              <a:t>peroxisomes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4098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What is a cell? </a:t>
            </a:r>
          </a:p>
          <a:p>
            <a:pPr eaLnBrk="1" hangingPunct="1"/>
            <a:r>
              <a:rPr lang="en-US" dirty="0" smtClean="0"/>
              <a:t>“the basic unit of biology”  OR “the basic unit of life”</a:t>
            </a:r>
          </a:p>
          <a:p>
            <a:pPr eaLnBrk="1" hangingPunct="1"/>
            <a:r>
              <a:rPr lang="en-US" dirty="0" smtClean="0"/>
              <a:t>The basic structural and functional unit of living organisms, or the smallest structure capable of performing the essential functions characteristic of life</a:t>
            </a:r>
          </a:p>
          <a:p>
            <a:pPr eaLnBrk="1" hangingPunct="1"/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Sub-Cellular Components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4038600" cy="495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 err="1" smtClean="0"/>
              <a:t>Ribosomes</a:t>
            </a:r>
            <a:r>
              <a:rPr lang="en-US" sz="2400" dirty="0" smtClean="0"/>
              <a:t> (protein synthesis) ~ 25 nm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Microtubules (cytoskeleton) ~25 nm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Cell Membrane ~ 7-8 nm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Microfilaments ~ 7 nm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DNA helix ~ 2 nm (= 20 Å)</a:t>
            </a:r>
          </a:p>
        </p:txBody>
      </p:sp>
      <p:pic>
        <p:nvPicPr>
          <p:cNvPr id="19460" name="Picture 4" descr="Becker Lec 1 0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85415" y="1600200"/>
            <a:ext cx="3564170" cy="4530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Not All Cells Are Alike!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Differences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	Size, shape, function, chemical 	requirements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20484" name="Picture 5" descr="Alberts"/>
          <p:cNvPicPr>
            <a:picLocks noChangeAspect="1" noChangeArrowheads="1"/>
          </p:cNvPicPr>
          <p:nvPr/>
        </p:nvPicPr>
        <p:blipFill>
          <a:blip r:embed="rId2" cstate="print"/>
          <a:srcRect b="43103"/>
          <a:stretch>
            <a:fillRect/>
          </a:stretch>
        </p:blipFill>
        <p:spPr bwMode="auto">
          <a:xfrm>
            <a:off x="838200" y="3200400"/>
            <a:ext cx="74295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Similarities Among Cells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Similarities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Similar basic chemistry: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Genetic information in form of nucleic acids (DNA, RNA)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Genetic instructions translated in proteins (major molecules in cells)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 to Microscopy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76400"/>
            <a:ext cx="8153400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chemeClr val="accent2"/>
                </a:solidFill>
                <a:ea typeface="Segoe UI Symbol" pitchFamily="34" charset="0"/>
                <a:cs typeface="Times New Roman" pitchFamily="18" charset="0"/>
              </a:rPr>
              <a:t>Limit of resolution: </a:t>
            </a:r>
            <a:r>
              <a:rPr lang="en-US" sz="2800" dirty="0" smtClean="0">
                <a:ea typeface="Segoe UI Symbol" pitchFamily="34" charset="0"/>
                <a:cs typeface="Times New Roman" pitchFamily="18" charset="0"/>
              </a:rPr>
              <a:t>Distance required between 2 objects in order to be distinguished as separate entities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ea typeface="Segoe UI Symbol" pitchFamily="34" charset="0"/>
                <a:cs typeface="Times New Roman" pitchFamily="18" charset="0"/>
              </a:rPr>
              <a:t>Typical light microscope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ea typeface="Segoe UI Symbol" pitchFamily="34" charset="0"/>
                <a:cs typeface="Times New Roman" pitchFamily="18" charset="0"/>
              </a:rPr>
              <a:t>Wavelength of visible light = 400-700 nm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ea typeface="Segoe UI Symbol" pitchFamily="34" charset="0"/>
                <a:cs typeface="Times New Roman" pitchFamily="18" charset="0"/>
              </a:rPr>
              <a:t>Limit of resolution = 200-350 nm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>
              <a:ea typeface="Segoe UI Symbol" pitchFamily="34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chemeClr val="accent2"/>
                </a:solidFill>
                <a:ea typeface="Segoe UI Symbol" pitchFamily="34" charset="0"/>
                <a:cs typeface="Times New Roman" pitchFamily="18" charset="0"/>
              </a:rPr>
              <a:t>Resolving power: </a:t>
            </a:r>
            <a:r>
              <a:rPr lang="en-US" sz="2800" dirty="0" smtClean="0">
                <a:ea typeface="Segoe UI Symbol" pitchFamily="34" charset="0"/>
                <a:cs typeface="Times New Roman" pitchFamily="18" charset="0"/>
              </a:rPr>
              <a:t>A microscope with smaller limit of resolution has a greater resolving 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4800" y="76200"/>
            <a:ext cx="1730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/>
              <a:t>Table 1-1</a:t>
            </a:r>
          </a:p>
        </p:txBody>
      </p:sp>
      <p:pic>
        <p:nvPicPr>
          <p:cNvPr id="6" name="Picture 2" descr="\\Ps14\supplied from csr\Donna\chap001\01_01Table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3058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Microscopy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400" dirty="0" err="1" smtClean="0">
                <a:solidFill>
                  <a:schemeClr val="tx2"/>
                </a:solidFill>
              </a:rPr>
              <a:t>Brightfield</a:t>
            </a:r>
            <a:r>
              <a:rPr lang="en-US" sz="2400" dirty="0" smtClean="0">
                <a:solidFill>
                  <a:schemeClr val="tx2"/>
                </a:solidFill>
              </a:rPr>
              <a:t> Microscopy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	Visible white light 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	Specimen has been “fixed”, dehydrated, embedded in a special medium, cut, and mounted onto a microscope slide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Disadvantage:</a:t>
            </a:r>
            <a:r>
              <a:rPr lang="en-US" sz="2800" dirty="0" smtClean="0"/>
              <a:t>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	Cells are dead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  <p:pic>
        <p:nvPicPr>
          <p:cNvPr id="23556" name="Picture 4" descr="Table1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10162" r="51842" b="36586"/>
          <a:stretch>
            <a:fillRect/>
          </a:stretch>
        </p:blipFill>
        <p:spPr>
          <a:xfrm>
            <a:off x="4648200" y="1752600"/>
            <a:ext cx="4343400" cy="32242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Microscopy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4800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chemeClr val="tx2"/>
                </a:solidFill>
              </a:rPr>
              <a:t>Phase-Contrast; Differential Interference Contrast (</a:t>
            </a:r>
            <a:r>
              <a:rPr lang="en-US" sz="2800" dirty="0" err="1" smtClean="0">
                <a:solidFill>
                  <a:schemeClr val="tx2"/>
                </a:solidFill>
              </a:rPr>
              <a:t>Nomarski</a:t>
            </a:r>
            <a:r>
              <a:rPr lang="en-US" sz="2800" dirty="0" smtClean="0">
                <a:solidFill>
                  <a:schemeClr val="tx2"/>
                </a:solidFill>
              </a:rPr>
              <a:t>) Microscopy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dirty="0" smtClean="0"/>
              <a:t>	</a:t>
            </a:r>
            <a:r>
              <a:rPr lang="en-US" sz="2400" dirty="0" smtClean="0"/>
              <a:t>Method of choice for visualizing live, unstained cells.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Structurally distinct portions of cell have different refractive indices.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Phase-contrast uses special filters that amplify these differences, resulting in higher visual contrast to the observer.</a:t>
            </a:r>
            <a:endParaRPr lang="en-US" sz="2400" b="1" dirty="0" smtClean="0"/>
          </a:p>
        </p:txBody>
      </p:sp>
      <p:pic>
        <p:nvPicPr>
          <p:cNvPr id="26628" name="Picture 4" descr="Table1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47749" t="10162" b="36586"/>
          <a:stretch>
            <a:fillRect/>
          </a:stretch>
        </p:blipFill>
        <p:spPr>
          <a:xfrm>
            <a:off x="5334000" y="1600200"/>
            <a:ext cx="3657600" cy="25003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Microscopy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76400"/>
            <a:ext cx="4419600" cy="4530725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chemeClr val="tx2"/>
                </a:solidFill>
              </a:rPr>
              <a:t>Fluorescence Microscopy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 smtClean="0"/>
              <a:t>	</a:t>
            </a:r>
            <a:r>
              <a:rPr lang="en-US" sz="2400" dirty="0" smtClean="0"/>
              <a:t>Fluorescently-tagged molecules used to visualize </a:t>
            </a:r>
            <a:r>
              <a:rPr lang="en-US" sz="2400" dirty="0" smtClean="0">
                <a:solidFill>
                  <a:schemeClr val="tx2"/>
                </a:solidFill>
              </a:rPr>
              <a:t>live </a:t>
            </a:r>
            <a:r>
              <a:rPr lang="en-US" sz="2400" dirty="0" smtClean="0"/>
              <a:t>cells.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UV light passed through specimen to excite fluorescent molecules.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Excited molecules emit visible light.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Limitation: focuses on only a single plane of the specimen at a time, yet fluorescent light is emitted throughout the specimen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/>
          </a:p>
        </p:txBody>
      </p:sp>
      <p:pic>
        <p:nvPicPr>
          <p:cNvPr id="24580" name="Picture 4" descr="Table1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60976" r="51842" b="8130"/>
          <a:stretch>
            <a:fillRect/>
          </a:stretch>
        </p:blipFill>
        <p:spPr>
          <a:xfrm>
            <a:off x="4572000" y="1600200"/>
            <a:ext cx="4419600" cy="1898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Microscopy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24000"/>
            <a:ext cx="5029200" cy="45307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err="1" smtClean="0">
                <a:solidFill>
                  <a:schemeClr val="tx2"/>
                </a:solidFill>
              </a:rPr>
              <a:t>Confocal</a:t>
            </a:r>
            <a:r>
              <a:rPr lang="en-US" sz="2800" dirty="0" smtClean="0">
                <a:solidFill>
                  <a:schemeClr val="tx2"/>
                </a:solidFill>
              </a:rPr>
              <a:t> Scanning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	Microscopy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Uses laser beam to illuminate a single focal plane or specimen.</a:t>
            </a:r>
            <a:r>
              <a:rPr lang="en-US" sz="2000" dirty="0" smtClean="0"/>
              <a:t>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Advantages:</a:t>
            </a:r>
            <a:r>
              <a:rPr lang="en-US" sz="2000" dirty="0" smtClean="0"/>
              <a:t>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	</a:t>
            </a:r>
            <a:r>
              <a:rPr lang="en-US" sz="2400" dirty="0" smtClean="0"/>
              <a:t>Eliminates problem of halo effect from adjacent focal planes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Allows “serial” imaging through a thick section; production of 3D image of tissue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</p:txBody>
      </p:sp>
      <p:pic>
        <p:nvPicPr>
          <p:cNvPr id="25604" name="Picture 4" descr="Table1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47749" t="60976" r="2728" b="8130"/>
          <a:stretch>
            <a:fillRect/>
          </a:stretch>
        </p:blipFill>
        <p:spPr>
          <a:xfrm>
            <a:off x="5029200" y="1600200"/>
            <a:ext cx="3962400" cy="1660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0" y="3810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003366"/>
                </a:solidFill>
                <a:latin typeface="Tahoma" pitchFamily="34" charset="0"/>
              </a:rPr>
              <a:t>Observing Living Cells</a:t>
            </a:r>
            <a:endParaRPr lang="en-US"/>
          </a:p>
        </p:txBody>
      </p:sp>
      <p:pic>
        <p:nvPicPr>
          <p:cNvPr id="27651" name="Picture 7" descr="01_13_Sulfur bacterium"/>
          <p:cNvPicPr>
            <a:picLocks noChangeAspect="1" noChangeArrowheads="1"/>
          </p:cNvPicPr>
          <p:nvPr/>
        </p:nvPicPr>
        <p:blipFill>
          <a:blip r:embed="rId2" cstate="print"/>
          <a:srcRect l="21495" t="6036" r="23189" b="11671"/>
          <a:stretch>
            <a:fillRect/>
          </a:stretch>
        </p:blipFill>
        <p:spPr bwMode="auto">
          <a:xfrm>
            <a:off x="990600" y="1143000"/>
            <a:ext cx="20669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9" descr="waggo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1430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1" descr="f9669a425bf209039833ba7de3eaa9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962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3" descr="Cells!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9624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 Box 14"/>
          <p:cNvSpPr txBox="1">
            <a:spLocks noChangeArrowheads="1"/>
          </p:cNvSpPr>
          <p:nvPr/>
        </p:nvSpPr>
        <p:spPr bwMode="auto">
          <a:xfrm>
            <a:off x="533400" y="3505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400">
                <a:solidFill>
                  <a:srgbClr val="800000"/>
                </a:solidFill>
                <a:latin typeface="Tahoma" pitchFamily="34" charset="0"/>
              </a:rPr>
              <a:t>Bright-field</a:t>
            </a:r>
          </a:p>
        </p:txBody>
      </p:sp>
      <p:sp>
        <p:nvSpPr>
          <p:cNvPr id="27656" name="Text Box 15"/>
          <p:cNvSpPr txBox="1">
            <a:spLocks noChangeArrowheads="1"/>
          </p:cNvSpPr>
          <p:nvPr/>
        </p:nvSpPr>
        <p:spPr bwMode="auto">
          <a:xfrm>
            <a:off x="5410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400">
                <a:solidFill>
                  <a:srgbClr val="800000"/>
                </a:solidFill>
                <a:latin typeface="Tahoma" pitchFamily="34" charset="0"/>
              </a:rPr>
              <a:t>Phase contrast</a:t>
            </a:r>
          </a:p>
        </p:txBody>
      </p:sp>
      <p:sp>
        <p:nvSpPr>
          <p:cNvPr id="27657" name="Text Box 16"/>
          <p:cNvSpPr txBox="1">
            <a:spLocks noChangeArrowheads="1"/>
          </p:cNvSpPr>
          <p:nvPr/>
        </p:nvSpPr>
        <p:spPr bwMode="auto">
          <a:xfrm>
            <a:off x="5334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400">
                <a:solidFill>
                  <a:srgbClr val="800000"/>
                </a:solidFill>
                <a:latin typeface="Tahoma" pitchFamily="34" charset="0"/>
              </a:rPr>
              <a:t>Confocal</a:t>
            </a:r>
          </a:p>
        </p:txBody>
      </p:sp>
      <p:sp>
        <p:nvSpPr>
          <p:cNvPr id="27658" name="Text Box 17"/>
          <p:cNvSpPr txBox="1">
            <a:spLocks noChangeArrowheads="1"/>
          </p:cNvSpPr>
          <p:nvPr/>
        </p:nvSpPr>
        <p:spPr bwMode="auto">
          <a:xfrm>
            <a:off x="5410200" y="3429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400">
                <a:solidFill>
                  <a:srgbClr val="800000"/>
                </a:solidFill>
                <a:latin typeface="Tahoma" pitchFamily="34" charset="0"/>
              </a:rPr>
              <a:t>Fluorescent probes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more thorough answer: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A membrane-bound compartment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Filled with aqueous solution of 	chemicals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Able to reproduce itself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Types of Microscopy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686800" cy="45307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Electron Microscopy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	Greater magnification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		EM:		100,000-fold </a:t>
            </a:r>
            <a:r>
              <a:rPr lang="en-US" sz="2400" dirty="0" err="1" smtClean="0"/>
              <a:t>mag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		Light:		1,000-1,500-fold </a:t>
            </a:r>
            <a:r>
              <a:rPr lang="en-US" sz="2400" dirty="0" err="1" smtClean="0"/>
              <a:t>mag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	Limits of resolution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		EM:		2 nm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		Light:		200-350 nm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	Requires use of thinner tissue sections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		EM:		~ 20 nm – 1 </a:t>
            </a:r>
            <a:r>
              <a:rPr lang="en-US" sz="2400" dirty="0" smtClean="0">
                <a:latin typeface="Symbol" pitchFamily="18" charset="2"/>
              </a:rPr>
              <a:t>m</a:t>
            </a:r>
            <a:r>
              <a:rPr lang="en-US" sz="2400" dirty="0" smtClean="0"/>
              <a:t>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		Light:		~ 10 </a:t>
            </a:r>
            <a:r>
              <a:rPr lang="en-US" sz="2400" dirty="0" smtClean="0">
                <a:latin typeface="Symbol" pitchFamily="18" charset="2"/>
              </a:rPr>
              <a:t>m</a:t>
            </a:r>
            <a:r>
              <a:rPr lang="en-US" sz="2400" dirty="0" smtClean="0"/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Electron Microscopy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565275"/>
            <a:ext cx="8991600" cy="4759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tx2"/>
                </a:solidFill>
              </a:rPr>
              <a:t>Transmission Electron Microscopy (TEM)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/>
              <a:t>	</a:t>
            </a:r>
            <a:r>
              <a:rPr lang="en-US" sz="2000" smtClean="0"/>
              <a:t>Beam of electrons is focused and passed through specimen treated with a heavy metal stain. 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	Stain adheres differently to structurally-distinct components in the specimen. 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	As beam passes through stained specimen, electrons will be differentially absorbed or scattered, dependent upon the distribution of the stain. 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	After passing through the specimen, beam is focused onto a viewing screen or photographic film to reveal the image of the specimen.</a:t>
            </a:r>
            <a:endParaRPr lang="en-US" sz="2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Electron Microscopy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4038600" cy="4530725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chemeClr val="tx2"/>
                </a:solidFill>
              </a:rPr>
              <a:t>Scanning Electron Microscopy (SEM)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	</a:t>
            </a:r>
            <a:r>
              <a:rPr lang="en-US" sz="2000" smtClean="0"/>
              <a:t>Beam of electrons is focused onto a metal-coated specimen.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/>
              <a:t>	Electrons that are scattered (deflected away from the specimen) are detected and used to build a digital image of the specimen on a video screen.</a:t>
            </a:r>
          </a:p>
        </p:txBody>
      </p:sp>
      <p:pic>
        <p:nvPicPr>
          <p:cNvPr id="30724" name="Picture 4" descr="Fig1-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91000" y="1600200"/>
            <a:ext cx="4724400" cy="23193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1238250" y="381000"/>
            <a:ext cx="6667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003366"/>
                </a:solidFill>
                <a:latin typeface="Tahoma" pitchFamily="34" charset="0"/>
              </a:rPr>
              <a:t>Electron Micrography</a:t>
            </a:r>
            <a:endParaRPr lang="en-US"/>
          </a:p>
        </p:txBody>
      </p:sp>
      <p:pic>
        <p:nvPicPr>
          <p:cNvPr id="31747" name="Picture 8" descr="04_01dEuglenaTEM_UP"/>
          <p:cNvPicPr>
            <a:picLocks noChangeAspect="1" noChangeArrowheads="1"/>
          </p:cNvPicPr>
          <p:nvPr/>
        </p:nvPicPr>
        <p:blipFill>
          <a:blip r:embed="rId2" cstate="print"/>
          <a:srcRect l="2678" t="2252" r="893" b="4443"/>
          <a:stretch>
            <a:fillRect/>
          </a:stretch>
        </p:blipFill>
        <p:spPr bwMode="auto">
          <a:xfrm>
            <a:off x="4191000" y="1066800"/>
            <a:ext cx="4953000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9" descr="04_01cEuglenaSEM_UP"/>
          <p:cNvPicPr>
            <a:picLocks noChangeAspect="1" noChangeArrowheads="1"/>
          </p:cNvPicPr>
          <p:nvPr/>
        </p:nvPicPr>
        <p:blipFill>
          <a:blip r:embed="rId3" cstate="print"/>
          <a:srcRect l="2083" t="2463" r="1042" b="4434"/>
          <a:stretch>
            <a:fillRect/>
          </a:stretch>
        </p:blipFill>
        <p:spPr bwMode="auto">
          <a:xfrm>
            <a:off x="4191000" y="3760788"/>
            <a:ext cx="457200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10"/>
          <p:cNvSpPr txBox="1">
            <a:spLocks noChangeArrowheads="1"/>
          </p:cNvSpPr>
          <p:nvPr/>
        </p:nvSpPr>
        <p:spPr bwMode="auto">
          <a:xfrm>
            <a:off x="838200" y="2057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400">
                <a:solidFill>
                  <a:srgbClr val="800000"/>
                </a:solidFill>
                <a:latin typeface="Tahoma" pitchFamily="34" charset="0"/>
              </a:rPr>
              <a:t>Transmission</a:t>
            </a:r>
          </a:p>
        </p:txBody>
      </p:sp>
      <p:sp>
        <p:nvSpPr>
          <p:cNvPr id="31750" name="Text Box 11"/>
          <p:cNvSpPr txBox="1">
            <a:spLocks noChangeArrowheads="1"/>
          </p:cNvSpPr>
          <p:nvPr/>
        </p:nvSpPr>
        <p:spPr bwMode="auto">
          <a:xfrm>
            <a:off x="914400" y="4800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400">
                <a:solidFill>
                  <a:srgbClr val="800000"/>
                </a:solidFill>
                <a:latin typeface="Tahoma" pitchFamily="34" charset="0"/>
              </a:rPr>
              <a:t>Scanning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905000"/>
            <a:ext cx="4191000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Model organisms in cell biology </a:t>
            </a:r>
            <a:endParaRPr lang="en-US" sz="36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667000" y="6096000"/>
            <a:ext cx="1730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/>
              <a:t>Figure 1B-1</a:t>
            </a:r>
          </a:p>
        </p:txBody>
      </p:sp>
      <p:pic>
        <p:nvPicPr>
          <p:cNvPr id="6" name="Picture 2" descr="\\Ps14\supplied from csr\Donna\chap001\01_01B-1Figure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04800"/>
            <a:ext cx="3770312" cy="63134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752600"/>
            <a:ext cx="8229600" cy="48307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All forms of life are made up of cells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Simplest life forms are single cells, e.g. bacteria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Higher life forms are multi-cellular 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multiple specialized cell types 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communication among various cell types required for survival of organism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cs typeface="Arial" charset="0"/>
              </a:rPr>
              <a:t>The cell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>
                <a:cs typeface="Arial" charset="0"/>
              </a:rPr>
              <a:t>In 1839, Schwann postulated the </a:t>
            </a:r>
            <a:r>
              <a:rPr lang="en-US" sz="3200" b="1" dirty="0" smtClean="0">
                <a:cs typeface="Arial" charset="0"/>
              </a:rPr>
              <a:t>cell theory</a:t>
            </a:r>
          </a:p>
          <a:p>
            <a:pPr lvl="1"/>
            <a:r>
              <a:rPr lang="en-US" dirty="0" smtClean="0">
                <a:cs typeface="Arial" charset="0"/>
              </a:rPr>
              <a:t>(1) All organisms consist of one or more cells </a:t>
            </a:r>
          </a:p>
          <a:p>
            <a:pPr lvl="1"/>
            <a:r>
              <a:rPr lang="en-US" dirty="0" smtClean="0">
                <a:cs typeface="Arial" charset="0"/>
              </a:rPr>
              <a:t>(2) The cell is the basic unit of structure for all organisms </a:t>
            </a:r>
          </a:p>
          <a:p>
            <a:r>
              <a:rPr lang="en-US" sz="2800" dirty="0" smtClean="0">
                <a:cs typeface="Arial" charset="0"/>
              </a:rPr>
              <a:t>Later, Virchow (1855) added </a:t>
            </a:r>
          </a:p>
          <a:p>
            <a:pPr lvl="1"/>
            <a:r>
              <a:rPr lang="en-US" dirty="0" smtClean="0">
                <a:cs typeface="Arial" charset="0"/>
              </a:rPr>
              <a:t>(3) All cells arise only from preexisting cells</a:t>
            </a:r>
          </a:p>
          <a:p>
            <a:endParaRPr lang="en-US" dirty="0" smtClean="0">
              <a:cs typeface="Arial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Typical Cell Architecture</a:t>
            </a:r>
          </a:p>
        </p:txBody>
      </p:sp>
      <p:pic>
        <p:nvPicPr>
          <p:cNvPr id="5" name="Picture 2" descr="\\Ps14\supplied from csr\Donna\chap001\01_01A-1Figure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33600"/>
            <a:ext cx="8547100" cy="391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9600" y="6248400"/>
            <a:ext cx="1730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/>
              <a:t>Figure 1A-1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0" name="Picture 3" descr="02_26_Macromolecu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7584172" cy="5638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cells of the world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4800" y="76200"/>
            <a:ext cx="1730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/>
              <a:t>Figure 1-1</a:t>
            </a:r>
          </a:p>
        </p:txBody>
      </p:sp>
      <p:pic>
        <p:nvPicPr>
          <p:cNvPr id="6" name="Picture 2" descr="\\Ps14\supplied from csr\Donna\chap001\01_01Figure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143000"/>
            <a:ext cx="7151688" cy="550883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emergence of modern cell biology </a:t>
            </a:r>
            <a:endParaRPr lang="en-US" dirty="0"/>
          </a:p>
        </p:txBody>
      </p:sp>
      <p:sp>
        <p:nvSpPr>
          <p:cNvPr id="7170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What is cell biology? 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Simple answer:  The study of cells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The study of the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solidFill>
                  <a:schemeClr val="tx2"/>
                </a:solidFill>
              </a:rPr>
              <a:t>structure</a:t>
            </a:r>
            <a:r>
              <a:rPr lang="en-US" sz="2800" dirty="0" smtClean="0"/>
              <a:t>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solidFill>
                  <a:schemeClr val="tx2"/>
                </a:solidFill>
              </a:rPr>
              <a:t>function</a:t>
            </a:r>
            <a:r>
              <a:rPr lang="en-US" sz="2800" dirty="0" smtClean="0"/>
              <a:t>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solidFill>
                  <a:schemeClr val="tx2"/>
                </a:solidFill>
              </a:rPr>
              <a:t>reproduction</a:t>
            </a:r>
            <a:r>
              <a:rPr lang="en-US" sz="2800" dirty="0" smtClean="0"/>
              <a:t>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	behavior</a:t>
            </a:r>
            <a:r>
              <a:rPr lang="en-US" sz="2800" dirty="0" smtClean="0"/>
              <a:t>, and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	evolution</a:t>
            </a:r>
            <a:r>
              <a:rPr lang="en-US" sz="2800" dirty="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	of cells, leading to further understanding of life processes.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887</TotalTime>
  <Words>830</Words>
  <Application>Microsoft Office PowerPoint</Application>
  <PresentationFormat>On-screen Show (4:3)</PresentationFormat>
  <Paragraphs>212</Paragraphs>
  <Slides>34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Median</vt:lpstr>
      <vt:lpstr>Slide 1</vt:lpstr>
      <vt:lpstr>Introduction </vt:lpstr>
      <vt:lpstr>Slide 3</vt:lpstr>
      <vt:lpstr>Slide 4</vt:lpstr>
      <vt:lpstr>The cell theory</vt:lpstr>
      <vt:lpstr>Typical Cell Architecture</vt:lpstr>
      <vt:lpstr>Slide 7</vt:lpstr>
      <vt:lpstr>The cells of the world</vt:lpstr>
      <vt:lpstr>The emergence of modern cell biology </vt:lpstr>
      <vt:lpstr>The emergence of modern cell biology </vt:lpstr>
      <vt:lpstr>The cell biology time line</vt:lpstr>
      <vt:lpstr>Cytology</vt:lpstr>
      <vt:lpstr>Cytology</vt:lpstr>
      <vt:lpstr>Biochemistry</vt:lpstr>
      <vt:lpstr>Slide 15</vt:lpstr>
      <vt:lpstr>Genetics/Molecular Biology</vt:lpstr>
      <vt:lpstr>The Scale of Components at the Cellular and Sub-Cellular Level</vt:lpstr>
      <vt:lpstr>Cell Size</vt:lpstr>
      <vt:lpstr>Sub-Cellular Components</vt:lpstr>
      <vt:lpstr>Other Sub-Cellular Components</vt:lpstr>
      <vt:lpstr>Not All Cells Are Alike!</vt:lpstr>
      <vt:lpstr>Similarities Among Cells</vt:lpstr>
      <vt:lpstr>Introduction to Microscopy</vt:lpstr>
      <vt:lpstr>Slide 24</vt:lpstr>
      <vt:lpstr>Types of Microscopy</vt:lpstr>
      <vt:lpstr>Types of Microscopy</vt:lpstr>
      <vt:lpstr>Types of Microscopy</vt:lpstr>
      <vt:lpstr>Types of Microscopy</vt:lpstr>
      <vt:lpstr>Slide 29</vt:lpstr>
      <vt:lpstr>Types of Microscopy</vt:lpstr>
      <vt:lpstr>Electron Microscopy</vt:lpstr>
      <vt:lpstr>Electron Microscopy</vt:lpstr>
      <vt:lpstr>Slide 33</vt:lpstr>
      <vt:lpstr>Model organisms in cell biology </vt:lpstr>
    </vt:vector>
  </TitlesOfParts>
  <Company>CCSU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Melvin</dc:creator>
  <cp:lastModifiedBy>Admin</cp:lastModifiedBy>
  <cp:revision>93</cp:revision>
  <dcterms:created xsi:type="dcterms:W3CDTF">2007-08-17T16:33:32Z</dcterms:created>
  <dcterms:modified xsi:type="dcterms:W3CDTF">2012-09-09T06:25:43Z</dcterms:modified>
</cp:coreProperties>
</file>