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4"/>
  </p:notesMasterIdLst>
  <p:handoutMasterIdLst>
    <p:handoutMasterId r:id="rId45"/>
  </p:handoutMasterIdLst>
  <p:sldIdLst>
    <p:sldId id="351" r:id="rId2"/>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293" r:id="rId20"/>
    <p:sldId id="271" r:id="rId21"/>
    <p:sldId id="272" r:id="rId22"/>
    <p:sldId id="273" r:id="rId23"/>
    <p:sldId id="261" r:id="rId24"/>
    <p:sldId id="262" r:id="rId25"/>
    <p:sldId id="263" r:id="rId26"/>
    <p:sldId id="260" r:id="rId27"/>
    <p:sldId id="274" r:id="rId28"/>
    <p:sldId id="275" r:id="rId29"/>
    <p:sldId id="278" r:id="rId30"/>
    <p:sldId id="276" r:id="rId31"/>
    <p:sldId id="285" r:id="rId32"/>
    <p:sldId id="286" r:id="rId33"/>
    <p:sldId id="265" r:id="rId34"/>
    <p:sldId id="279" r:id="rId35"/>
    <p:sldId id="284" r:id="rId36"/>
    <p:sldId id="280" r:id="rId37"/>
    <p:sldId id="281" r:id="rId38"/>
    <p:sldId id="282" r:id="rId39"/>
    <p:sldId id="283" r:id="rId40"/>
    <p:sldId id="268" r:id="rId41"/>
    <p:sldId id="258" r:id="rId42"/>
    <p:sldId id="259" r:id="rId43"/>
  </p:sldIdLst>
  <p:sldSz cx="9001125" cy="7200900"/>
  <p:notesSz cx="9874250" cy="6797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473" autoAdjust="0"/>
  </p:normalViewPr>
  <p:slideViewPr>
    <p:cSldViewPr>
      <p:cViewPr>
        <p:scale>
          <a:sx n="46" d="100"/>
          <a:sy n="46" d="100"/>
        </p:scale>
        <p:origin x="-2286" y="-918"/>
      </p:cViewPr>
      <p:guideLst>
        <p:guide orient="horz" pos="2268"/>
        <p:guide pos="2835"/>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42783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159747" name="Rectangle 3"/>
          <p:cNvSpPr>
            <a:spLocks noGrp="1" noChangeArrowheads="1"/>
          </p:cNvSpPr>
          <p:nvPr>
            <p:ph type="dt" sz="quarter" idx="1"/>
          </p:nvPr>
        </p:nvSpPr>
        <p:spPr bwMode="auto">
          <a:xfrm>
            <a:off x="5592763"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F3EB5D7D-1370-4495-B506-2732EDDDF327}" type="datetimeFigureOut">
              <a:rPr lang="en-US"/>
              <a:pPr>
                <a:defRPr/>
              </a:pPr>
              <a:t>9/6/2011</a:t>
            </a:fld>
            <a:endParaRPr lang="en-US"/>
          </a:p>
        </p:txBody>
      </p:sp>
      <p:sp>
        <p:nvSpPr>
          <p:cNvPr id="159748" name="Rectangle 4"/>
          <p:cNvSpPr>
            <a:spLocks noGrp="1" noChangeArrowheads="1"/>
          </p:cNvSpPr>
          <p:nvPr>
            <p:ph type="ftr" sz="quarter" idx="2"/>
          </p:nvPr>
        </p:nvSpPr>
        <p:spPr bwMode="auto">
          <a:xfrm>
            <a:off x="0" y="6456363"/>
            <a:ext cx="42783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159749" name="Rectangle 5"/>
          <p:cNvSpPr>
            <a:spLocks noGrp="1" noChangeArrowheads="1"/>
          </p:cNvSpPr>
          <p:nvPr>
            <p:ph type="sldNum" sz="quarter" idx="3"/>
          </p:nvPr>
        </p:nvSpPr>
        <p:spPr bwMode="auto">
          <a:xfrm>
            <a:off x="5592763"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85AE9D55-93B3-44AE-9526-282484A940C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2783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5594350" y="0"/>
            <a:ext cx="42783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80900" name="Rectangle 4"/>
          <p:cNvSpPr>
            <a:spLocks noRot="1" noChangeArrowheads="1" noTextEdit="1"/>
          </p:cNvSpPr>
          <p:nvPr>
            <p:ph type="sldImg" idx="2"/>
          </p:nvPr>
        </p:nvSpPr>
        <p:spPr bwMode="auto">
          <a:xfrm>
            <a:off x="3343275" y="509588"/>
            <a:ext cx="3187700" cy="25495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87425" y="3228975"/>
            <a:ext cx="789940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6456363"/>
            <a:ext cx="42783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5594350" y="6456363"/>
            <a:ext cx="42783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3CE8A35-45CC-4C40-9107-BA60C860FD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sz="900" smtClean="0"/>
              <a:t>Bone formation &amp; hematopoiesis are closely linked&gt;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2D3FF0B-1AC7-4CEB-9B44-7CA29B35E176}" type="slidenum">
              <a:rPr lang="ar-SA" smtClean="0"/>
              <a:pPr/>
              <a:t>33</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Haematopoiesis: the production and development of blood cells normally occurring in the BM under the influence of hematopoietic growth factors</a:t>
            </a:r>
          </a:p>
          <a:p>
            <a:pPr eaLnBrk="1" hangingPunct="1"/>
            <a:r>
              <a:rPr lang="en-US" smtClean="0"/>
              <a:t>Hematopoietic progenitor cell: hematop precursor cell developmentally located between stem cells and the morphologically recognizable blood pprecursor cells, include multilineage and unilineage cell types.</a:t>
            </a:r>
          </a:p>
          <a:p>
            <a:pPr eaLnBrk="1" hangingPunct="1"/>
            <a:r>
              <a:rPr lang="en-US" smtClean="0"/>
              <a:t>Progenitor cell: parent or ancestor cell that differentiate into mature functional cells.</a:t>
            </a:r>
          </a:p>
          <a:p>
            <a:pPr eaLnBrk="1" hangingPunct="1"/>
            <a:r>
              <a:rPr lang="en-US" smtClean="0"/>
              <a:t>Precursor cells: all cells antecedent to mature cells.</a:t>
            </a:r>
          </a:p>
          <a:p>
            <a:pPr eaLnBrk="1" hangingPunct="1"/>
            <a:r>
              <a:rPr lang="en-US" smtClean="0"/>
              <a:t>Maturing cell: include those precursor cells within each lineage that are morphologically identifiable under the microscope.</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A33B5CF-7838-4CFE-9A06-85C25C8D5B69}" type="slidenum">
              <a:rPr lang="ar-SA" smtClean="0"/>
              <a:pPr/>
              <a:t>34</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Figure 1.8/ Essential haematology 2006 /p8</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1850170-8359-4402-A5BD-EBA679A77E2A}" type="slidenum">
              <a:rPr lang="ar-SA" smtClean="0"/>
              <a:pPr/>
              <a:t>35</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Figure 1.9/ Essential haematology 2006 /p8</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2F3C0A0-6039-4EEC-AC0C-24178B1F16CA}" type="slidenum">
              <a:rPr lang="ar-SA" smtClean="0"/>
              <a:pPr/>
              <a:t>36</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Figure 1.10/ Essential haematology 2006 /p9</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93C00E8-9D19-4A80-9191-38F8722E8753}" type="slidenum">
              <a:rPr lang="ar-SA" smtClean="0"/>
              <a:pPr/>
              <a:t>37</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Figure 1.11/ Essential haematology 2006 /p10</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DAAFE06-0576-4B2D-A334-E3D057B7456F}" type="slidenum">
              <a:rPr lang="ar-SA" smtClean="0"/>
              <a:pPr/>
              <a:t>41</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lnSpc>
                <a:spcPct val="80000"/>
              </a:lnSpc>
            </a:pPr>
            <a:r>
              <a:rPr lang="en-US" sz="800" b="1" smtClean="0"/>
              <a:t>Fig. 3.1 Sources and types of stem cells. Adapted with gratitude from the National Institute of Health Stem Cell Infomation web site</a:t>
            </a:r>
            <a:endParaRPr lang="en-US" sz="800" smtClean="0"/>
          </a:p>
          <a:p>
            <a:pPr eaLnBrk="1" hangingPunct="1">
              <a:lnSpc>
                <a:spcPct val="80000"/>
              </a:lnSpc>
            </a:pPr>
            <a:r>
              <a:rPr lang="en-US" sz="800" b="1" u="sng" smtClean="0"/>
              <a:t>stem cells</a:t>
            </a:r>
            <a:r>
              <a:rPr lang="en-US" sz="800" smtClean="0"/>
              <a:t> have the unique and defining</a:t>
            </a:r>
          </a:p>
          <a:p>
            <a:pPr eaLnBrk="1" hangingPunct="1">
              <a:lnSpc>
                <a:spcPct val="80000"/>
              </a:lnSpc>
            </a:pPr>
            <a:r>
              <a:rPr lang="en-US" sz="800" smtClean="0"/>
              <a:t>characteristics of </a:t>
            </a:r>
            <a:r>
              <a:rPr lang="en-US" sz="800" i="1" smtClean="0"/>
              <a:t>self-renewal </a:t>
            </a:r>
            <a:r>
              <a:rPr lang="en-US" sz="800" smtClean="0"/>
              <a:t>and of </a:t>
            </a:r>
            <a:r>
              <a:rPr lang="en-US" sz="800" i="1" smtClean="0"/>
              <a:t>differentiation into multiple</a:t>
            </a:r>
          </a:p>
          <a:p>
            <a:pPr eaLnBrk="1" hangingPunct="1">
              <a:lnSpc>
                <a:spcPct val="80000"/>
              </a:lnSpc>
            </a:pPr>
            <a:r>
              <a:rPr lang="en-US" sz="800" i="1" smtClean="0"/>
              <a:t>cell types</a:t>
            </a:r>
            <a:r>
              <a:rPr lang="en-US" sz="800" smtClean="0"/>
              <a:t>. Thus, with each cell division there is an inherent</a:t>
            </a:r>
          </a:p>
          <a:p>
            <a:pPr eaLnBrk="1" hangingPunct="1">
              <a:lnSpc>
                <a:spcPct val="80000"/>
              </a:lnSpc>
            </a:pPr>
            <a:r>
              <a:rPr lang="en-US" sz="800" smtClean="0"/>
              <a:t>asymmetry in stem cells that is generally not found with</a:t>
            </a:r>
          </a:p>
          <a:p>
            <a:pPr eaLnBrk="1" hangingPunct="1">
              <a:lnSpc>
                <a:spcPct val="80000"/>
              </a:lnSpc>
            </a:pPr>
            <a:r>
              <a:rPr lang="en-US" sz="800" smtClean="0"/>
              <a:t>other cell types.</a:t>
            </a:r>
          </a:p>
          <a:p>
            <a:pPr eaLnBrk="1" hangingPunct="1">
              <a:lnSpc>
                <a:spcPct val="80000"/>
              </a:lnSpc>
            </a:pPr>
            <a:r>
              <a:rPr lang="en-US" sz="800" smtClean="0"/>
              <a:t>there are multiple different types of</a:t>
            </a:r>
          </a:p>
          <a:p>
            <a:pPr eaLnBrk="1" hangingPunct="1">
              <a:lnSpc>
                <a:spcPct val="80000"/>
              </a:lnSpc>
            </a:pPr>
            <a:r>
              <a:rPr lang="en-US" sz="800" smtClean="0"/>
              <a:t>stem cells, each defined by their production ability. </a:t>
            </a:r>
            <a:r>
              <a:rPr lang="en-US" sz="800" i="1" smtClean="0"/>
              <a:t>Totipotent</a:t>
            </a:r>
          </a:p>
          <a:p>
            <a:pPr eaLnBrk="1" hangingPunct="1">
              <a:lnSpc>
                <a:spcPct val="80000"/>
              </a:lnSpc>
            </a:pPr>
            <a:r>
              <a:rPr lang="en-US" sz="800" smtClean="0"/>
              <a:t>stem cells are capable of generating any type of cell of the</a:t>
            </a:r>
          </a:p>
          <a:p>
            <a:pPr eaLnBrk="1" hangingPunct="1">
              <a:lnSpc>
                <a:spcPct val="80000"/>
              </a:lnSpc>
            </a:pPr>
            <a:r>
              <a:rPr lang="en-US" sz="800" smtClean="0"/>
              <a:t>body, including those of the extra-embryonic membranes,</a:t>
            </a:r>
          </a:p>
          <a:p>
            <a:pPr eaLnBrk="1" hangingPunct="1">
              <a:lnSpc>
                <a:spcPct val="80000"/>
              </a:lnSpc>
            </a:pPr>
            <a:r>
              <a:rPr lang="en-US" sz="800" smtClean="0"/>
              <a:t>such as the placenta</a:t>
            </a:r>
          </a:p>
          <a:p>
            <a:pPr eaLnBrk="1" hangingPunct="1">
              <a:lnSpc>
                <a:spcPct val="80000"/>
              </a:lnSpc>
            </a:pPr>
            <a:r>
              <a:rPr lang="en-US" sz="800" i="1" smtClean="0"/>
              <a:t>Pluripotent </a:t>
            </a:r>
            <a:r>
              <a:rPr lang="en-US" sz="800" smtClean="0"/>
              <a:t>stem cells may</a:t>
            </a:r>
          </a:p>
          <a:p>
            <a:pPr eaLnBrk="1" hangingPunct="1">
              <a:lnSpc>
                <a:spcPct val="80000"/>
              </a:lnSpc>
            </a:pPr>
            <a:r>
              <a:rPr lang="en-US" sz="800" smtClean="0"/>
              <a:t>give rise to any type of cell found in the body except those</a:t>
            </a:r>
          </a:p>
          <a:p>
            <a:pPr eaLnBrk="1" hangingPunct="1">
              <a:lnSpc>
                <a:spcPct val="80000"/>
              </a:lnSpc>
            </a:pPr>
            <a:r>
              <a:rPr lang="en-US" sz="800" smtClean="0"/>
              <a:t>of the extra-embryonic membranes. They can produce ectoderm,</a:t>
            </a:r>
          </a:p>
          <a:p>
            <a:pPr eaLnBrk="1" hangingPunct="1">
              <a:lnSpc>
                <a:spcPct val="80000"/>
              </a:lnSpc>
            </a:pPr>
            <a:r>
              <a:rPr lang="en-US" sz="800" smtClean="0"/>
              <a:t>mesoderm or endoderm cells. Pluripotent stem cells</a:t>
            </a:r>
          </a:p>
          <a:p>
            <a:pPr eaLnBrk="1" hangingPunct="1">
              <a:lnSpc>
                <a:spcPct val="80000"/>
              </a:lnSpc>
            </a:pPr>
            <a:r>
              <a:rPr lang="en-US" sz="800" smtClean="0"/>
              <a:t>include embryonic stem cells, isolated from the inner cell</a:t>
            </a:r>
          </a:p>
          <a:p>
            <a:pPr eaLnBrk="1" hangingPunct="1">
              <a:lnSpc>
                <a:spcPct val="80000"/>
              </a:lnSpc>
            </a:pPr>
            <a:r>
              <a:rPr lang="en-US" sz="800" smtClean="0"/>
              <a:t>mass of the blastocyst, embryonic germ cells, isolated from</a:t>
            </a:r>
          </a:p>
          <a:p>
            <a:pPr eaLnBrk="1" hangingPunct="1">
              <a:lnSpc>
                <a:spcPct val="80000"/>
              </a:lnSpc>
            </a:pPr>
            <a:r>
              <a:rPr lang="en-US" sz="800" smtClean="0"/>
              <a:t>embryonic gonad precursors, and embryonic carcinoma cells, isolated from teratocarcinomas. Pluripotent stem cells</a:t>
            </a:r>
          </a:p>
          <a:p>
            <a:pPr eaLnBrk="1" hangingPunct="1">
              <a:lnSpc>
                <a:spcPct val="80000"/>
              </a:lnSpc>
            </a:pPr>
            <a:r>
              <a:rPr lang="en-US" sz="800" smtClean="0"/>
              <a:t>may be maintained indefinitely in culture under specialized</a:t>
            </a:r>
          </a:p>
          <a:p>
            <a:pPr eaLnBrk="1" hangingPunct="1">
              <a:lnSpc>
                <a:spcPct val="80000"/>
              </a:lnSpc>
            </a:pPr>
            <a:r>
              <a:rPr lang="en-US" sz="800" smtClean="0"/>
              <a:t>conditions that prevent differentiation. In particular,</a:t>
            </a:r>
          </a:p>
          <a:p>
            <a:pPr eaLnBrk="1" hangingPunct="1">
              <a:lnSpc>
                <a:spcPct val="80000"/>
              </a:lnSpc>
            </a:pPr>
            <a:r>
              <a:rPr lang="en-US" sz="800" smtClean="0"/>
              <a:t>embryonic stem cells have been used to generate ‘knockout’</a:t>
            </a:r>
          </a:p>
          <a:p>
            <a:pPr eaLnBrk="1" hangingPunct="1">
              <a:lnSpc>
                <a:spcPct val="80000"/>
              </a:lnSpc>
            </a:pPr>
            <a:r>
              <a:rPr lang="en-US" sz="800" smtClean="0"/>
              <a:t>mice, animals harboring targeted gene disruptions via homologous</a:t>
            </a:r>
          </a:p>
          <a:p>
            <a:pPr eaLnBrk="1" hangingPunct="1">
              <a:lnSpc>
                <a:spcPct val="80000"/>
              </a:lnSpc>
            </a:pPr>
            <a:r>
              <a:rPr lang="en-US" sz="800" smtClean="0"/>
              <a:t>recombination that permit the </a:t>
            </a:r>
            <a:r>
              <a:rPr lang="en-US" sz="800" i="1" smtClean="0"/>
              <a:t>in vivo </a:t>
            </a:r>
            <a:r>
              <a:rPr lang="en-US" sz="800" smtClean="0"/>
              <a:t>study of</a:t>
            </a:r>
          </a:p>
          <a:p>
            <a:pPr eaLnBrk="1" hangingPunct="1">
              <a:lnSpc>
                <a:spcPct val="80000"/>
              </a:lnSpc>
            </a:pPr>
            <a:r>
              <a:rPr lang="en-US" sz="800" smtClean="0"/>
              <a:t>individual gene function</a:t>
            </a:r>
          </a:p>
          <a:p>
            <a:pPr eaLnBrk="1" hangingPunct="1">
              <a:lnSpc>
                <a:spcPct val="80000"/>
              </a:lnSpc>
            </a:pPr>
            <a:r>
              <a:rPr lang="en-US" sz="800" smtClean="0"/>
              <a:t>Lastly, </a:t>
            </a:r>
            <a:r>
              <a:rPr lang="en-US" sz="800" i="1" smtClean="0"/>
              <a:t>multipotent </a:t>
            </a:r>
            <a:r>
              <a:rPr lang="en-US" sz="800" smtClean="0"/>
              <a:t>stem cells, such</a:t>
            </a:r>
          </a:p>
          <a:p>
            <a:pPr eaLnBrk="1" hangingPunct="1">
              <a:lnSpc>
                <a:spcPct val="80000"/>
              </a:lnSpc>
            </a:pPr>
            <a:r>
              <a:rPr lang="en-US" sz="800" smtClean="0"/>
              <a:t>as the HSCs of the bone marrow, are capable of giving rise</a:t>
            </a:r>
          </a:p>
          <a:p>
            <a:pPr eaLnBrk="1" hangingPunct="1">
              <a:lnSpc>
                <a:spcPct val="80000"/>
              </a:lnSpc>
            </a:pPr>
            <a:r>
              <a:rPr lang="en-US" sz="800" smtClean="0"/>
              <a:t>to multiple mature cell types, but only those of a particular</a:t>
            </a:r>
          </a:p>
          <a:p>
            <a:pPr eaLnBrk="1" hangingPunct="1">
              <a:lnSpc>
                <a:spcPct val="80000"/>
              </a:lnSpc>
            </a:pPr>
            <a:r>
              <a:rPr lang="en-US" sz="800" smtClean="0"/>
              <a:t>tissue, such as blood. Multipotent stem cells are found in</a:t>
            </a:r>
          </a:p>
          <a:p>
            <a:pPr eaLnBrk="1" hangingPunct="1">
              <a:lnSpc>
                <a:spcPct val="80000"/>
              </a:lnSpc>
            </a:pPr>
            <a:r>
              <a:rPr lang="en-US" sz="800" smtClean="0"/>
              <a:t>adults, perhaps in all tissue, and function to replace dead or</a:t>
            </a:r>
          </a:p>
          <a:p>
            <a:pPr eaLnBrk="1" hangingPunct="1">
              <a:lnSpc>
                <a:spcPct val="80000"/>
              </a:lnSpc>
            </a:pPr>
            <a:r>
              <a:rPr lang="en-US" sz="800" smtClean="0"/>
              <a:t>damaged tissue. Such stem cells are commonly referred to as</a:t>
            </a:r>
          </a:p>
          <a:p>
            <a:pPr eaLnBrk="1" hangingPunct="1">
              <a:lnSpc>
                <a:spcPct val="80000"/>
              </a:lnSpc>
            </a:pPr>
            <a:r>
              <a:rPr lang="en-US" sz="800" smtClean="0"/>
              <a:t>‘adult’ stem cells.</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D365697-0F9C-40F6-B2A3-7C0BC3355255}" type="slidenum">
              <a:rPr lang="ar-SA" smtClean="0"/>
              <a:pPr/>
              <a:t>42</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b="1" smtClean="0"/>
              <a:t>Fig. 3.2 Schematic view of</a:t>
            </a:r>
          </a:p>
          <a:p>
            <a:pPr eaLnBrk="1" hangingPunct="1"/>
            <a:r>
              <a:rPr lang="en-US" b="1" smtClean="0"/>
              <a:t>hematopoiesis. Modified from Figure</a:t>
            </a:r>
          </a:p>
          <a:p>
            <a:pPr eaLnBrk="1" hangingPunct="1"/>
            <a:r>
              <a:rPr lang="en-US" b="1" smtClean="0"/>
              <a:t>12.1 in </a:t>
            </a:r>
            <a:r>
              <a:rPr lang="en-US" b="1" i="1" smtClean="0"/>
              <a:t>Hematology: Basic Principles</a:t>
            </a:r>
          </a:p>
          <a:p>
            <a:pPr eaLnBrk="1" hangingPunct="1"/>
            <a:r>
              <a:rPr lang="en-US" b="1" i="1" smtClean="0"/>
              <a:t>and Practice</a:t>
            </a:r>
            <a:r>
              <a:rPr lang="en-US" b="1" smtClean="0"/>
              <a:t>, 3rd Edition, Ronald</a:t>
            </a:r>
          </a:p>
          <a:p>
            <a:pPr eaLnBrk="1" hangingPunct="1"/>
            <a:r>
              <a:rPr lang="en-US" b="1" smtClean="0"/>
              <a:t>Hoffman, ed., 2000, with permission</a:t>
            </a:r>
          </a:p>
          <a:p>
            <a:pPr eaLnBrk="1" hangingPunct="1"/>
            <a:r>
              <a:rPr lang="en-US" b="1" smtClean="0"/>
              <a:t>from Elsevier</a:t>
            </a:r>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smtClean="0"/>
              <a:t>Rh stands for Rhodamine: a supravital stain taken up by mitochondria, Rh </a:t>
            </a:r>
            <a:r>
              <a:rPr lang="en-US" baseline="30000" smtClean="0"/>
              <a:t>Bright</a:t>
            </a:r>
            <a:r>
              <a:rPr lang="en-US" smtClean="0"/>
              <a:t>&gt; mitotically active population of cells while Rh</a:t>
            </a:r>
            <a:r>
              <a:rPr lang="en-US" baseline="30000" smtClean="0"/>
              <a:t>Dull </a:t>
            </a:r>
            <a:r>
              <a:rPr lang="en-US" smtClean="0"/>
              <a:t>is quiescent cells.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4A4B22F-3B17-4B30-BC98-6C7F0E8550E5}" type="slidenum">
              <a:rPr lang="ar-SA" smtClean="0"/>
              <a:pPr/>
              <a:t>21</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Fig 2.1</a:t>
            </a:r>
          </a:p>
          <a:p>
            <a:pPr eaLnBrk="1" hangingPunct="1"/>
            <a:r>
              <a:rPr lang="en-US" smtClean="0"/>
              <a:t>AGM: aorta-gonad-mesonephros at the vitelline artery and ventral wall of the embryonic aorta .</a:t>
            </a:r>
          </a:p>
          <a:p>
            <a:pPr eaLnBrk="1" hangingPunct="1"/>
            <a:r>
              <a:rPr lang="en-US" smtClean="0"/>
              <a:t>After erythropoieisis starts in fetal liver, definitive erythroid cells are released into circulation at around 60</a:t>
            </a:r>
            <a:r>
              <a:rPr lang="en-US" baseline="30000" smtClean="0"/>
              <a:t>th</a:t>
            </a:r>
            <a:r>
              <a:rPr lang="en-US" smtClean="0"/>
              <a:t> day.</a:t>
            </a:r>
          </a:p>
          <a:p>
            <a:pPr eaLnBrk="1" hangingPunct="1"/>
            <a:r>
              <a:rPr lang="en-US" smtClean="0"/>
              <a:t>Primitive and definitive erythropoietic cells are distinguished by cell morphology, cell-surface markers, cytokine responsiveness, growth kinetics, TFs programes, pattern of gene expression and Hb content.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660CCFF-11DC-427D-8E45-33BABBD022A0}" type="slidenum">
              <a:rPr lang="ar-SA" smtClean="0"/>
              <a:pPr/>
              <a:t>22</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Figure 4-1 Williams 2007</a:t>
            </a:r>
          </a:p>
          <a:p>
            <a:pPr eaLnBrk="1" hangingPunct="1"/>
            <a:r>
              <a:rPr lang="en-US" smtClean="0"/>
              <a:t>Expansion and recession of hematopoietic activity in extramedullary and medullary sites. For details regarding the nature of yolk sac and hepatic hematopoiesis, see "Sites of Hematopoiesis: Embryogenesis and Early Stem Cell Development." Chapter 6 provides a more comprehensive treatment of this topic (see Fig. 6-1).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457A1BE-4A64-42A0-A0FA-0AC44F9126DE}" type="slidenum">
              <a:rPr lang="ar-SA" smtClean="0"/>
              <a:pPr/>
              <a:t>26</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xfrm>
            <a:off x="1316038" y="3228975"/>
            <a:ext cx="7242175" cy="3059113"/>
          </a:xfrm>
          <a:noFill/>
          <a:ln/>
        </p:spPr>
        <p:txBody>
          <a:bodyPr/>
          <a:lstStyle/>
          <a:p>
            <a:pPr eaLnBrk="1" hangingPunct="1"/>
            <a:r>
              <a:rPr lang="en-US" smtClean="0"/>
              <a:t>explain that stem cells and progenitor cells not morphologically recognizable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9F1236E-7971-443B-AA8F-0E910E3D84AF}" type="slidenum">
              <a:rPr lang="ar-SA" smtClean="0"/>
              <a:pPr/>
              <a:t>27</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xfrm>
            <a:off x="1316038" y="3228975"/>
            <a:ext cx="7242175" cy="3059113"/>
          </a:xfrm>
          <a:noFill/>
          <a:ln/>
        </p:spPr>
        <p:txBody>
          <a:bodyPr/>
          <a:lstStyle/>
          <a:p>
            <a:pPr eaLnBrk="1" hangingPunct="1"/>
            <a:r>
              <a:rPr lang="en-US" smtClean="0"/>
              <a:t>Eg epo, tpo, scf</a:t>
            </a:r>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053EA02-6F43-44ED-9A91-3F10DCDA60A3}" type="slidenum">
              <a:rPr lang="ar-SA" smtClean="0"/>
              <a:pPr/>
              <a:t>30</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Figure 1.7/ Essential haematology 2006 /p7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E2423B0-A7C2-4432-9F83-F1ECADC94B75}" type="slidenum">
              <a:rPr lang="ar-SA" smtClean="0"/>
              <a:pPr/>
              <a:t>31</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Fig 1.6: GFs may stimulate growth of early BM stem cells, direct differentiation to one or other cell type, stimulate cell maturation, suppress apoptosis or affect the function of mature non-dividing cells, as illustrated here for G-CSF fro an early myeloid progenitor and a neutrophil.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87BB20D-9EE9-42CC-B485-FFF50702E4BB}" type="slidenum">
              <a:rPr lang="ar-SA" smtClean="0"/>
              <a:pPr/>
              <a:t>32</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Fig 1.5: (a) cells in the early embryo are able to generate all the tissues of the body and are known as totipotent cells. (b) specialized adult stem cells of the BM, nervous tissue, epithelial and other tissues give rise to differentiated cells of the same tissue and possibly to other tissues.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001125" cy="7200900"/>
            <a:chOff x="0" y="0"/>
            <a:chExt cx="5760" cy="4320"/>
          </a:xfrm>
        </p:grpSpPr>
        <p:sp>
          <p:nvSpPr>
            <p:cNvPr id="5" name="Rectangle 3"/>
            <p:cNvSpPr>
              <a:spLocks noChangeArrowheads="1"/>
            </p:cNvSpPr>
            <p:nvPr/>
          </p:nvSpPr>
          <p:spPr bwMode="hidden">
            <a:xfrm>
              <a:off x="0" y="0"/>
              <a:ext cx="2209"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7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70"/>
                <a:ext cx="371"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70"/>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71"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7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471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71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0850" y="6561138"/>
            <a:ext cx="2100263" cy="479425"/>
          </a:xfrm>
        </p:spPr>
        <p:txBody>
          <a:bodyPr/>
          <a:lstStyle>
            <a:lvl1pPr>
              <a:defRPr/>
            </a:lvl1pPr>
          </a:lstStyle>
          <a:p>
            <a:pPr>
              <a:defRPr/>
            </a:pPr>
            <a:fld id="{C717E325-9833-480F-B65A-4FBEF847E2EF}" type="datetime1">
              <a:rPr lang="en-US"/>
              <a:pPr>
                <a:defRPr/>
              </a:pPr>
              <a:t>9/6/2011</a:t>
            </a:fld>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9A741CB5-464A-4A5D-B1BC-A536D0B746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1E1F113-F5EC-4614-A61F-FD5C3D8B0F1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3488BEE4-52B8-4340-B28D-A1D4045E0565}" type="datetime1">
              <a:rPr lang="en-US"/>
              <a:pPr>
                <a:defRPr/>
              </a:pPr>
              <a:t>9/6/2011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B27E204-1174-458E-96C9-C68CD54D31D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C5D42CA3-8B08-4D8F-832E-F84373775BEF}" type="datetime1">
              <a:rPr lang="en-US"/>
              <a:pPr>
                <a:defRPr/>
              </a:pPr>
              <a:t>9/6/2011</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E9627AC-9A03-4F34-A1AF-50C8D96F7F7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FDC397E2-D533-4635-92AB-310FA4E96E5C}" type="datetime1">
              <a:rPr lang="en-US"/>
              <a:pPr>
                <a:defRPr/>
              </a:pPr>
              <a:t>9/6/2011</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763AEAA-F874-44BB-A79A-C64C9C86287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6B4FA39D-FB45-44FB-B534-A5C351BC4294}" type="datetime1">
              <a:rPr lang="en-US"/>
              <a:pPr>
                <a:defRPr/>
              </a:pPr>
              <a:t>9/6/2011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4AB6ECF-CD5A-471D-8E1B-43381E37982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A6D008BE-E2A4-421B-A088-4DC9FAFC17F6}" type="datetime1">
              <a:rPr lang="en-US"/>
              <a:pPr>
                <a:defRPr/>
              </a:pPr>
              <a:t>9/6/2011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AE3A080-A16D-4268-B485-BC310B232A8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C73D2FD8-7C92-4C05-8991-FF0F7DB0BFA6}" type="datetime1">
              <a:rPr lang="en-US"/>
              <a:pPr>
                <a:defRPr/>
              </a:pPr>
              <a:t>9/6/2011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EFF202-8764-4EDE-8871-B1C5B49DFAB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FF91F0DF-30CC-4323-9405-EFA27502CA3E}" type="datetime1">
              <a:rPr lang="en-US"/>
              <a:pPr>
                <a:defRPr/>
              </a:pPr>
              <a:t>9/6/2011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34C8D5D-13EF-410F-A7DD-C23E88CC7F7E}"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fld id="{19C772BF-6DE9-4EF0-AD49-49DAF0DDF0C8}" type="datetime1">
              <a:rPr lang="en-US"/>
              <a:pPr>
                <a:defRPr/>
              </a:pPr>
              <a:t>9/6/2011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3661C28-4782-46CF-93CB-C95A25BC597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fld id="{9073E34F-3C07-454D-8496-508928F322AD}" type="datetime1">
              <a:rPr lang="en-US"/>
              <a:pPr>
                <a:defRPr/>
              </a:pPr>
              <a:t>9/6/2011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999D163C-89F4-4FBE-835F-9E73F9495548}"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fld id="{77E4D4CD-2892-4F17-9340-C8917281E5A7}" type="datetime1">
              <a:rPr lang="en-US"/>
              <a:pPr>
                <a:defRPr/>
              </a:pPr>
              <a:t>9/6/2011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590B552-5D48-43B8-B45A-ADF3DACF821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673C6D03-5BAF-4E6F-80A7-2C58E8D183B1}" type="datetime1">
              <a:rPr lang="en-US"/>
              <a:pPr>
                <a:defRPr/>
              </a:pPr>
              <a:t>9/6/2011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05E9664-398F-4C92-90D7-A917E5E9DD7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9780AD92-39F0-454E-B07F-0DFC39B2D045}" type="datetime1">
              <a:rPr lang="en-US"/>
              <a:pPr>
                <a:defRPr/>
              </a:pPr>
              <a:t>9/6/2011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ftr" sz="quarter" idx="3"/>
          </p:nvPr>
        </p:nvSpPr>
        <p:spPr bwMode="auto">
          <a:xfrm>
            <a:off x="3074988" y="6561138"/>
            <a:ext cx="285115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46083" name="Rectangle 3"/>
          <p:cNvSpPr>
            <a:spLocks noGrp="1" noChangeArrowheads="1"/>
          </p:cNvSpPr>
          <p:nvPr>
            <p:ph type="sldNum" sz="quarter" idx="4"/>
          </p:nvPr>
        </p:nvSpPr>
        <p:spPr bwMode="auto">
          <a:xfrm>
            <a:off x="6451600" y="6561138"/>
            <a:ext cx="2100263"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Arial" charset="0"/>
              </a:defRPr>
            </a:lvl1pPr>
          </a:lstStyle>
          <a:p>
            <a:pPr>
              <a:defRPr/>
            </a:pPr>
            <a:fld id="{411A73BC-D853-4947-80E6-C5D667461AB4}" type="slidenum">
              <a:rPr lang="en-US"/>
              <a:pPr>
                <a:defRPr/>
              </a:pPr>
              <a:t>‹#›</a:t>
            </a:fld>
            <a:endParaRPr lang="en-US"/>
          </a:p>
        </p:txBody>
      </p:sp>
      <p:grpSp>
        <p:nvGrpSpPr>
          <p:cNvPr id="30724" name="Group 4"/>
          <p:cNvGrpSpPr>
            <a:grpSpLocks/>
          </p:cNvGrpSpPr>
          <p:nvPr/>
        </p:nvGrpSpPr>
        <p:grpSpPr bwMode="auto">
          <a:xfrm>
            <a:off x="0" y="0"/>
            <a:ext cx="9001125" cy="573088"/>
            <a:chOff x="0" y="0"/>
            <a:chExt cx="5760" cy="344"/>
          </a:xfrm>
        </p:grpSpPr>
        <p:sp>
          <p:nvSpPr>
            <p:cNvPr id="4608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608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46087" name="Rectangle 7"/>
            <p:cNvSpPr>
              <a:spLocks noChangeArrowheads="1"/>
            </p:cNvSpPr>
            <p:nvPr/>
          </p:nvSpPr>
          <p:spPr bwMode="auto">
            <a:xfrm>
              <a:off x="258" y="85"/>
              <a:ext cx="87" cy="91"/>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6088" name="Rectangle 8"/>
            <p:cNvSpPr>
              <a:spLocks noChangeArrowheads="1"/>
            </p:cNvSpPr>
            <p:nvPr/>
          </p:nvSpPr>
          <p:spPr bwMode="auto">
            <a:xfrm>
              <a:off x="345" y="0"/>
              <a:ext cx="7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6089" name="Rectangle 9"/>
            <p:cNvSpPr>
              <a:spLocks noChangeArrowheads="1"/>
            </p:cNvSpPr>
            <p:nvPr/>
          </p:nvSpPr>
          <p:spPr bwMode="auto">
            <a:xfrm>
              <a:off x="345" y="85"/>
              <a:ext cx="78" cy="91"/>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609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6091" name="Rectangle 11"/>
            <p:cNvSpPr>
              <a:spLocks noChangeArrowheads="1"/>
            </p:cNvSpPr>
            <p:nvPr/>
          </p:nvSpPr>
          <p:spPr bwMode="auto">
            <a:xfrm>
              <a:off x="83" y="86"/>
              <a:ext cx="79" cy="91"/>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46092" name="Rectangle 12"/>
            <p:cNvSpPr>
              <a:spLocks noChangeArrowheads="1"/>
            </p:cNvSpPr>
            <p:nvPr/>
          </p:nvSpPr>
          <p:spPr bwMode="auto">
            <a:xfrm>
              <a:off x="258" y="171"/>
              <a:ext cx="87" cy="91"/>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609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30725" name="Rectangle 14"/>
          <p:cNvSpPr>
            <a:spLocks noGrp="1" noChangeArrowheads="1"/>
          </p:cNvSpPr>
          <p:nvPr>
            <p:ph type="title"/>
          </p:nvPr>
        </p:nvSpPr>
        <p:spPr bwMode="auto">
          <a:xfrm>
            <a:off x="450850" y="479425"/>
            <a:ext cx="8101013" cy="144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6" name="Rectangle 15"/>
          <p:cNvSpPr>
            <a:spLocks noGrp="1" noChangeArrowheads="1"/>
          </p:cNvSpPr>
          <p:nvPr>
            <p:ph type="body" idx="1"/>
          </p:nvPr>
        </p:nvSpPr>
        <p:spPr bwMode="auto">
          <a:xfrm>
            <a:off x="450850" y="2079625"/>
            <a:ext cx="8101013"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96" name="Rectangle 16"/>
          <p:cNvSpPr>
            <a:spLocks noGrp="1" noChangeArrowheads="1"/>
          </p:cNvSpPr>
          <p:nvPr>
            <p:ph type="dt" sz="half" idx="2"/>
          </p:nvPr>
        </p:nvSpPr>
        <p:spPr bwMode="auto">
          <a:xfrm>
            <a:off x="450850" y="6557963"/>
            <a:ext cx="21002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035275CA-1C23-46BD-97EF-B8981BCC999F}" type="datetime1">
              <a:rPr lang="en-US"/>
              <a:pPr>
                <a:defRPr/>
              </a:pPr>
              <a:t>9/6/2011</a:t>
            </a:fld>
            <a:endParaRPr lang="en-US"/>
          </a:p>
        </p:txBody>
      </p:sp>
    </p:spTree>
  </p:cSld>
  <p:clrMap bg1="lt1" tx1="dk1" bg2="lt2" tx2="dk2" accent1="accent1" accent2="accent2" accent3="accent3" accent4="accent4" accent5="accent5" accent6="accent6" hlink="hlink" folHlink="folHlink"/>
  <p:sldLayoutIdLst>
    <p:sldLayoutId id="2147483835"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hf hdr="0" ft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6"/>
          <p:cNvSpPr>
            <a:spLocks noGrp="1" noChangeArrowheads="1"/>
          </p:cNvSpPr>
          <p:nvPr>
            <p:ph type="dt" sz="quarter" idx="10"/>
          </p:nvPr>
        </p:nvSpPr>
        <p:spPr>
          <a:noFill/>
        </p:spPr>
        <p:txBody>
          <a:bodyPr/>
          <a:lstStyle/>
          <a:p>
            <a:fld id="{733FFFD7-FCD8-4861-B457-48A240F26DDD}" type="datetime1">
              <a:rPr lang="en-US" smtClean="0"/>
              <a:pPr/>
              <a:t>9/6/2011</a:t>
            </a:fld>
            <a:endParaRPr lang="en-US" smtClean="0"/>
          </a:p>
        </p:txBody>
      </p:sp>
      <p:sp>
        <p:nvSpPr>
          <p:cNvPr id="55299" name="Rectangle 18"/>
          <p:cNvSpPr>
            <a:spLocks noGrp="1" noChangeArrowheads="1"/>
          </p:cNvSpPr>
          <p:nvPr>
            <p:ph type="sldNum" sz="quarter" idx="12"/>
          </p:nvPr>
        </p:nvSpPr>
        <p:spPr>
          <a:noFill/>
        </p:spPr>
        <p:txBody>
          <a:bodyPr/>
          <a:lstStyle/>
          <a:p>
            <a:fld id="{42FDBB63-CF9C-4A1F-BECC-EA007D2564AF}" type="slidenum">
              <a:rPr lang="en-US" smtClean="0"/>
              <a:pPr/>
              <a:t>1</a:t>
            </a:fld>
            <a:endParaRPr lang="en-US" smtClean="0"/>
          </a:p>
        </p:txBody>
      </p:sp>
      <p:sp>
        <p:nvSpPr>
          <p:cNvPr id="55300" name="Rectangle 2"/>
          <p:cNvSpPr>
            <a:spLocks noGrp="1" noChangeArrowheads="1"/>
          </p:cNvSpPr>
          <p:nvPr>
            <p:ph type="ctrTitle" idx="4294967295"/>
          </p:nvPr>
        </p:nvSpPr>
        <p:spPr>
          <a:xfrm>
            <a:off x="3367088" y="2011363"/>
            <a:ext cx="4678362" cy="1663700"/>
          </a:xfrm>
        </p:spPr>
        <p:txBody>
          <a:bodyPr/>
          <a:lstStyle/>
          <a:p>
            <a:pPr algn="ctr" eaLnBrk="1" hangingPunct="1"/>
            <a:r>
              <a:rPr lang="en-US" sz="4600" smtClean="0">
                <a:solidFill>
                  <a:srgbClr val="FFFFFF"/>
                </a:solidFill>
              </a:rPr>
              <a:t>Hematopoiesis IV   </a:t>
            </a:r>
          </a:p>
        </p:txBody>
      </p:sp>
      <p:sp>
        <p:nvSpPr>
          <p:cNvPr id="55301" name="Rectangle 3"/>
          <p:cNvSpPr>
            <a:spLocks noGrp="1" noChangeArrowheads="1"/>
          </p:cNvSpPr>
          <p:nvPr>
            <p:ph type="subTitle" idx="4294967295"/>
          </p:nvPr>
        </p:nvSpPr>
        <p:spPr>
          <a:xfrm>
            <a:off x="3790950" y="4432300"/>
            <a:ext cx="2976563" cy="1360488"/>
          </a:xfrm>
        </p:spPr>
        <p:txBody>
          <a:bodyPr/>
          <a:lstStyle/>
          <a:p>
            <a:pPr marL="0" indent="0" algn="ctr" eaLnBrk="1" hangingPunct="1">
              <a:buFont typeface="Wingdings" pitchFamily="2" charset="2"/>
              <a:buNone/>
            </a:pPr>
            <a:r>
              <a:rPr lang="en-US" sz="2400" smtClean="0">
                <a:solidFill>
                  <a:srgbClr val="000099"/>
                </a:solidFill>
              </a:rPr>
              <a:t>Lec # 4</a:t>
            </a:r>
            <a:endParaRPr lang="en-US" sz="2400" smtClean="0">
              <a:solidFill>
                <a:schemeClr val="bg2"/>
              </a:solidFill>
            </a:endParaRPr>
          </a:p>
        </p:txBody>
      </p:sp>
      <p:sp>
        <p:nvSpPr>
          <p:cNvPr id="55302" name="Text Box 4"/>
          <p:cNvSpPr txBox="1">
            <a:spLocks noChangeArrowheads="1"/>
          </p:cNvSpPr>
          <p:nvPr/>
        </p:nvSpPr>
        <p:spPr bwMode="auto">
          <a:xfrm>
            <a:off x="460375" y="5565775"/>
            <a:ext cx="8223250" cy="1466850"/>
          </a:xfrm>
          <a:prstGeom prst="rect">
            <a:avLst/>
          </a:prstGeom>
          <a:noFill/>
          <a:ln w="9525">
            <a:noFill/>
            <a:miter lim="800000"/>
            <a:headEnd/>
            <a:tailEnd/>
          </a:ln>
        </p:spPr>
        <p:txBody>
          <a:bodyPr>
            <a:spAutoFit/>
          </a:bodyPr>
          <a:lstStyle/>
          <a:p>
            <a:pPr>
              <a:spcBef>
                <a:spcPct val="50000"/>
              </a:spcBef>
            </a:pPr>
            <a:r>
              <a:rPr lang="en-US"/>
              <a:t>Course: Clinical Hematology I (0202351)</a:t>
            </a:r>
          </a:p>
          <a:p>
            <a:pPr>
              <a:spcBef>
                <a:spcPct val="50000"/>
              </a:spcBef>
            </a:pPr>
            <a:r>
              <a:rPr lang="en-US" i="1"/>
              <a:t>Textbook</a:t>
            </a:r>
            <a:r>
              <a:rPr lang="en-US"/>
              <a:t>:</a:t>
            </a:r>
          </a:p>
          <a:p>
            <a:pPr>
              <a:spcBef>
                <a:spcPct val="50000"/>
              </a:spcBef>
            </a:pPr>
            <a:r>
              <a:rPr lang="de-DE"/>
              <a:t>Harmening DM</a:t>
            </a:r>
            <a:r>
              <a:rPr lang="en-GB"/>
              <a:t>. Clinical Hematology &amp; Fundementals of Hemostasis, 5</a:t>
            </a:r>
            <a:r>
              <a:rPr lang="en-GB" baseline="30000"/>
              <a:t>th</a:t>
            </a:r>
            <a:r>
              <a:rPr lang="en-GB"/>
              <a:t> ed. Philadephia: F.A. Davies.  </a:t>
            </a:r>
            <a:r>
              <a:rPr lang="en-GB">
                <a:solidFill>
                  <a:srgbClr val="800000"/>
                </a:solidFill>
              </a:rPr>
              <a:t>Chap 1</a:t>
            </a:r>
            <a:endParaRPr lang="en-US">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sldNum" sz="quarter" idx="11"/>
          </p:nvPr>
        </p:nvSpPr>
        <p:spPr>
          <a:noFill/>
        </p:spPr>
        <p:txBody>
          <a:bodyPr/>
          <a:lstStyle/>
          <a:p>
            <a:fld id="{74B15AD8-D039-4395-BA80-057941950E85}" type="slidenum">
              <a:rPr lang="en-US" smtClean="0"/>
              <a:pPr/>
              <a:t>10</a:t>
            </a:fld>
            <a:endParaRPr lang="en-US" smtClean="0"/>
          </a:p>
        </p:txBody>
      </p:sp>
      <p:sp>
        <p:nvSpPr>
          <p:cNvPr id="62467" name="Rectangle 16"/>
          <p:cNvSpPr>
            <a:spLocks noGrp="1" noChangeArrowheads="1"/>
          </p:cNvSpPr>
          <p:nvPr>
            <p:ph type="dt" sz="quarter" idx="12"/>
          </p:nvPr>
        </p:nvSpPr>
        <p:spPr>
          <a:noFill/>
        </p:spPr>
        <p:txBody>
          <a:bodyPr/>
          <a:lstStyle/>
          <a:p>
            <a:fld id="{E74EEDE0-47ED-45BE-B284-FF6B496F94EA}" type="datetime1">
              <a:rPr lang="en-US" smtClean="0"/>
              <a:pPr/>
              <a:t>9/6/2011</a:t>
            </a:fld>
            <a:endParaRPr lang="en-US" smtClean="0"/>
          </a:p>
        </p:txBody>
      </p:sp>
      <p:sp>
        <p:nvSpPr>
          <p:cNvPr id="62468" name="Rectangle 2"/>
          <p:cNvSpPr>
            <a:spLocks noGrp="1" noChangeArrowheads="1"/>
          </p:cNvSpPr>
          <p:nvPr>
            <p:ph type="title"/>
          </p:nvPr>
        </p:nvSpPr>
        <p:spPr/>
        <p:txBody>
          <a:bodyPr/>
          <a:lstStyle/>
          <a:p>
            <a:r>
              <a:rPr lang="en-US" smtClean="0"/>
              <a:t>Specific cell ontogeny:</a:t>
            </a:r>
          </a:p>
        </p:txBody>
      </p:sp>
      <p:sp>
        <p:nvSpPr>
          <p:cNvPr id="62469" name="Rectangle 3"/>
          <p:cNvSpPr>
            <a:spLocks noGrp="1" noChangeArrowheads="1"/>
          </p:cNvSpPr>
          <p:nvPr>
            <p:ph type="body" idx="1"/>
          </p:nvPr>
        </p:nvSpPr>
        <p:spPr/>
        <p:txBody>
          <a:bodyPr/>
          <a:lstStyle/>
          <a:p>
            <a:r>
              <a:rPr lang="en-US" sz="4000" smtClean="0"/>
              <a:t>Multipotential stem cells-colony forming units</a:t>
            </a:r>
          </a:p>
          <a:p>
            <a:r>
              <a:rPr lang="en-US" sz="4000" smtClean="0"/>
              <a:t>Colony stimulating factors &amp; interleukines</a:t>
            </a:r>
          </a:p>
          <a:p>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ldNum" sz="quarter" idx="11"/>
          </p:nvPr>
        </p:nvSpPr>
        <p:spPr>
          <a:noFill/>
        </p:spPr>
        <p:txBody>
          <a:bodyPr/>
          <a:lstStyle/>
          <a:p>
            <a:fld id="{B560E868-FB8A-4BAC-8A08-7CFE206556C0}" type="slidenum">
              <a:rPr lang="en-US" smtClean="0"/>
              <a:pPr/>
              <a:t>11</a:t>
            </a:fld>
            <a:endParaRPr lang="en-US" smtClean="0"/>
          </a:p>
        </p:txBody>
      </p:sp>
      <p:sp>
        <p:nvSpPr>
          <p:cNvPr id="15364" name="Rectangle 16"/>
          <p:cNvSpPr>
            <a:spLocks noGrp="1" noChangeArrowheads="1"/>
          </p:cNvSpPr>
          <p:nvPr>
            <p:ph type="dt" sz="quarter" idx="12"/>
          </p:nvPr>
        </p:nvSpPr>
        <p:spPr>
          <a:noFill/>
        </p:spPr>
        <p:txBody>
          <a:bodyPr/>
          <a:lstStyle/>
          <a:p>
            <a:fld id="{D26BCDF4-152B-4FB5-99D1-F0F83AE3681C}" type="datetime1">
              <a:rPr lang="en-US" smtClean="0"/>
              <a:pPr/>
              <a:t>9/6/2011</a:t>
            </a:fld>
            <a:endParaRPr lang="en-US" smtClean="0"/>
          </a:p>
        </p:txBody>
      </p:sp>
      <p:sp>
        <p:nvSpPr>
          <p:cNvPr id="15365" name="Rectangle 2"/>
          <p:cNvSpPr>
            <a:spLocks noGrp="1" noChangeArrowheads="1"/>
          </p:cNvSpPr>
          <p:nvPr>
            <p:ph type="title"/>
          </p:nvPr>
        </p:nvSpPr>
        <p:spPr/>
        <p:txBody>
          <a:bodyPr/>
          <a:lstStyle/>
          <a:p>
            <a:endParaRPr lang="ar-JO" smtClean="0"/>
          </a:p>
        </p:txBody>
      </p:sp>
      <p:graphicFrame>
        <p:nvGraphicFramePr>
          <p:cNvPr id="15362" name="Object 3"/>
          <p:cNvGraphicFramePr>
            <a:graphicFrameLocks noChangeAspect="1"/>
          </p:cNvGraphicFramePr>
          <p:nvPr>
            <p:ph idx="1"/>
          </p:nvPr>
        </p:nvGraphicFramePr>
        <p:xfrm>
          <a:off x="673100" y="1503363"/>
          <a:ext cx="7796213" cy="5154612"/>
        </p:xfrm>
        <a:graphic>
          <a:graphicData uri="http://schemas.openxmlformats.org/presentationml/2006/ole">
            <p:oleObj spid="_x0000_s15362" name="Bitmap Image" r:id="rId3" imgW="4667902" imgH="3086531" progId="Paint.Picture">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ldNum" sz="quarter" idx="11"/>
          </p:nvPr>
        </p:nvSpPr>
        <p:spPr>
          <a:noFill/>
        </p:spPr>
        <p:txBody>
          <a:bodyPr/>
          <a:lstStyle/>
          <a:p>
            <a:fld id="{8C16808B-1ABF-43D2-B521-92F674F6A674}" type="slidenum">
              <a:rPr lang="en-US" smtClean="0"/>
              <a:pPr/>
              <a:t>12</a:t>
            </a:fld>
            <a:endParaRPr lang="en-US" smtClean="0"/>
          </a:p>
        </p:txBody>
      </p:sp>
      <p:sp>
        <p:nvSpPr>
          <p:cNvPr id="16388" name="Rectangle 16"/>
          <p:cNvSpPr>
            <a:spLocks noGrp="1" noChangeArrowheads="1"/>
          </p:cNvSpPr>
          <p:nvPr>
            <p:ph type="dt" sz="quarter" idx="12"/>
          </p:nvPr>
        </p:nvSpPr>
        <p:spPr>
          <a:noFill/>
        </p:spPr>
        <p:txBody>
          <a:bodyPr/>
          <a:lstStyle/>
          <a:p>
            <a:fld id="{24794FC9-DE4A-40BF-BF7D-2A09E94F54AD}" type="datetime1">
              <a:rPr lang="en-US" smtClean="0"/>
              <a:pPr/>
              <a:t>9/6/2011</a:t>
            </a:fld>
            <a:endParaRPr lang="en-US" smtClean="0"/>
          </a:p>
        </p:txBody>
      </p:sp>
      <p:graphicFrame>
        <p:nvGraphicFramePr>
          <p:cNvPr id="16386" name="Object 5"/>
          <p:cNvGraphicFramePr>
            <a:graphicFrameLocks noChangeAspect="1"/>
          </p:cNvGraphicFramePr>
          <p:nvPr>
            <p:ph idx="4294967295"/>
          </p:nvPr>
        </p:nvGraphicFramePr>
        <p:xfrm>
          <a:off x="2908300" y="361950"/>
          <a:ext cx="5703888" cy="6353175"/>
        </p:xfrm>
        <a:graphic>
          <a:graphicData uri="http://schemas.openxmlformats.org/presentationml/2006/ole">
            <p:oleObj spid="_x0000_s16386" name="Bitmap Image" r:id="rId3" imgW="6114286" imgH="6811326" progId="Paint.Picture">
              <p:embed/>
            </p:oleObj>
          </a:graphicData>
        </a:graphic>
      </p:graphicFrame>
      <p:sp>
        <p:nvSpPr>
          <p:cNvPr id="16389" name="Text Box 3"/>
          <p:cNvSpPr txBox="1">
            <a:spLocks noChangeArrowheads="1"/>
          </p:cNvSpPr>
          <p:nvPr/>
        </p:nvSpPr>
        <p:spPr bwMode="auto">
          <a:xfrm>
            <a:off x="460375" y="576263"/>
            <a:ext cx="2551113" cy="1373187"/>
          </a:xfrm>
          <a:prstGeom prst="rect">
            <a:avLst/>
          </a:prstGeom>
          <a:noFill/>
          <a:ln w="9525">
            <a:noFill/>
            <a:miter lim="800000"/>
            <a:headEnd/>
            <a:tailEnd/>
          </a:ln>
        </p:spPr>
        <p:txBody>
          <a:bodyPr>
            <a:spAutoFit/>
          </a:bodyPr>
          <a:lstStyle/>
          <a:p>
            <a:pPr>
              <a:spcBef>
                <a:spcPct val="50000"/>
              </a:spcBef>
            </a:pPr>
            <a:r>
              <a:rPr lang="en-US" sz="2800"/>
              <a:t>Regulation of hematopoiesis by cytokines</a:t>
            </a:r>
          </a:p>
        </p:txBody>
      </p:sp>
      <p:sp>
        <p:nvSpPr>
          <p:cNvPr id="16390" name="Rectangle 4"/>
          <p:cNvSpPr>
            <a:spLocks noChangeArrowheads="1"/>
          </p:cNvSpPr>
          <p:nvPr/>
        </p:nvSpPr>
        <p:spPr bwMode="auto">
          <a:xfrm>
            <a:off x="2870200" y="122238"/>
            <a:ext cx="6061075" cy="6973887"/>
          </a:xfrm>
          <a:prstGeom prst="rect">
            <a:avLst/>
          </a:prstGeom>
          <a:noFill/>
          <a:ln w="9525">
            <a:solidFill>
              <a:schemeClr val="tx1"/>
            </a:solidFill>
            <a:miter lim="800000"/>
            <a:headEnd/>
            <a:tailEnd/>
          </a:ln>
        </p:spPr>
        <p:txBody>
          <a:bodyPr wrap="none" anchor="ctr"/>
          <a:lstStyle/>
          <a:p>
            <a:endParaRPr lang="ar-J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sldNum" sz="quarter" idx="11"/>
          </p:nvPr>
        </p:nvSpPr>
        <p:spPr>
          <a:noFill/>
        </p:spPr>
        <p:txBody>
          <a:bodyPr/>
          <a:lstStyle/>
          <a:p>
            <a:fld id="{8CE594F2-285D-43B4-AEB8-14BE1D0E3E6E}" type="slidenum">
              <a:rPr lang="en-US" smtClean="0"/>
              <a:pPr/>
              <a:t>13</a:t>
            </a:fld>
            <a:endParaRPr lang="en-US" smtClean="0"/>
          </a:p>
        </p:txBody>
      </p:sp>
      <p:sp>
        <p:nvSpPr>
          <p:cNvPr id="63491" name="Rectangle 16"/>
          <p:cNvSpPr>
            <a:spLocks noGrp="1" noChangeArrowheads="1"/>
          </p:cNvSpPr>
          <p:nvPr>
            <p:ph type="dt" sz="quarter" idx="12"/>
          </p:nvPr>
        </p:nvSpPr>
        <p:spPr>
          <a:noFill/>
        </p:spPr>
        <p:txBody>
          <a:bodyPr/>
          <a:lstStyle/>
          <a:p>
            <a:fld id="{B29C8F81-58AB-4885-9204-BB975ABE0475}" type="datetime1">
              <a:rPr lang="en-US" smtClean="0"/>
              <a:pPr/>
              <a:t>9/6/2011</a:t>
            </a:fld>
            <a:endParaRPr lang="en-US" smtClean="0"/>
          </a:p>
        </p:txBody>
      </p:sp>
      <p:sp>
        <p:nvSpPr>
          <p:cNvPr id="63492" name="Rectangle 2"/>
          <p:cNvSpPr>
            <a:spLocks noGrp="1" noChangeArrowheads="1"/>
          </p:cNvSpPr>
          <p:nvPr>
            <p:ph type="title"/>
          </p:nvPr>
        </p:nvSpPr>
        <p:spPr>
          <a:xfrm>
            <a:off x="900113" y="576263"/>
            <a:ext cx="8101012" cy="1200150"/>
          </a:xfrm>
        </p:spPr>
        <p:txBody>
          <a:bodyPr/>
          <a:lstStyle/>
          <a:p>
            <a:r>
              <a:rPr lang="en-US" sz="4000" smtClean="0"/>
              <a:t>HSC </a:t>
            </a:r>
            <a:r>
              <a:rPr lang="en-US" sz="3600" smtClean="0"/>
              <a:t>properties, phenotype, purification</a:t>
            </a:r>
            <a:endParaRPr lang="en-US" sz="4000" smtClean="0"/>
          </a:p>
        </p:txBody>
      </p:sp>
      <p:sp>
        <p:nvSpPr>
          <p:cNvPr id="63493" name="Rectangle 3"/>
          <p:cNvSpPr>
            <a:spLocks noGrp="1" noChangeArrowheads="1"/>
          </p:cNvSpPr>
          <p:nvPr>
            <p:ph type="body" idx="1"/>
          </p:nvPr>
        </p:nvSpPr>
        <p:spPr/>
        <p:txBody>
          <a:bodyPr/>
          <a:lstStyle/>
          <a:p>
            <a:pPr marL="469900" indent="-469900"/>
            <a:r>
              <a:rPr lang="en-US" sz="2800" smtClean="0"/>
              <a:t>About 0.5% of total BM nucleated cells</a:t>
            </a:r>
          </a:p>
          <a:p>
            <a:pPr marL="469900" indent="-469900"/>
            <a:r>
              <a:rPr lang="en-US" sz="2800" smtClean="0"/>
              <a:t>Capable of regenerating the whole hematopoietic system</a:t>
            </a:r>
          </a:p>
          <a:p>
            <a:pPr marL="469900" indent="-469900"/>
            <a:r>
              <a:rPr lang="en-US" sz="2800" smtClean="0"/>
              <a:t>Self-renewal</a:t>
            </a:r>
          </a:p>
          <a:p>
            <a:pPr marL="469900" indent="-469900"/>
            <a:r>
              <a:rPr lang="en-US" sz="2800" smtClean="0"/>
              <a:t>Majority are quiescent (in G0 phase), only &lt;5% are dividing</a:t>
            </a:r>
          </a:p>
          <a:p>
            <a:pPr marL="469900" indent="-469900"/>
            <a:r>
              <a:rPr lang="en-US" sz="2800" smtClean="0"/>
              <a:t>Phenotype CD34</a:t>
            </a:r>
            <a:r>
              <a:rPr lang="en-US" sz="2800" baseline="30000" smtClean="0"/>
              <a:t>+</a:t>
            </a:r>
            <a:r>
              <a:rPr lang="en-US" sz="2800" smtClean="0"/>
              <a:t>CD38</a:t>
            </a:r>
            <a:r>
              <a:rPr lang="en-US" sz="2800" baseline="30000" smtClean="0"/>
              <a:t>-</a:t>
            </a:r>
            <a:r>
              <a:rPr lang="en-US" sz="2800" smtClean="0"/>
              <a:t>Lin</a:t>
            </a:r>
            <a:r>
              <a:rPr lang="en-US" sz="2800" baseline="30000" smtClean="0"/>
              <a:t>-</a:t>
            </a:r>
            <a:r>
              <a:rPr lang="en-US" sz="2800" smtClean="0"/>
              <a:t>HLA-DR</a:t>
            </a:r>
            <a:r>
              <a:rPr lang="en-US" sz="2800" baseline="30000" smtClean="0"/>
              <a:t>-</a:t>
            </a:r>
            <a:r>
              <a:rPr lang="en-US" sz="2800" smtClean="0"/>
              <a:t>Rh123</a:t>
            </a:r>
            <a:r>
              <a:rPr lang="en-US" sz="2800" baseline="30000" smtClean="0"/>
              <a:t>Dull</a:t>
            </a:r>
          </a:p>
          <a:p>
            <a:pPr marL="469900" indent="-469900"/>
            <a:r>
              <a:rPr lang="en-US" sz="2800" smtClean="0"/>
              <a:t>Plasticity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sldNum" sz="quarter" idx="11"/>
          </p:nvPr>
        </p:nvSpPr>
        <p:spPr>
          <a:noFill/>
        </p:spPr>
        <p:txBody>
          <a:bodyPr/>
          <a:lstStyle/>
          <a:p>
            <a:fld id="{284265A4-FC45-4061-910F-5769C3398E81}" type="slidenum">
              <a:rPr lang="en-US" smtClean="0"/>
              <a:pPr/>
              <a:t>14</a:t>
            </a:fld>
            <a:endParaRPr lang="en-US" smtClean="0"/>
          </a:p>
        </p:txBody>
      </p:sp>
      <p:sp>
        <p:nvSpPr>
          <p:cNvPr id="17412" name="Rectangle 16"/>
          <p:cNvSpPr>
            <a:spLocks noGrp="1" noChangeArrowheads="1"/>
          </p:cNvSpPr>
          <p:nvPr>
            <p:ph type="dt" sz="quarter" idx="12"/>
          </p:nvPr>
        </p:nvSpPr>
        <p:spPr>
          <a:noFill/>
        </p:spPr>
        <p:txBody>
          <a:bodyPr/>
          <a:lstStyle/>
          <a:p>
            <a:fld id="{3D541B2A-7F8F-4B0F-A539-711BE85EE674}" type="datetime1">
              <a:rPr lang="en-US" smtClean="0"/>
              <a:pPr/>
              <a:t>9/6/2011</a:t>
            </a:fld>
            <a:endParaRPr lang="en-US" smtClean="0"/>
          </a:p>
        </p:txBody>
      </p:sp>
      <p:sp>
        <p:nvSpPr>
          <p:cNvPr id="17413" name="Rectangle 2"/>
          <p:cNvSpPr>
            <a:spLocks noGrp="1" noChangeArrowheads="1"/>
          </p:cNvSpPr>
          <p:nvPr>
            <p:ph type="title"/>
          </p:nvPr>
        </p:nvSpPr>
        <p:spPr/>
        <p:txBody>
          <a:bodyPr/>
          <a:lstStyle/>
          <a:p>
            <a:endParaRPr lang="ar-JO" smtClean="0"/>
          </a:p>
        </p:txBody>
      </p:sp>
      <p:graphicFrame>
        <p:nvGraphicFramePr>
          <p:cNvPr id="17410" name="Object 3"/>
          <p:cNvGraphicFramePr>
            <a:graphicFrameLocks noChangeAspect="1"/>
          </p:cNvGraphicFramePr>
          <p:nvPr>
            <p:ph idx="1"/>
          </p:nvPr>
        </p:nvGraphicFramePr>
        <p:xfrm>
          <a:off x="1524000" y="849313"/>
          <a:ext cx="5337175" cy="5881687"/>
        </p:xfrm>
        <a:graphic>
          <a:graphicData uri="http://schemas.openxmlformats.org/presentationml/2006/ole">
            <p:oleObj spid="_x0000_s17410" name="Bitmap Image" r:id="rId3" imgW="4667902" imgH="5144218" progId="Paint.Picture">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sldNum" sz="quarter" idx="11"/>
          </p:nvPr>
        </p:nvSpPr>
        <p:spPr>
          <a:noFill/>
        </p:spPr>
        <p:txBody>
          <a:bodyPr/>
          <a:lstStyle/>
          <a:p>
            <a:fld id="{AA18AFD7-ED4C-497B-9BA5-B37780179AAB}" type="slidenum">
              <a:rPr lang="en-US" smtClean="0"/>
              <a:pPr/>
              <a:t>15</a:t>
            </a:fld>
            <a:endParaRPr lang="en-US" smtClean="0"/>
          </a:p>
        </p:txBody>
      </p:sp>
      <p:sp>
        <p:nvSpPr>
          <p:cNvPr id="18436" name="Rectangle 16"/>
          <p:cNvSpPr>
            <a:spLocks noGrp="1" noChangeArrowheads="1"/>
          </p:cNvSpPr>
          <p:nvPr>
            <p:ph type="dt" sz="quarter" idx="12"/>
          </p:nvPr>
        </p:nvSpPr>
        <p:spPr>
          <a:noFill/>
        </p:spPr>
        <p:txBody>
          <a:bodyPr/>
          <a:lstStyle/>
          <a:p>
            <a:fld id="{78610C6F-F449-4F3B-8A4E-08DAF7EFB802}" type="datetime1">
              <a:rPr lang="en-US" smtClean="0"/>
              <a:pPr/>
              <a:t>9/6/2011</a:t>
            </a:fld>
            <a:endParaRPr lang="en-US" smtClean="0"/>
          </a:p>
        </p:txBody>
      </p:sp>
      <p:sp>
        <p:nvSpPr>
          <p:cNvPr id="18437" name="Rectangle 2"/>
          <p:cNvSpPr>
            <a:spLocks noGrp="1" noChangeArrowheads="1"/>
          </p:cNvSpPr>
          <p:nvPr>
            <p:ph type="title"/>
          </p:nvPr>
        </p:nvSpPr>
        <p:spPr/>
        <p:txBody>
          <a:bodyPr/>
          <a:lstStyle/>
          <a:p>
            <a:endParaRPr lang="ar-JO" smtClean="0"/>
          </a:p>
        </p:txBody>
      </p:sp>
      <p:graphicFrame>
        <p:nvGraphicFramePr>
          <p:cNvPr id="18434" name="Object 3"/>
          <p:cNvGraphicFramePr>
            <a:graphicFrameLocks noChangeAspect="1"/>
          </p:cNvGraphicFramePr>
          <p:nvPr>
            <p:ph idx="1"/>
          </p:nvPr>
        </p:nvGraphicFramePr>
        <p:xfrm>
          <a:off x="1492250" y="269875"/>
          <a:ext cx="6056313" cy="6751638"/>
        </p:xfrm>
        <a:graphic>
          <a:graphicData uri="http://schemas.openxmlformats.org/presentationml/2006/ole">
            <p:oleObj spid="_x0000_s18434" name="Bitmap Image" r:id="rId3" imgW="6144483" imgH="6849431" progId="Paint.Picture">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11"/>
          </p:nvPr>
        </p:nvSpPr>
        <p:spPr>
          <a:noFill/>
        </p:spPr>
        <p:txBody>
          <a:bodyPr/>
          <a:lstStyle/>
          <a:p>
            <a:fld id="{254B8009-88A5-4E56-9F1D-24C2266E83E3}" type="slidenum">
              <a:rPr lang="en-US" smtClean="0"/>
              <a:pPr/>
              <a:t>16</a:t>
            </a:fld>
            <a:endParaRPr lang="en-US" smtClean="0"/>
          </a:p>
        </p:txBody>
      </p:sp>
      <p:sp>
        <p:nvSpPr>
          <p:cNvPr id="64515" name="Rectangle 16"/>
          <p:cNvSpPr>
            <a:spLocks noGrp="1" noChangeArrowheads="1"/>
          </p:cNvSpPr>
          <p:nvPr>
            <p:ph type="dt" sz="quarter" idx="12"/>
          </p:nvPr>
        </p:nvSpPr>
        <p:spPr>
          <a:noFill/>
        </p:spPr>
        <p:txBody>
          <a:bodyPr/>
          <a:lstStyle/>
          <a:p>
            <a:fld id="{CA7E99A2-36AE-4515-BEC6-A6CC156A91BF}" type="datetime1">
              <a:rPr lang="en-US" smtClean="0"/>
              <a:pPr/>
              <a:t>9/6/2011</a:t>
            </a:fld>
            <a:endParaRPr lang="en-US" smtClean="0"/>
          </a:p>
        </p:txBody>
      </p:sp>
      <p:sp>
        <p:nvSpPr>
          <p:cNvPr id="64516" name="Rectangle 2"/>
          <p:cNvSpPr>
            <a:spLocks noGrp="1" noChangeArrowheads="1"/>
          </p:cNvSpPr>
          <p:nvPr>
            <p:ph type="title"/>
          </p:nvPr>
        </p:nvSpPr>
        <p:spPr/>
        <p:txBody>
          <a:bodyPr/>
          <a:lstStyle/>
          <a:p>
            <a:r>
              <a:rPr lang="en-US" sz="3600" smtClean="0"/>
              <a:t>Recombinant cytokines</a:t>
            </a:r>
          </a:p>
        </p:txBody>
      </p:sp>
      <p:sp>
        <p:nvSpPr>
          <p:cNvPr id="64517" name="Rectangle 3"/>
          <p:cNvSpPr>
            <a:spLocks noGrp="1" noChangeArrowheads="1"/>
          </p:cNvSpPr>
          <p:nvPr>
            <p:ph type="body" idx="1"/>
          </p:nvPr>
        </p:nvSpPr>
        <p:spPr/>
        <p:txBody>
          <a:bodyPr/>
          <a:lstStyle/>
          <a:p>
            <a:r>
              <a:rPr lang="en-US" sz="2400" smtClean="0"/>
              <a:t>Growth factors availabl commercially</a:t>
            </a:r>
          </a:p>
          <a:p>
            <a:r>
              <a:rPr lang="en-US" sz="2400" smtClean="0"/>
              <a:t>G-CSF, GM-CSF, EPO</a:t>
            </a:r>
          </a:p>
          <a:p>
            <a:r>
              <a:rPr lang="en-US" sz="2400" smtClean="0"/>
              <a:t>Indications for recomb factors</a:t>
            </a:r>
          </a:p>
          <a:p>
            <a:pPr lvl="1"/>
            <a:r>
              <a:rPr lang="en-US" sz="2400" smtClean="0"/>
              <a:t>Cancer patients with HIV</a:t>
            </a:r>
          </a:p>
          <a:p>
            <a:pPr lvl="1"/>
            <a:r>
              <a:rPr lang="en-US" sz="2400" smtClean="0"/>
              <a:t>Certain types of anemia</a:t>
            </a:r>
          </a:p>
          <a:p>
            <a:pPr lvl="1"/>
            <a:r>
              <a:rPr lang="en-US" sz="2400" smtClean="0"/>
              <a:t>Harvesting stem cells</a:t>
            </a:r>
          </a:p>
          <a:p>
            <a:r>
              <a:rPr lang="en-US" sz="2400" smtClean="0"/>
              <a:t>ILs:</a:t>
            </a:r>
          </a:p>
          <a:p>
            <a:pPr lvl="1"/>
            <a:r>
              <a:rPr lang="en-US" sz="2400" smtClean="0"/>
              <a:t>Used for wound healing, activating lymphocytes &amp; assisting growth of transplanted or damaged BM</a:t>
            </a:r>
          </a:p>
          <a:p>
            <a:endParaRPr lang="en-US" sz="24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sldNum" sz="quarter" idx="11"/>
          </p:nvPr>
        </p:nvSpPr>
        <p:spPr>
          <a:noFill/>
        </p:spPr>
        <p:txBody>
          <a:bodyPr/>
          <a:lstStyle/>
          <a:p>
            <a:fld id="{35F834F5-1262-4486-8802-66A34B0C4AF0}" type="slidenum">
              <a:rPr lang="en-US" smtClean="0"/>
              <a:pPr/>
              <a:t>17</a:t>
            </a:fld>
            <a:endParaRPr lang="en-US" smtClean="0"/>
          </a:p>
        </p:txBody>
      </p:sp>
      <p:sp>
        <p:nvSpPr>
          <p:cNvPr id="65539" name="Rectangle 16"/>
          <p:cNvSpPr>
            <a:spLocks noGrp="1" noChangeArrowheads="1"/>
          </p:cNvSpPr>
          <p:nvPr>
            <p:ph type="dt" sz="quarter" idx="12"/>
          </p:nvPr>
        </p:nvSpPr>
        <p:spPr>
          <a:noFill/>
        </p:spPr>
        <p:txBody>
          <a:bodyPr/>
          <a:lstStyle/>
          <a:p>
            <a:fld id="{2D0D7416-884E-44AF-8432-54FC9A158A1F}" type="datetime1">
              <a:rPr lang="en-US" smtClean="0"/>
              <a:pPr/>
              <a:t>9/6/2011</a:t>
            </a:fld>
            <a:endParaRPr lang="en-US" smtClean="0"/>
          </a:p>
        </p:txBody>
      </p:sp>
      <p:sp>
        <p:nvSpPr>
          <p:cNvPr id="65540" name="Rectangle 2"/>
          <p:cNvSpPr>
            <a:spLocks noGrp="1" noChangeArrowheads="1"/>
          </p:cNvSpPr>
          <p:nvPr>
            <p:ph type="title"/>
          </p:nvPr>
        </p:nvSpPr>
        <p:spPr/>
        <p:txBody>
          <a:bodyPr/>
          <a:lstStyle/>
          <a:p>
            <a:r>
              <a:rPr lang="en-US" sz="3600" smtClean="0">
                <a:solidFill>
                  <a:srgbClr val="000099"/>
                </a:solidFill>
              </a:rPr>
              <a:t>CD nomenclature</a:t>
            </a:r>
            <a:r>
              <a:rPr lang="en-US" smtClean="0"/>
              <a:t> </a:t>
            </a:r>
          </a:p>
        </p:txBody>
      </p:sp>
      <p:sp>
        <p:nvSpPr>
          <p:cNvPr id="65541" name="Rectangle 3"/>
          <p:cNvSpPr>
            <a:spLocks noGrp="1" noChangeArrowheads="1"/>
          </p:cNvSpPr>
          <p:nvPr>
            <p:ph type="body" idx="1"/>
          </p:nvPr>
        </p:nvSpPr>
        <p:spPr/>
        <p:txBody>
          <a:bodyPr/>
          <a:lstStyle/>
          <a:p>
            <a:r>
              <a:rPr lang="en-US" sz="2400" smtClean="0"/>
              <a:t>Cluster of Designation</a:t>
            </a:r>
          </a:p>
          <a:p>
            <a:r>
              <a:rPr lang="en-US" sz="2400" smtClean="0"/>
              <a:t>Clinical applications of CDs</a:t>
            </a:r>
          </a:p>
          <a:p>
            <a:pPr lvl="1"/>
            <a:r>
              <a:rPr lang="en-US" sz="2000" smtClean="0"/>
              <a:t>Allows differentiation and isolation of specific stem cells/ progenors</a:t>
            </a:r>
          </a:p>
          <a:p>
            <a:pPr lvl="1"/>
            <a:r>
              <a:rPr lang="en-US" sz="2000" smtClean="0"/>
              <a:t>Allows phenotypic characterization of cell in disease states using flow cytometry</a:t>
            </a:r>
          </a:p>
          <a:p>
            <a:endParaRPr lang="en-US" sz="2400" smtClean="0"/>
          </a:p>
          <a:p>
            <a:endParaRPr lang="en-US" sz="2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ldNum" sz="quarter" idx="11"/>
          </p:nvPr>
        </p:nvSpPr>
        <p:spPr>
          <a:noFill/>
        </p:spPr>
        <p:txBody>
          <a:bodyPr/>
          <a:lstStyle/>
          <a:p>
            <a:fld id="{24E7E099-CE7C-48EF-8FD2-48BC6FCAB266}" type="slidenum">
              <a:rPr lang="en-US" smtClean="0"/>
              <a:pPr/>
              <a:t>18</a:t>
            </a:fld>
            <a:endParaRPr lang="en-US" smtClean="0"/>
          </a:p>
        </p:txBody>
      </p:sp>
      <p:sp>
        <p:nvSpPr>
          <p:cNvPr id="19460" name="Rectangle 16"/>
          <p:cNvSpPr>
            <a:spLocks noGrp="1" noChangeArrowheads="1"/>
          </p:cNvSpPr>
          <p:nvPr>
            <p:ph type="dt" sz="quarter" idx="12"/>
          </p:nvPr>
        </p:nvSpPr>
        <p:spPr>
          <a:noFill/>
        </p:spPr>
        <p:txBody>
          <a:bodyPr/>
          <a:lstStyle/>
          <a:p>
            <a:fld id="{3FCBA055-F9CD-4FF2-A2E4-81DE444A7ABC}" type="datetime1">
              <a:rPr lang="en-US" smtClean="0"/>
              <a:pPr/>
              <a:t>9/6/2011</a:t>
            </a:fld>
            <a:endParaRPr lang="en-US" smtClean="0"/>
          </a:p>
        </p:txBody>
      </p:sp>
      <p:sp>
        <p:nvSpPr>
          <p:cNvPr id="19461" name="Rectangle 2"/>
          <p:cNvSpPr>
            <a:spLocks noGrp="1" noChangeArrowheads="1"/>
          </p:cNvSpPr>
          <p:nvPr>
            <p:ph type="title"/>
          </p:nvPr>
        </p:nvSpPr>
        <p:spPr/>
        <p:txBody>
          <a:bodyPr/>
          <a:lstStyle/>
          <a:p>
            <a:endParaRPr lang="ar-JO" smtClean="0"/>
          </a:p>
        </p:txBody>
      </p:sp>
      <p:graphicFrame>
        <p:nvGraphicFramePr>
          <p:cNvPr id="19458" name="Object 3"/>
          <p:cNvGraphicFramePr>
            <a:graphicFrameLocks noChangeAspect="1"/>
          </p:cNvGraphicFramePr>
          <p:nvPr>
            <p:ph idx="1"/>
          </p:nvPr>
        </p:nvGraphicFramePr>
        <p:xfrm>
          <a:off x="744538" y="688975"/>
          <a:ext cx="7512050" cy="6300788"/>
        </p:xfrm>
        <a:graphic>
          <a:graphicData uri="http://schemas.openxmlformats.org/presentationml/2006/ole">
            <p:oleObj spid="_x0000_s19458" name="Bitmap Image" r:id="rId3" imgW="6257143" imgH="5249008" progId="Paint.Picture">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11"/>
          </p:nvPr>
        </p:nvSpPr>
        <p:spPr>
          <a:noFill/>
        </p:spPr>
        <p:txBody>
          <a:bodyPr/>
          <a:lstStyle/>
          <a:p>
            <a:fld id="{2258A975-9E8D-4BAD-8855-BE58A2F5F587}" type="slidenum">
              <a:rPr lang="en-US" smtClean="0"/>
              <a:pPr/>
              <a:t>19</a:t>
            </a:fld>
            <a:endParaRPr lang="en-US" smtClean="0"/>
          </a:p>
        </p:txBody>
      </p:sp>
      <p:sp>
        <p:nvSpPr>
          <p:cNvPr id="66563" name="Rectangle 16"/>
          <p:cNvSpPr>
            <a:spLocks noGrp="1" noChangeArrowheads="1"/>
          </p:cNvSpPr>
          <p:nvPr>
            <p:ph type="dt" sz="quarter" idx="12"/>
          </p:nvPr>
        </p:nvSpPr>
        <p:spPr>
          <a:noFill/>
        </p:spPr>
        <p:txBody>
          <a:bodyPr/>
          <a:lstStyle/>
          <a:p>
            <a:fld id="{FF221F2E-6F3A-4B8C-932C-4240BEB1B2AE}" type="datetime1">
              <a:rPr lang="en-US" smtClean="0"/>
              <a:pPr/>
              <a:t>9/6/2011</a:t>
            </a:fld>
            <a:endParaRPr lang="en-US" smtClean="0"/>
          </a:p>
        </p:txBody>
      </p:sp>
      <p:sp>
        <p:nvSpPr>
          <p:cNvPr id="66564" name="Rectangle 2"/>
          <p:cNvSpPr>
            <a:spLocks noGrp="1" noChangeArrowheads="1"/>
          </p:cNvSpPr>
          <p:nvPr>
            <p:ph type="title"/>
          </p:nvPr>
        </p:nvSpPr>
        <p:spPr/>
        <p:txBody>
          <a:bodyPr/>
          <a:lstStyle/>
          <a:p>
            <a:pPr eaLnBrk="1" hangingPunct="1"/>
            <a:r>
              <a:rPr lang="en-US" sz="3600" smtClean="0">
                <a:solidFill>
                  <a:srgbClr val="000099"/>
                </a:solidFill>
              </a:rPr>
              <a:t>Leukocytes (white blood cells)</a:t>
            </a:r>
          </a:p>
        </p:txBody>
      </p:sp>
      <p:sp>
        <p:nvSpPr>
          <p:cNvPr id="66565" name="Rectangle 3"/>
          <p:cNvSpPr>
            <a:spLocks noGrp="1" noChangeArrowheads="1"/>
          </p:cNvSpPr>
          <p:nvPr>
            <p:ph type="body" idx="1"/>
          </p:nvPr>
        </p:nvSpPr>
        <p:spPr>
          <a:xfrm>
            <a:off x="450850" y="1785938"/>
            <a:ext cx="8101013" cy="5119687"/>
          </a:xfrm>
        </p:spPr>
        <p:txBody>
          <a:bodyPr/>
          <a:lstStyle/>
          <a:p>
            <a:pPr eaLnBrk="1" hangingPunct="1">
              <a:lnSpc>
                <a:spcPct val="90000"/>
              </a:lnSpc>
            </a:pPr>
            <a:r>
              <a:rPr lang="en-US" sz="2400" smtClean="0">
                <a:solidFill>
                  <a:srgbClr val="000099"/>
                </a:solidFill>
              </a:rPr>
              <a:t>Segmented neutrophil (filamented neutrophil or polymorphonuclear neutrophil)</a:t>
            </a:r>
          </a:p>
          <a:p>
            <a:pPr eaLnBrk="1" hangingPunct="1">
              <a:lnSpc>
                <a:spcPct val="90000"/>
              </a:lnSpc>
            </a:pPr>
            <a:r>
              <a:rPr lang="en-US" sz="2000" smtClean="0"/>
              <a:t>Constitute 50-70% of WBCs in older children &amp; adults</a:t>
            </a:r>
          </a:p>
          <a:p>
            <a:pPr eaLnBrk="1" hangingPunct="1">
              <a:lnSpc>
                <a:spcPct val="90000"/>
              </a:lnSpc>
            </a:pPr>
            <a:r>
              <a:rPr lang="en-US" sz="2000" smtClean="0"/>
              <a:t>Nucleus: 2-5 lobes (usually 3)</a:t>
            </a:r>
          </a:p>
          <a:p>
            <a:pPr eaLnBrk="1" hangingPunct="1">
              <a:lnSpc>
                <a:spcPct val="90000"/>
              </a:lnSpc>
            </a:pPr>
            <a:r>
              <a:rPr lang="en-US" sz="2000" smtClean="0"/>
              <a:t>Segmentation enables them to pass through endothelial cell barriers</a:t>
            </a:r>
          </a:p>
          <a:p>
            <a:pPr eaLnBrk="1" hangingPunct="1">
              <a:lnSpc>
                <a:spcPct val="90000"/>
              </a:lnSpc>
            </a:pPr>
            <a:r>
              <a:rPr lang="en-US" sz="2000" smtClean="0"/>
              <a:t>Nuclear chromatin: heavily clumped, coarse or pyknotic and stains purplish red</a:t>
            </a:r>
          </a:p>
          <a:p>
            <a:pPr eaLnBrk="1" hangingPunct="1">
              <a:lnSpc>
                <a:spcPct val="90000"/>
              </a:lnSpc>
            </a:pPr>
            <a:r>
              <a:rPr lang="en-US" sz="2000" smtClean="0"/>
              <a:t>Cytoplasm: light pink &amp; contain secondary granules (fine, numerous and evenly distributed&gt; lysosomes and contain Alkaline phosphatase) stain either pink or neutral color</a:t>
            </a:r>
          </a:p>
          <a:p>
            <a:pPr eaLnBrk="1" hangingPunct="1">
              <a:lnSpc>
                <a:spcPct val="90000"/>
              </a:lnSpc>
            </a:pPr>
            <a:r>
              <a:rPr lang="en-US" sz="2000" smtClean="0"/>
              <a:t>Mature neutrophils: approx twice the size of an RBC</a:t>
            </a:r>
          </a:p>
          <a:p>
            <a:pPr eaLnBrk="1" hangingPunct="1">
              <a:lnSpc>
                <a:spcPct val="90000"/>
              </a:lnSpc>
            </a:pPr>
            <a:r>
              <a:rPr lang="en-US" sz="2000" smtClean="0"/>
              <a:t>Migrate into tissues&gt;&gt;defense against infections</a:t>
            </a:r>
          </a:p>
          <a:p>
            <a:pPr eaLnBrk="1" hangingPunct="1">
              <a:lnSpc>
                <a:spcPct val="90000"/>
              </a:lnSpc>
            </a:pPr>
            <a:r>
              <a:rPr lang="en-US" sz="2000" smtClean="0"/>
              <a:t>Band neutrophils: 2-6% of total neutrophils, occasionally contain dark primary granules</a:t>
            </a:r>
          </a:p>
          <a:p>
            <a:pPr eaLnBrk="1" hangingPunct="1">
              <a:lnSpc>
                <a:spcPct val="90000"/>
              </a:lnSpc>
            </a:pPr>
            <a:endParaRPr lang="en-US"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11"/>
          </p:nvPr>
        </p:nvSpPr>
        <p:spPr>
          <a:noFill/>
        </p:spPr>
        <p:txBody>
          <a:bodyPr/>
          <a:lstStyle/>
          <a:p>
            <a:fld id="{52CCDE84-36E9-4F66-B9C1-A6D3DA057F41}" type="slidenum">
              <a:rPr lang="en-US" smtClean="0"/>
              <a:pPr/>
              <a:t>2</a:t>
            </a:fld>
            <a:endParaRPr lang="en-US" smtClean="0"/>
          </a:p>
        </p:txBody>
      </p:sp>
      <p:sp>
        <p:nvSpPr>
          <p:cNvPr id="56323" name="Rectangle 16"/>
          <p:cNvSpPr>
            <a:spLocks noGrp="1" noChangeArrowheads="1"/>
          </p:cNvSpPr>
          <p:nvPr>
            <p:ph type="dt" sz="quarter" idx="12"/>
          </p:nvPr>
        </p:nvSpPr>
        <p:spPr>
          <a:noFill/>
        </p:spPr>
        <p:txBody>
          <a:bodyPr/>
          <a:lstStyle/>
          <a:p>
            <a:fld id="{346FE959-1E6A-4D79-BF5D-286694D6DD09}" type="datetime1">
              <a:rPr lang="en-US" smtClean="0"/>
              <a:pPr/>
              <a:t>9/6/2011</a:t>
            </a:fld>
            <a:endParaRPr lang="en-US" smtClean="0"/>
          </a:p>
        </p:txBody>
      </p:sp>
      <p:sp>
        <p:nvSpPr>
          <p:cNvPr id="56324" name="Rectangle 2"/>
          <p:cNvSpPr>
            <a:spLocks noGrp="1" noChangeArrowheads="1"/>
          </p:cNvSpPr>
          <p:nvPr>
            <p:ph type="title"/>
          </p:nvPr>
        </p:nvSpPr>
        <p:spPr/>
        <p:txBody>
          <a:bodyPr/>
          <a:lstStyle/>
          <a:p>
            <a:r>
              <a:rPr lang="en-US" sz="3600" smtClean="0">
                <a:solidFill>
                  <a:srgbClr val="000099"/>
                </a:solidFill>
              </a:rPr>
              <a:t>Bone-derived cells</a:t>
            </a:r>
          </a:p>
        </p:txBody>
      </p:sp>
      <p:sp>
        <p:nvSpPr>
          <p:cNvPr id="56325" name="Rectangle 3"/>
          <p:cNvSpPr>
            <a:spLocks noGrp="1" noChangeArrowheads="1"/>
          </p:cNvSpPr>
          <p:nvPr>
            <p:ph type="body" idx="1"/>
          </p:nvPr>
        </p:nvSpPr>
        <p:spPr>
          <a:xfrm>
            <a:off x="450850" y="2079625"/>
            <a:ext cx="8101013" cy="4468813"/>
          </a:xfrm>
        </p:spPr>
        <p:txBody>
          <a:bodyPr/>
          <a:lstStyle/>
          <a:p>
            <a:pPr>
              <a:lnSpc>
                <a:spcPct val="90000"/>
              </a:lnSpc>
            </a:pPr>
            <a:r>
              <a:rPr lang="en-US" sz="2400" smtClean="0">
                <a:solidFill>
                  <a:srgbClr val="800000"/>
                </a:solidFill>
              </a:rPr>
              <a:t>Osteoblasts</a:t>
            </a:r>
          </a:p>
          <a:p>
            <a:pPr>
              <a:lnSpc>
                <a:spcPct val="90000"/>
              </a:lnSpc>
            </a:pPr>
            <a:r>
              <a:rPr lang="en-US" sz="2400" smtClean="0"/>
              <a:t>Large cells, 30</a:t>
            </a:r>
            <a:r>
              <a:rPr lang="el-GR" sz="2400" smtClean="0"/>
              <a:t>μ</a:t>
            </a:r>
            <a:r>
              <a:rPr lang="en-US" sz="2400" smtClean="0"/>
              <a:t>m in diameter</a:t>
            </a:r>
          </a:p>
          <a:p>
            <a:pPr>
              <a:lnSpc>
                <a:spcPct val="90000"/>
              </a:lnSpc>
            </a:pPr>
            <a:r>
              <a:rPr lang="en-US" sz="2400" smtClean="0"/>
              <a:t>May be traumatized in the process of BM aspiration</a:t>
            </a:r>
          </a:p>
          <a:p>
            <a:pPr>
              <a:lnSpc>
                <a:spcPct val="90000"/>
              </a:lnSpc>
            </a:pPr>
            <a:r>
              <a:rPr lang="en-US" sz="2400" smtClean="0"/>
              <a:t>Cytoplasm show a prominent chromophobic zone that stains lighter than the rest of cytoplasm, usually away from nucleus</a:t>
            </a:r>
            <a:endParaRPr lang="el-GR" sz="2400" smtClean="0"/>
          </a:p>
          <a:p>
            <a:pPr>
              <a:lnSpc>
                <a:spcPct val="90000"/>
              </a:lnSpc>
            </a:pPr>
            <a:r>
              <a:rPr lang="en-US" sz="2400" smtClean="0"/>
              <a:t>Often seen in BM from young children</a:t>
            </a:r>
          </a:p>
          <a:p>
            <a:pPr>
              <a:lnSpc>
                <a:spcPct val="90000"/>
              </a:lnSpc>
            </a:pPr>
            <a:r>
              <a:rPr lang="en-US" sz="2400" smtClean="0"/>
              <a:t>Responsible for formation, calcification and maintainence of bone trabeculae. They secret large amounts of proteoglycans and collagen and contribute to structure of the bone &amp; stromal matrix</a:t>
            </a:r>
          </a:p>
          <a:p>
            <a:pPr>
              <a:lnSpc>
                <a:spcPct val="90000"/>
              </a:lnSpc>
            </a:pPr>
            <a:endParaRPr lang="en-US" sz="2400" smtClean="0"/>
          </a:p>
          <a:p>
            <a:pPr>
              <a:lnSpc>
                <a:spcPct val="90000"/>
              </a:lnSpc>
            </a:pPr>
            <a:endParaRPr lang="en-US"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sldNum" sz="quarter" idx="11"/>
          </p:nvPr>
        </p:nvSpPr>
        <p:spPr>
          <a:noFill/>
        </p:spPr>
        <p:txBody>
          <a:bodyPr/>
          <a:lstStyle/>
          <a:p>
            <a:fld id="{32765EC5-5BD1-4E0F-8262-1D97BD7740D2}" type="slidenum">
              <a:rPr lang="en-US" smtClean="0"/>
              <a:pPr/>
              <a:t>20</a:t>
            </a:fld>
            <a:endParaRPr lang="en-US" smtClean="0"/>
          </a:p>
        </p:txBody>
      </p:sp>
      <p:sp>
        <p:nvSpPr>
          <p:cNvPr id="67587" name="Rectangle 16"/>
          <p:cNvSpPr>
            <a:spLocks noGrp="1" noChangeArrowheads="1"/>
          </p:cNvSpPr>
          <p:nvPr>
            <p:ph type="dt" sz="quarter" idx="12"/>
          </p:nvPr>
        </p:nvSpPr>
        <p:spPr>
          <a:noFill/>
        </p:spPr>
        <p:txBody>
          <a:bodyPr/>
          <a:lstStyle/>
          <a:p>
            <a:fld id="{48F0F9A8-A82D-4175-BC7F-CBF0E0BD6D5A}" type="datetime1">
              <a:rPr lang="en-US" smtClean="0"/>
              <a:pPr/>
              <a:t>9/6/2011</a:t>
            </a:fld>
            <a:endParaRPr lang="en-US" smtClean="0"/>
          </a:p>
        </p:txBody>
      </p:sp>
      <p:sp>
        <p:nvSpPr>
          <p:cNvPr id="67588" name="Rectangle 2"/>
          <p:cNvSpPr>
            <a:spLocks noGrp="1" noChangeArrowheads="1"/>
          </p:cNvSpPr>
          <p:nvPr>
            <p:ph type="title"/>
          </p:nvPr>
        </p:nvSpPr>
        <p:spPr/>
        <p:txBody>
          <a:bodyPr/>
          <a:lstStyle/>
          <a:p>
            <a:pPr eaLnBrk="1" hangingPunct="1"/>
            <a:r>
              <a:rPr lang="en-US" sz="3600" smtClean="0"/>
              <a:t>Site of Hemopoiesis </a:t>
            </a:r>
          </a:p>
        </p:txBody>
      </p:sp>
      <p:sp>
        <p:nvSpPr>
          <p:cNvPr id="67589" name="Rectangle 3"/>
          <p:cNvSpPr>
            <a:spLocks noGrp="1" noChangeArrowheads="1"/>
          </p:cNvSpPr>
          <p:nvPr>
            <p:ph type="body" idx="1"/>
          </p:nvPr>
        </p:nvSpPr>
        <p:spPr/>
        <p:txBody>
          <a:bodyPr/>
          <a:lstStyle/>
          <a:p>
            <a:pPr eaLnBrk="1" hangingPunct="1">
              <a:lnSpc>
                <a:spcPct val="90000"/>
              </a:lnSpc>
            </a:pPr>
            <a:r>
              <a:rPr lang="en-US" sz="2800" smtClean="0"/>
              <a:t>Fetus</a:t>
            </a:r>
          </a:p>
          <a:p>
            <a:pPr lvl="1" eaLnBrk="1" hangingPunct="1">
              <a:lnSpc>
                <a:spcPct val="90000"/>
              </a:lnSpc>
            </a:pPr>
            <a:r>
              <a:rPr lang="en-US" sz="2400" smtClean="0"/>
              <a:t>Yolk sac 0-2 months</a:t>
            </a:r>
          </a:p>
          <a:p>
            <a:pPr lvl="1" eaLnBrk="1" hangingPunct="1">
              <a:lnSpc>
                <a:spcPct val="90000"/>
              </a:lnSpc>
            </a:pPr>
            <a:r>
              <a:rPr lang="en-US" sz="2400" smtClean="0"/>
              <a:t>Liver &amp; spleen 2-7 months</a:t>
            </a:r>
          </a:p>
          <a:p>
            <a:pPr lvl="1" eaLnBrk="1" hangingPunct="1">
              <a:lnSpc>
                <a:spcPct val="90000"/>
              </a:lnSpc>
            </a:pPr>
            <a:r>
              <a:rPr lang="en-US" sz="2400" smtClean="0"/>
              <a:t>Bone marrow 5-9 months</a:t>
            </a:r>
          </a:p>
          <a:p>
            <a:pPr eaLnBrk="1" hangingPunct="1">
              <a:lnSpc>
                <a:spcPct val="90000"/>
              </a:lnSpc>
            </a:pPr>
            <a:r>
              <a:rPr lang="en-US" sz="2800" smtClean="0"/>
              <a:t>Infant </a:t>
            </a:r>
          </a:p>
          <a:p>
            <a:pPr lvl="1" eaLnBrk="1" hangingPunct="1">
              <a:lnSpc>
                <a:spcPct val="90000"/>
              </a:lnSpc>
            </a:pPr>
            <a:r>
              <a:rPr lang="en-US" sz="2400" smtClean="0"/>
              <a:t>Bone marrow, practically all bones</a:t>
            </a:r>
          </a:p>
          <a:p>
            <a:pPr eaLnBrk="1" hangingPunct="1">
              <a:lnSpc>
                <a:spcPct val="90000"/>
              </a:lnSpc>
            </a:pPr>
            <a:r>
              <a:rPr lang="en-US" sz="2800" smtClean="0"/>
              <a:t>Adult </a:t>
            </a:r>
          </a:p>
          <a:p>
            <a:pPr lvl="1" eaLnBrk="1" hangingPunct="1">
              <a:lnSpc>
                <a:spcPct val="90000"/>
              </a:lnSpc>
            </a:pPr>
            <a:r>
              <a:rPr lang="en-US" sz="2400" smtClean="0"/>
              <a:t>Bone marrow, vertebrae, ribs, sternum, skull, sacrum &amp; pelvis, proximal ends of femur</a:t>
            </a:r>
          </a:p>
          <a:p>
            <a:pPr eaLnBrk="1" hangingPunct="1">
              <a:lnSpc>
                <a:spcPct val="90000"/>
              </a:lnSpc>
            </a:pPr>
            <a:endParaRPr lang="en-US"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sldNum" sz="quarter" idx="11"/>
          </p:nvPr>
        </p:nvSpPr>
        <p:spPr>
          <a:noFill/>
        </p:spPr>
        <p:txBody>
          <a:bodyPr/>
          <a:lstStyle/>
          <a:p>
            <a:fld id="{48D79F89-8B1C-4DA1-900A-A067E768AAD9}" type="slidenum">
              <a:rPr lang="en-US" smtClean="0"/>
              <a:pPr/>
              <a:t>21</a:t>
            </a:fld>
            <a:endParaRPr lang="en-US" smtClean="0"/>
          </a:p>
        </p:txBody>
      </p:sp>
      <p:sp>
        <p:nvSpPr>
          <p:cNvPr id="20484" name="Rectangle 16"/>
          <p:cNvSpPr>
            <a:spLocks noGrp="1" noChangeArrowheads="1"/>
          </p:cNvSpPr>
          <p:nvPr>
            <p:ph type="dt" sz="quarter" idx="12"/>
          </p:nvPr>
        </p:nvSpPr>
        <p:spPr>
          <a:noFill/>
        </p:spPr>
        <p:txBody>
          <a:bodyPr/>
          <a:lstStyle/>
          <a:p>
            <a:fld id="{88BBD39A-3158-4F2C-BC39-634059ABBC17}" type="datetime1">
              <a:rPr lang="en-US" smtClean="0"/>
              <a:pPr/>
              <a:t>9/6/2011</a:t>
            </a:fld>
            <a:endParaRPr lang="en-US" smtClean="0"/>
          </a:p>
        </p:txBody>
      </p:sp>
      <p:sp>
        <p:nvSpPr>
          <p:cNvPr id="20485" name="Rectangle 2"/>
          <p:cNvSpPr>
            <a:spLocks noGrp="1" noChangeArrowheads="1"/>
          </p:cNvSpPr>
          <p:nvPr>
            <p:ph type="title"/>
          </p:nvPr>
        </p:nvSpPr>
        <p:spPr/>
        <p:txBody>
          <a:bodyPr/>
          <a:lstStyle/>
          <a:p>
            <a:pPr eaLnBrk="1" hangingPunct="1"/>
            <a:r>
              <a:rPr lang="en-US" sz="3600" smtClean="0"/>
              <a:t>Origin &amp; Development of Hematopoiesis during embryogenesis</a:t>
            </a:r>
          </a:p>
        </p:txBody>
      </p:sp>
      <p:graphicFrame>
        <p:nvGraphicFramePr>
          <p:cNvPr id="20482" name="Object 3"/>
          <p:cNvGraphicFramePr>
            <a:graphicFrameLocks noChangeAspect="1"/>
          </p:cNvGraphicFramePr>
          <p:nvPr>
            <p:ph idx="1"/>
          </p:nvPr>
        </p:nvGraphicFramePr>
        <p:xfrm>
          <a:off x="319088" y="2390775"/>
          <a:ext cx="7937500" cy="4235450"/>
        </p:xfrm>
        <a:graphic>
          <a:graphicData uri="http://schemas.openxmlformats.org/presentationml/2006/ole">
            <p:oleObj spid="_x0000_s20482" name="Bitmap Image" r:id="rId4" imgW="4944165" imgH="2580952" progId="Paint.Picture">
              <p:embed/>
            </p:oleObj>
          </a:graphicData>
        </a:graphic>
      </p:graphicFrame>
      <p:grpSp>
        <p:nvGrpSpPr>
          <p:cNvPr id="20486" name="Group 4"/>
          <p:cNvGrpSpPr>
            <a:grpSpLocks/>
          </p:cNvGrpSpPr>
          <p:nvPr/>
        </p:nvGrpSpPr>
        <p:grpSpPr bwMode="auto">
          <a:xfrm>
            <a:off x="460375" y="1882775"/>
            <a:ext cx="8320088" cy="695325"/>
            <a:chOff x="295" y="1130"/>
            <a:chExt cx="5324" cy="416"/>
          </a:xfrm>
        </p:grpSpPr>
        <p:sp>
          <p:nvSpPr>
            <p:cNvPr id="20493" name="Rectangle 5"/>
            <p:cNvSpPr>
              <a:spLocks noChangeArrowheads="1"/>
            </p:cNvSpPr>
            <p:nvPr/>
          </p:nvSpPr>
          <p:spPr bwMode="auto">
            <a:xfrm>
              <a:off x="1529" y="1162"/>
              <a:ext cx="545" cy="272"/>
            </a:xfrm>
            <a:prstGeom prst="rect">
              <a:avLst/>
            </a:prstGeom>
            <a:solidFill>
              <a:srgbClr val="FF9933"/>
            </a:solidFill>
            <a:ln w="9525">
              <a:noFill/>
              <a:miter lim="800000"/>
              <a:headEnd/>
              <a:tailEnd/>
            </a:ln>
          </p:spPr>
          <p:txBody>
            <a:bodyPr wrap="none" anchor="ctr"/>
            <a:lstStyle/>
            <a:p>
              <a:endParaRPr lang="ar-JO"/>
            </a:p>
          </p:txBody>
        </p:sp>
        <p:sp>
          <p:nvSpPr>
            <p:cNvPr id="20494" name="Rectangle 6"/>
            <p:cNvSpPr>
              <a:spLocks noChangeArrowheads="1"/>
            </p:cNvSpPr>
            <p:nvPr/>
          </p:nvSpPr>
          <p:spPr bwMode="auto">
            <a:xfrm>
              <a:off x="2435" y="1162"/>
              <a:ext cx="545" cy="272"/>
            </a:xfrm>
            <a:prstGeom prst="rect">
              <a:avLst/>
            </a:prstGeom>
            <a:solidFill>
              <a:srgbClr val="FF9933"/>
            </a:solidFill>
            <a:ln w="9525">
              <a:noFill/>
              <a:miter lim="800000"/>
              <a:headEnd/>
              <a:tailEnd/>
            </a:ln>
          </p:spPr>
          <p:txBody>
            <a:bodyPr wrap="none" anchor="ctr"/>
            <a:lstStyle/>
            <a:p>
              <a:endParaRPr lang="ar-JO"/>
            </a:p>
          </p:txBody>
        </p:sp>
        <p:sp>
          <p:nvSpPr>
            <p:cNvPr id="20495" name="Rectangle 7"/>
            <p:cNvSpPr>
              <a:spLocks noChangeArrowheads="1"/>
            </p:cNvSpPr>
            <p:nvPr/>
          </p:nvSpPr>
          <p:spPr bwMode="auto">
            <a:xfrm>
              <a:off x="3461" y="1162"/>
              <a:ext cx="545" cy="272"/>
            </a:xfrm>
            <a:prstGeom prst="rect">
              <a:avLst/>
            </a:prstGeom>
            <a:solidFill>
              <a:srgbClr val="FF9933"/>
            </a:solidFill>
            <a:ln w="9525">
              <a:noFill/>
              <a:miter lim="800000"/>
              <a:headEnd/>
              <a:tailEnd/>
            </a:ln>
          </p:spPr>
          <p:txBody>
            <a:bodyPr wrap="none" anchor="ctr"/>
            <a:lstStyle/>
            <a:p>
              <a:endParaRPr lang="ar-JO"/>
            </a:p>
          </p:txBody>
        </p:sp>
        <p:sp>
          <p:nvSpPr>
            <p:cNvPr id="20496" name="Rectangle 8"/>
            <p:cNvSpPr>
              <a:spLocks noChangeArrowheads="1"/>
            </p:cNvSpPr>
            <p:nvPr/>
          </p:nvSpPr>
          <p:spPr bwMode="auto">
            <a:xfrm>
              <a:off x="4422" y="1162"/>
              <a:ext cx="545" cy="272"/>
            </a:xfrm>
            <a:prstGeom prst="rect">
              <a:avLst/>
            </a:prstGeom>
            <a:solidFill>
              <a:srgbClr val="FF9933"/>
            </a:solidFill>
            <a:ln w="9525">
              <a:noFill/>
              <a:miter lim="800000"/>
              <a:headEnd/>
              <a:tailEnd/>
            </a:ln>
          </p:spPr>
          <p:txBody>
            <a:bodyPr wrap="none" anchor="ctr"/>
            <a:lstStyle/>
            <a:p>
              <a:endParaRPr lang="ar-JO"/>
            </a:p>
          </p:txBody>
        </p:sp>
        <p:sp>
          <p:nvSpPr>
            <p:cNvPr id="20497" name="Rectangle 9"/>
            <p:cNvSpPr>
              <a:spLocks noChangeArrowheads="1"/>
            </p:cNvSpPr>
            <p:nvPr/>
          </p:nvSpPr>
          <p:spPr bwMode="auto">
            <a:xfrm>
              <a:off x="5320" y="1162"/>
              <a:ext cx="273" cy="272"/>
            </a:xfrm>
            <a:prstGeom prst="rect">
              <a:avLst/>
            </a:prstGeom>
            <a:solidFill>
              <a:srgbClr val="FF9933"/>
            </a:solidFill>
            <a:ln w="9525">
              <a:noFill/>
              <a:miter lim="800000"/>
              <a:headEnd/>
              <a:tailEnd/>
            </a:ln>
          </p:spPr>
          <p:txBody>
            <a:bodyPr wrap="none" anchor="ctr"/>
            <a:lstStyle/>
            <a:p>
              <a:endParaRPr lang="ar-JO"/>
            </a:p>
          </p:txBody>
        </p:sp>
        <p:grpSp>
          <p:nvGrpSpPr>
            <p:cNvPr id="20498" name="Group 10"/>
            <p:cNvGrpSpPr>
              <a:grpSpLocks/>
            </p:cNvGrpSpPr>
            <p:nvPr/>
          </p:nvGrpSpPr>
          <p:grpSpPr bwMode="auto">
            <a:xfrm>
              <a:off x="1537" y="1130"/>
              <a:ext cx="4082" cy="347"/>
              <a:chOff x="1537" y="1130"/>
              <a:chExt cx="4082" cy="347"/>
            </a:xfrm>
          </p:grpSpPr>
          <p:sp>
            <p:nvSpPr>
              <p:cNvPr id="20501" name="Text Box 11"/>
              <p:cNvSpPr txBox="1">
                <a:spLocks noChangeArrowheads="1"/>
              </p:cNvSpPr>
              <p:nvPr/>
            </p:nvSpPr>
            <p:spPr bwMode="auto">
              <a:xfrm>
                <a:off x="2444" y="1132"/>
                <a:ext cx="499" cy="31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AGM  4-5</a:t>
                </a:r>
                <a:r>
                  <a:rPr lang="en-US" sz="1400" baseline="30000">
                    <a:latin typeface="Times New Roman" pitchFamily="18" charset="0"/>
                  </a:rPr>
                  <a:t>th</a:t>
                </a:r>
                <a:r>
                  <a:rPr lang="en-US" sz="1400">
                    <a:latin typeface="Times New Roman" pitchFamily="18" charset="0"/>
                  </a:rPr>
                  <a:t> wk</a:t>
                </a:r>
              </a:p>
            </p:txBody>
          </p:sp>
          <p:sp>
            <p:nvSpPr>
              <p:cNvPr id="20502" name="Text Box 12"/>
              <p:cNvSpPr txBox="1">
                <a:spLocks noChangeArrowheads="1"/>
              </p:cNvSpPr>
              <p:nvPr/>
            </p:nvSpPr>
            <p:spPr bwMode="auto">
              <a:xfrm>
                <a:off x="4394" y="1132"/>
                <a:ext cx="680" cy="31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BM         10-12</a:t>
                </a:r>
                <a:r>
                  <a:rPr lang="en-US" sz="1400" baseline="30000">
                    <a:latin typeface="Times New Roman" pitchFamily="18" charset="0"/>
                  </a:rPr>
                  <a:t>th</a:t>
                </a:r>
                <a:r>
                  <a:rPr lang="en-US" sz="1400">
                    <a:latin typeface="Times New Roman" pitchFamily="18" charset="0"/>
                  </a:rPr>
                  <a:t> wk</a:t>
                </a:r>
              </a:p>
            </p:txBody>
          </p:sp>
          <p:sp>
            <p:nvSpPr>
              <p:cNvPr id="20503" name="Text Box 13"/>
              <p:cNvSpPr txBox="1">
                <a:spLocks noChangeArrowheads="1"/>
              </p:cNvSpPr>
              <p:nvPr/>
            </p:nvSpPr>
            <p:spPr bwMode="auto">
              <a:xfrm>
                <a:off x="3487" y="1132"/>
                <a:ext cx="499" cy="31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Liver  6-8</a:t>
                </a:r>
                <a:r>
                  <a:rPr lang="en-US" sz="1400" baseline="30000">
                    <a:latin typeface="Times New Roman" pitchFamily="18" charset="0"/>
                  </a:rPr>
                  <a:t>th</a:t>
                </a:r>
                <a:r>
                  <a:rPr lang="en-US" sz="1400">
                    <a:latin typeface="Times New Roman" pitchFamily="18" charset="0"/>
                  </a:rPr>
                  <a:t> wk</a:t>
                </a:r>
              </a:p>
            </p:txBody>
          </p:sp>
          <p:sp>
            <p:nvSpPr>
              <p:cNvPr id="20504" name="Text Box 14"/>
              <p:cNvSpPr txBox="1">
                <a:spLocks noChangeArrowheads="1"/>
              </p:cNvSpPr>
              <p:nvPr/>
            </p:nvSpPr>
            <p:spPr bwMode="auto">
              <a:xfrm>
                <a:off x="1537" y="1132"/>
                <a:ext cx="589" cy="31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Yolk sac      3rd wk</a:t>
                </a:r>
              </a:p>
            </p:txBody>
          </p:sp>
          <p:sp>
            <p:nvSpPr>
              <p:cNvPr id="20505" name="Text Box 15"/>
              <p:cNvSpPr txBox="1">
                <a:spLocks noChangeArrowheads="1"/>
              </p:cNvSpPr>
              <p:nvPr/>
            </p:nvSpPr>
            <p:spPr bwMode="auto">
              <a:xfrm>
                <a:off x="5278" y="1130"/>
                <a:ext cx="341" cy="347"/>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a:t>
                </a:r>
                <a:endParaRPr lang="en-US" sz="3200">
                  <a:latin typeface="Times New Roman" pitchFamily="18" charset="0"/>
                  <a:cs typeface="Times New Roman" pitchFamily="18" charset="0"/>
                </a:endParaRPr>
              </a:p>
            </p:txBody>
          </p:sp>
          <p:sp>
            <p:nvSpPr>
              <p:cNvPr id="20506" name="Line 16"/>
              <p:cNvSpPr>
                <a:spLocks noChangeShapeType="1"/>
              </p:cNvSpPr>
              <p:nvPr/>
            </p:nvSpPr>
            <p:spPr bwMode="auto">
              <a:xfrm>
                <a:off x="2108" y="1313"/>
                <a:ext cx="317" cy="0"/>
              </a:xfrm>
              <a:prstGeom prst="line">
                <a:avLst/>
              </a:prstGeom>
              <a:noFill/>
              <a:ln w="9525">
                <a:solidFill>
                  <a:schemeClr val="tx1"/>
                </a:solidFill>
                <a:round/>
                <a:headEnd/>
                <a:tailEnd type="triangle" w="med" len="med"/>
              </a:ln>
            </p:spPr>
            <p:txBody>
              <a:bodyPr/>
              <a:lstStyle/>
              <a:p>
                <a:endParaRPr lang="en-US"/>
              </a:p>
            </p:txBody>
          </p:sp>
          <p:sp>
            <p:nvSpPr>
              <p:cNvPr id="20507" name="Line 17"/>
              <p:cNvSpPr>
                <a:spLocks noChangeShapeType="1"/>
              </p:cNvSpPr>
              <p:nvPr/>
            </p:nvSpPr>
            <p:spPr bwMode="auto">
              <a:xfrm>
                <a:off x="3015" y="1313"/>
                <a:ext cx="408" cy="0"/>
              </a:xfrm>
              <a:prstGeom prst="line">
                <a:avLst/>
              </a:prstGeom>
              <a:noFill/>
              <a:ln w="9525">
                <a:solidFill>
                  <a:schemeClr val="tx1"/>
                </a:solidFill>
                <a:round/>
                <a:headEnd/>
                <a:tailEnd type="triangle" w="med" len="med"/>
              </a:ln>
            </p:spPr>
            <p:txBody>
              <a:bodyPr/>
              <a:lstStyle/>
              <a:p>
                <a:endParaRPr lang="en-US"/>
              </a:p>
            </p:txBody>
          </p:sp>
          <p:sp>
            <p:nvSpPr>
              <p:cNvPr id="20508" name="Line 18"/>
              <p:cNvSpPr>
                <a:spLocks noChangeShapeType="1"/>
              </p:cNvSpPr>
              <p:nvPr/>
            </p:nvSpPr>
            <p:spPr bwMode="auto">
              <a:xfrm>
                <a:off x="4032" y="1313"/>
                <a:ext cx="363" cy="0"/>
              </a:xfrm>
              <a:prstGeom prst="line">
                <a:avLst/>
              </a:prstGeom>
              <a:noFill/>
              <a:ln w="9525">
                <a:solidFill>
                  <a:schemeClr val="tx1"/>
                </a:solidFill>
                <a:round/>
                <a:headEnd/>
                <a:tailEnd type="triangle" w="med" len="med"/>
              </a:ln>
            </p:spPr>
            <p:txBody>
              <a:bodyPr/>
              <a:lstStyle/>
              <a:p>
                <a:endParaRPr lang="en-US"/>
              </a:p>
            </p:txBody>
          </p:sp>
          <p:sp>
            <p:nvSpPr>
              <p:cNvPr id="20509" name="Line 19"/>
              <p:cNvSpPr>
                <a:spLocks noChangeShapeType="1"/>
              </p:cNvSpPr>
              <p:nvPr/>
            </p:nvSpPr>
            <p:spPr bwMode="auto">
              <a:xfrm>
                <a:off x="4984" y="1313"/>
                <a:ext cx="317" cy="0"/>
              </a:xfrm>
              <a:prstGeom prst="line">
                <a:avLst/>
              </a:prstGeom>
              <a:noFill/>
              <a:ln w="9525">
                <a:solidFill>
                  <a:schemeClr val="tx1"/>
                </a:solidFill>
                <a:round/>
                <a:headEnd/>
                <a:tailEnd type="triangle" w="med" len="med"/>
              </a:ln>
            </p:spPr>
            <p:txBody>
              <a:bodyPr/>
              <a:lstStyle/>
              <a:p>
                <a:endParaRPr lang="en-US"/>
              </a:p>
            </p:txBody>
          </p:sp>
        </p:grpSp>
        <p:sp>
          <p:nvSpPr>
            <p:cNvPr id="20499" name="Rectangle 20"/>
            <p:cNvSpPr>
              <a:spLocks noChangeArrowheads="1"/>
            </p:cNvSpPr>
            <p:nvPr/>
          </p:nvSpPr>
          <p:spPr bwMode="auto">
            <a:xfrm>
              <a:off x="340" y="1162"/>
              <a:ext cx="998" cy="272"/>
            </a:xfrm>
            <a:prstGeom prst="rect">
              <a:avLst/>
            </a:prstGeom>
            <a:solidFill>
              <a:srgbClr val="FF9933"/>
            </a:solidFill>
            <a:ln w="9525">
              <a:noFill/>
              <a:miter lim="800000"/>
              <a:headEnd/>
              <a:tailEnd/>
            </a:ln>
          </p:spPr>
          <p:txBody>
            <a:bodyPr wrap="none" anchor="ctr"/>
            <a:lstStyle/>
            <a:p>
              <a:endParaRPr lang="ar-JO"/>
            </a:p>
          </p:txBody>
        </p:sp>
        <p:sp>
          <p:nvSpPr>
            <p:cNvPr id="20500" name="Text Box 21"/>
            <p:cNvSpPr txBox="1">
              <a:spLocks noChangeArrowheads="1"/>
            </p:cNvSpPr>
            <p:nvPr/>
          </p:nvSpPr>
          <p:spPr bwMode="auto">
            <a:xfrm>
              <a:off x="295" y="1162"/>
              <a:ext cx="1088" cy="384"/>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Hemangioblast !</a:t>
              </a:r>
            </a:p>
          </p:txBody>
        </p:sp>
      </p:grpSp>
      <p:grpSp>
        <p:nvGrpSpPr>
          <p:cNvPr id="4" name="Group 22"/>
          <p:cNvGrpSpPr>
            <a:grpSpLocks/>
          </p:cNvGrpSpPr>
          <p:nvPr/>
        </p:nvGrpSpPr>
        <p:grpSpPr bwMode="auto">
          <a:xfrm>
            <a:off x="319088" y="4038600"/>
            <a:ext cx="7370762" cy="1436688"/>
            <a:chOff x="204" y="2568"/>
            <a:chExt cx="4717" cy="862"/>
          </a:xfrm>
        </p:grpSpPr>
        <p:sp>
          <p:nvSpPr>
            <p:cNvPr id="20490" name="Rectangle 23"/>
            <p:cNvSpPr>
              <a:spLocks noChangeArrowheads="1"/>
            </p:cNvSpPr>
            <p:nvPr/>
          </p:nvSpPr>
          <p:spPr bwMode="auto">
            <a:xfrm>
              <a:off x="204" y="2568"/>
              <a:ext cx="272" cy="363"/>
            </a:xfrm>
            <a:prstGeom prst="rect">
              <a:avLst/>
            </a:prstGeom>
            <a:noFill/>
            <a:ln w="28575">
              <a:solidFill>
                <a:schemeClr val="folHlink"/>
              </a:solidFill>
              <a:miter lim="800000"/>
              <a:headEnd/>
              <a:tailEnd/>
            </a:ln>
          </p:spPr>
          <p:txBody>
            <a:bodyPr wrap="none" anchor="ctr"/>
            <a:lstStyle/>
            <a:p>
              <a:endParaRPr lang="ar-JO"/>
            </a:p>
          </p:txBody>
        </p:sp>
        <p:sp>
          <p:nvSpPr>
            <p:cNvPr id="20491" name="Rectangle 24"/>
            <p:cNvSpPr>
              <a:spLocks noChangeArrowheads="1"/>
            </p:cNvSpPr>
            <p:nvPr/>
          </p:nvSpPr>
          <p:spPr bwMode="auto">
            <a:xfrm>
              <a:off x="3651" y="2831"/>
              <a:ext cx="318" cy="182"/>
            </a:xfrm>
            <a:prstGeom prst="rect">
              <a:avLst/>
            </a:prstGeom>
            <a:noFill/>
            <a:ln w="28575">
              <a:solidFill>
                <a:schemeClr val="folHlink"/>
              </a:solidFill>
              <a:miter lim="800000"/>
              <a:headEnd/>
              <a:tailEnd/>
            </a:ln>
          </p:spPr>
          <p:txBody>
            <a:bodyPr wrap="none" anchor="ctr"/>
            <a:lstStyle/>
            <a:p>
              <a:endParaRPr lang="ar-JO"/>
            </a:p>
          </p:txBody>
        </p:sp>
        <p:sp>
          <p:nvSpPr>
            <p:cNvPr id="20492" name="Rectangle 25"/>
            <p:cNvSpPr>
              <a:spLocks noChangeArrowheads="1"/>
            </p:cNvSpPr>
            <p:nvPr/>
          </p:nvSpPr>
          <p:spPr bwMode="auto">
            <a:xfrm>
              <a:off x="4649" y="3113"/>
              <a:ext cx="272" cy="317"/>
            </a:xfrm>
            <a:prstGeom prst="rect">
              <a:avLst/>
            </a:prstGeom>
            <a:noFill/>
            <a:ln w="28575">
              <a:solidFill>
                <a:schemeClr val="folHlink"/>
              </a:solidFill>
              <a:miter lim="800000"/>
              <a:headEnd/>
              <a:tailEnd/>
            </a:ln>
          </p:spPr>
          <p:txBody>
            <a:bodyPr wrap="none" anchor="ctr"/>
            <a:lstStyle/>
            <a:p>
              <a:endParaRPr lang="ar-JO"/>
            </a:p>
          </p:txBody>
        </p:sp>
      </p:grpSp>
      <p:sp>
        <p:nvSpPr>
          <p:cNvPr id="50202" name="Text Box 26"/>
          <p:cNvSpPr txBox="1">
            <a:spLocks noChangeArrowheads="1"/>
          </p:cNvSpPr>
          <p:nvPr/>
        </p:nvSpPr>
        <p:spPr bwMode="auto">
          <a:xfrm>
            <a:off x="5562600" y="5524500"/>
            <a:ext cx="3262313" cy="1612900"/>
          </a:xfrm>
          <a:prstGeom prst="rect">
            <a:avLst/>
          </a:prstGeom>
          <a:noFill/>
          <a:ln w="9525">
            <a:solidFill>
              <a:schemeClr val="folHlink"/>
            </a:solidFill>
            <a:miter lim="800000"/>
            <a:headEnd/>
            <a:tailEnd/>
          </a:ln>
        </p:spPr>
        <p:txBody>
          <a:bodyPr>
            <a:spAutoFit/>
          </a:bodyPr>
          <a:lstStyle/>
          <a:p>
            <a:pPr>
              <a:spcBef>
                <a:spcPct val="50000"/>
              </a:spcBef>
            </a:pPr>
            <a:r>
              <a:rPr lang="en-US">
                <a:solidFill>
                  <a:schemeClr val="folHlink"/>
                </a:solidFill>
                <a:latin typeface="Times New Roman" pitchFamily="18" charset="0"/>
              </a:rPr>
              <a:t>Definitive (AGM, liver, BM)</a:t>
            </a:r>
            <a:r>
              <a:rPr lang="en-US">
                <a:latin typeface="Times New Roman" pitchFamily="18" charset="0"/>
              </a:rPr>
              <a:t> erythroid cells are released into circulation around 60</a:t>
            </a:r>
            <a:r>
              <a:rPr lang="en-US" baseline="30000">
                <a:latin typeface="Times New Roman" pitchFamily="18" charset="0"/>
              </a:rPr>
              <a:t>th</a:t>
            </a:r>
            <a:r>
              <a:rPr lang="en-US">
                <a:latin typeface="Times New Roman" pitchFamily="18" charset="0"/>
              </a:rPr>
              <a:t> day.</a:t>
            </a:r>
          </a:p>
          <a:p>
            <a:pPr>
              <a:spcBef>
                <a:spcPct val="50000"/>
              </a:spcBef>
            </a:pPr>
            <a:r>
              <a:rPr lang="en-US">
                <a:solidFill>
                  <a:schemeClr val="folHlink"/>
                </a:solidFill>
                <a:latin typeface="Times New Roman" pitchFamily="18" charset="0"/>
              </a:rPr>
              <a:t>Primitive</a:t>
            </a:r>
            <a:r>
              <a:rPr lang="en-US">
                <a:latin typeface="Times New Roman" pitchFamily="18" charset="0"/>
              </a:rPr>
              <a:t> &amp; </a:t>
            </a:r>
            <a:r>
              <a:rPr lang="en-US">
                <a:solidFill>
                  <a:schemeClr val="folHlink"/>
                </a:solidFill>
                <a:latin typeface="Times New Roman" pitchFamily="18" charset="0"/>
              </a:rPr>
              <a:t>definitive</a:t>
            </a:r>
            <a:r>
              <a:rPr lang="en-US">
                <a:latin typeface="Times New Roman" pitchFamily="18" charset="0"/>
              </a:rPr>
              <a:t> erythroid cells&gt; (separate origin) ??</a:t>
            </a:r>
          </a:p>
        </p:txBody>
      </p:sp>
      <p:sp>
        <p:nvSpPr>
          <p:cNvPr id="20489" name="Rectangle 27"/>
          <p:cNvSpPr>
            <a:spLocks noChangeArrowheads="1"/>
          </p:cNvSpPr>
          <p:nvPr/>
        </p:nvSpPr>
        <p:spPr bwMode="auto">
          <a:xfrm>
            <a:off x="1182688" y="2949575"/>
            <a:ext cx="638175" cy="379413"/>
          </a:xfrm>
          <a:prstGeom prst="rect">
            <a:avLst/>
          </a:prstGeom>
          <a:noFill/>
          <a:ln w="9525">
            <a:solidFill>
              <a:schemeClr val="folHlink"/>
            </a:solidFill>
            <a:miter lim="800000"/>
            <a:headEnd/>
            <a:tailEnd/>
          </a:ln>
        </p:spPr>
        <p:txBody>
          <a:bodyPr wrap="none" anchor="ctr"/>
          <a:lstStyle/>
          <a:p>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202"/>
                                        </p:tgtEl>
                                        <p:attrNameLst>
                                          <p:attrName>style.visibility</p:attrName>
                                        </p:attrNameLst>
                                      </p:cBhvr>
                                      <p:to>
                                        <p:strVal val="visible"/>
                                      </p:to>
                                    </p:set>
                                    <p:animEffect transition="in" filter="diamond(in)">
                                      <p:cBhvr>
                                        <p:cTn id="7" dur="2000"/>
                                        <p:tgtEl>
                                          <p:spTgt spid="502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sldNum" sz="quarter" idx="11"/>
          </p:nvPr>
        </p:nvSpPr>
        <p:spPr>
          <a:noFill/>
        </p:spPr>
        <p:txBody>
          <a:bodyPr/>
          <a:lstStyle/>
          <a:p>
            <a:fld id="{190EF06E-58EF-4DB4-8ABD-A5C31B7045B1}" type="slidenum">
              <a:rPr lang="en-US" smtClean="0"/>
              <a:pPr/>
              <a:t>22</a:t>
            </a:fld>
            <a:endParaRPr lang="en-US" smtClean="0"/>
          </a:p>
        </p:txBody>
      </p:sp>
      <p:sp>
        <p:nvSpPr>
          <p:cNvPr id="21508" name="Rectangle 16"/>
          <p:cNvSpPr>
            <a:spLocks noGrp="1" noChangeArrowheads="1"/>
          </p:cNvSpPr>
          <p:nvPr>
            <p:ph type="dt" sz="quarter" idx="12"/>
          </p:nvPr>
        </p:nvSpPr>
        <p:spPr>
          <a:noFill/>
        </p:spPr>
        <p:txBody>
          <a:bodyPr/>
          <a:lstStyle/>
          <a:p>
            <a:fld id="{7656213D-EF6E-4A3F-B042-4D6F77514E1A}" type="datetime1">
              <a:rPr lang="en-US" smtClean="0"/>
              <a:pPr/>
              <a:t>9/6/2011</a:t>
            </a:fld>
            <a:endParaRPr lang="en-US" smtClean="0"/>
          </a:p>
        </p:txBody>
      </p:sp>
      <p:sp>
        <p:nvSpPr>
          <p:cNvPr id="21509" name="Rectangle 2"/>
          <p:cNvSpPr>
            <a:spLocks noGrp="1" noChangeArrowheads="1"/>
          </p:cNvSpPr>
          <p:nvPr>
            <p:ph type="title"/>
          </p:nvPr>
        </p:nvSpPr>
        <p:spPr/>
        <p:txBody>
          <a:bodyPr/>
          <a:lstStyle/>
          <a:p>
            <a:pPr eaLnBrk="1" hangingPunct="1"/>
            <a:r>
              <a:rPr lang="en-US" sz="3200" smtClean="0"/>
              <a:t>Expansion and recession of hematopoietic activity in extramedullary and medullary sites</a:t>
            </a:r>
          </a:p>
        </p:txBody>
      </p:sp>
      <p:graphicFrame>
        <p:nvGraphicFramePr>
          <p:cNvPr id="21506" name="Object 3"/>
          <p:cNvGraphicFramePr>
            <a:graphicFrameLocks noChangeAspect="1"/>
          </p:cNvGraphicFramePr>
          <p:nvPr>
            <p:ph idx="1"/>
          </p:nvPr>
        </p:nvGraphicFramePr>
        <p:xfrm>
          <a:off x="1098550" y="2300288"/>
          <a:ext cx="6024563" cy="3673475"/>
        </p:xfrm>
        <a:graphic>
          <a:graphicData uri="http://schemas.openxmlformats.org/presentationml/2006/ole">
            <p:oleObj spid="_x0000_s21506" name="Bitmap Image" r:id="rId4" imgW="4514286" imgH="2857899" progId="Paint.Picture">
              <p:embed/>
            </p:oleObj>
          </a:graphicData>
        </a:graphic>
      </p:graphicFrame>
      <p:sp>
        <p:nvSpPr>
          <p:cNvPr id="21510" name="Text Box 4"/>
          <p:cNvSpPr txBox="1">
            <a:spLocks noChangeArrowheads="1"/>
          </p:cNvSpPr>
          <p:nvPr/>
        </p:nvSpPr>
        <p:spPr bwMode="auto">
          <a:xfrm>
            <a:off x="531813" y="6473825"/>
            <a:ext cx="2054225" cy="366713"/>
          </a:xfrm>
          <a:prstGeom prst="rect">
            <a:avLst/>
          </a:prstGeom>
          <a:noFill/>
          <a:ln w="9525">
            <a:noFill/>
            <a:miter lim="800000"/>
            <a:headEnd/>
            <a:tailEnd/>
          </a:ln>
        </p:spPr>
        <p:txBody>
          <a:bodyPr>
            <a:spAutoFit/>
          </a:bodyPr>
          <a:lstStyle/>
          <a:p>
            <a:pPr>
              <a:spcBef>
                <a:spcPct val="50000"/>
              </a:spcBef>
            </a:pPr>
            <a:endParaRPr lang="ar-JO">
              <a:latin typeface="Times New Roman" pitchFamily="18" charset="0"/>
            </a:endParaRPr>
          </a:p>
        </p:txBody>
      </p:sp>
      <p:sp>
        <p:nvSpPr>
          <p:cNvPr id="21511" name="Text Box 5"/>
          <p:cNvSpPr txBox="1">
            <a:spLocks noChangeArrowheads="1"/>
          </p:cNvSpPr>
          <p:nvPr/>
        </p:nvSpPr>
        <p:spPr bwMode="auto">
          <a:xfrm>
            <a:off x="388938" y="6726238"/>
            <a:ext cx="2622550" cy="336550"/>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rPr>
              <a:t>Figure 4-1 Williams 2007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sldNum" sz="quarter" idx="11"/>
          </p:nvPr>
        </p:nvSpPr>
        <p:spPr>
          <a:noFill/>
        </p:spPr>
        <p:txBody>
          <a:bodyPr/>
          <a:lstStyle/>
          <a:p>
            <a:fld id="{5E4E32D7-2569-48F5-99FF-9C0D9A756B9A}" type="slidenum">
              <a:rPr lang="en-US" smtClean="0"/>
              <a:pPr/>
              <a:t>23</a:t>
            </a:fld>
            <a:endParaRPr lang="en-US" smtClean="0"/>
          </a:p>
        </p:txBody>
      </p:sp>
      <p:sp>
        <p:nvSpPr>
          <p:cNvPr id="68611" name="Rectangle 16"/>
          <p:cNvSpPr>
            <a:spLocks noGrp="1" noChangeArrowheads="1"/>
          </p:cNvSpPr>
          <p:nvPr>
            <p:ph type="dt" sz="quarter" idx="12"/>
          </p:nvPr>
        </p:nvSpPr>
        <p:spPr>
          <a:noFill/>
        </p:spPr>
        <p:txBody>
          <a:bodyPr/>
          <a:lstStyle/>
          <a:p>
            <a:fld id="{68C078EB-580F-4FFD-BAAC-938E221858CE}" type="datetime1">
              <a:rPr lang="en-US" smtClean="0"/>
              <a:pPr/>
              <a:t>9/6/2011</a:t>
            </a:fld>
            <a:endParaRPr lang="en-US" smtClean="0"/>
          </a:p>
        </p:txBody>
      </p:sp>
      <p:sp>
        <p:nvSpPr>
          <p:cNvPr id="68612" name="Rectangle 2"/>
          <p:cNvSpPr>
            <a:spLocks noGrp="1" noChangeArrowheads="1"/>
          </p:cNvSpPr>
          <p:nvPr>
            <p:ph type="title"/>
          </p:nvPr>
        </p:nvSpPr>
        <p:spPr/>
        <p:txBody>
          <a:bodyPr/>
          <a:lstStyle/>
          <a:p>
            <a:pPr eaLnBrk="1" hangingPunct="1"/>
            <a:r>
              <a:rPr lang="en-US" sz="3600" smtClean="0"/>
              <a:t>Stem Cells </a:t>
            </a:r>
          </a:p>
        </p:txBody>
      </p:sp>
      <p:sp>
        <p:nvSpPr>
          <p:cNvPr id="68613" name="Rectangle 3"/>
          <p:cNvSpPr>
            <a:spLocks noGrp="1" noChangeArrowheads="1"/>
          </p:cNvSpPr>
          <p:nvPr>
            <p:ph type="body" idx="1"/>
          </p:nvPr>
        </p:nvSpPr>
        <p:spPr>
          <a:xfrm>
            <a:off x="450850" y="2079625"/>
            <a:ext cx="8091488" cy="4616450"/>
          </a:xfrm>
        </p:spPr>
        <p:txBody>
          <a:bodyPr/>
          <a:lstStyle/>
          <a:p>
            <a:pPr eaLnBrk="1" hangingPunct="1"/>
            <a:r>
              <a:rPr lang="en-US" smtClean="0"/>
              <a:t>Life-long production of blood cells occurs in hematopoietic tissues</a:t>
            </a:r>
          </a:p>
          <a:p>
            <a:pPr eaLnBrk="1" hangingPunct="1"/>
            <a:r>
              <a:rPr lang="en-US" smtClean="0"/>
              <a:t>Very high turnover of cells&gt; need replacement </a:t>
            </a:r>
          </a:p>
          <a:p>
            <a:pPr eaLnBrk="1" hangingPunct="1"/>
            <a:r>
              <a:rPr lang="en-US" smtClean="0"/>
              <a:t>Some 10</a:t>
            </a:r>
            <a:r>
              <a:rPr lang="en-US" baseline="30000" smtClean="0"/>
              <a:t>13</a:t>
            </a:r>
            <a:r>
              <a:rPr lang="en-US" smtClean="0"/>
              <a:t> new cells must be replaced daily to maintain steady-state blood counts</a:t>
            </a:r>
          </a:p>
          <a:p>
            <a:pPr eaLnBrk="1" hangingPunct="1"/>
            <a:r>
              <a:rPr lang="en-US" smtClean="0"/>
              <a:t>Total adult BM has around 10</a:t>
            </a:r>
            <a:r>
              <a:rPr lang="en-US" baseline="30000" smtClean="0"/>
              <a:t>12</a:t>
            </a:r>
            <a:r>
              <a:rPr lang="en-US" smtClean="0"/>
              <a:t> cells !!</a:t>
            </a:r>
          </a:p>
          <a:p>
            <a:pPr eaLnBrk="1" hangingPunct="1"/>
            <a:endParaRPr lang="en-US" smtClean="0"/>
          </a:p>
          <a:p>
            <a:pPr eaLnBrk="1" hangingPunct="1"/>
            <a:endParaRPr lang="en-US" sz="360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11"/>
          </p:nvPr>
        </p:nvSpPr>
        <p:spPr>
          <a:noFill/>
        </p:spPr>
        <p:txBody>
          <a:bodyPr/>
          <a:lstStyle/>
          <a:p>
            <a:fld id="{862ED6E9-74AD-4303-86C3-8123836FE3EE}" type="slidenum">
              <a:rPr lang="en-US" smtClean="0"/>
              <a:pPr/>
              <a:t>24</a:t>
            </a:fld>
            <a:endParaRPr lang="en-US" smtClean="0"/>
          </a:p>
        </p:txBody>
      </p:sp>
      <p:sp>
        <p:nvSpPr>
          <p:cNvPr id="69635" name="Rectangle 16"/>
          <p:cNvSpPr>
            <a:spLocks noGrp="1" noChangeArrowheads="1"/>
          </p:cNvSpPr>
          <p:nvPr>
            <p:ph type="dt" sz="quarter" idx="12"/>
          </p:nvPr>
        </p:nvSpPr>
        <p:spPr>
          <a:noFill/>
        </p:spPr>
        <p:txBody>
          <a:bodyPr/>
          <a:lstStyle/>
          <a:p>
            <a:fld id="{67E7B191-F62E-4E86-B277-B43601A79AD7}" type="datetime1">
              <a:rPr lang="en-US" smtClean="0"/>
              <a:pPr/>
              <a:t>9/6/2011</a:t>
            </a:fld>
            <a:endParaRPr lang="en-US" smtClean="0"/>
          </a:p>
        </p:txBody>
      </p:sp>
      <p:sp>
        <p:nvSpPr>
          <p:cNvPr id="69636" name="Rectangle 2"/>
          <p:cNvSpPr>
            <a:spLocks noGrp="1" noChangeArrowheads="1"/>
          </p:cNvSpPr>
          <p:nvPr>
            <p:ph type="title" idx="4294967295"/>
          </p:nvPr>
        </p:nvSpPr>
        <p:spPr>
          <a:xfrm>
            <a:off x="744538" y="771525"/>
            <a:ext cx="7670800" cy="989013"/>
          </a:xfrm>
        </p:spPr>
        <p:txBody>
          <a:bodyPr/>
          <a:lstStyle/>
          <a:p>
            <a:pPr eaLnBrk="1" hangingPunct="1"/>
            <a:r>
              <a:rPr lang="en-CA" sz="3600" smtClean="0"/>
              <a:t>Lifespan and production of blood cells</a:t>
            </a:r>
          </a:p>
        </p:txBody>
      </p:sp>
      <p:graphicFrame>
        <p:nvGraphicFramePr>
          <p:cNvPr id="94256" name="Group 48"/>
          <p:cNvGraphicFramePr>
            <a:graphicFrameLocks noGrp="1"/>
          </p:cNvGraphicFramePr>
          <p:nvPr/>
        </p:nvGraphicFramePr>
        <p:xfrm>
          <a:off x="225425" y="2239963"/>
          <a:ext cx="8475663" cy="4287839"/>
        </p:xfrm>
        <a:graphic>
          <a:graphicData uri="http://schemas.openxmlformats.org/drawingml/2006/table">
            <a:tbl>
              <a:tblPr/>
              <a:tblGrid>
                <a:gridCol w="1868488"/>
                <a:gridCol w="1806575"/>
                <a:gridCol w="1574800"/>
                <a:gridCol w="1576387"/>
                <a:gridCol w="1649413"/>
              </a:tblGrid>
              <a:tr h="1200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Cell type</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Approximate lifespan</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Production rate cells/day</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Production rate cells/sec</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Production rate Kg/year</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Red Cells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100 days</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2 x 10</a:t>
                      </a:r>
                      <a:r>
                        <a:rPr kumimoji="0" lang="en-CA" sz="2000" b="0" i="0" u="none" strike="noStrike" cap="none" normalizeH="0" baseline="30000" smtClean="0">
                          <a:ln>
                            <a:noFill/>
                          </a:ln>
                          <a:solidFill>
                            <a:srgbClr val="0F097F"/>
                          </a:solidFill>
                          <a:effectLst/>
                          <a:latin typeface="Tahoma" pitchFamily="34" charset="0"/>
                          <a:cs typeface="Times New Roman" pitchFamily="18" charset="0"/>
                        </a:rPr>
                        <a:t>11</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2.3 million</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7.3</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Neutrophils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t½ 6 hours</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3 x 10</a:t>
                      </a:r>
                      <a:r>
                        <a:rPr kumimoji="0" lang="en-CA" sz="2000" b="0" i="0" u="none" strike="noStrike" cap="none" normalizeH="0" baseline="30000" smtClean="0">
                          <a:ln>
                            <a:noFill/>
                          </a:ln>
                          <a:solidFill>
                            <a:srgbClr val="0F097F"/>
                          </a:solidFill>
                          <a:effectLst/>
                          <a:latin typeface="Tahoma" pitchFamily="34" charset="0"/>
                          <a:cs typeface="Times New Roman" pitchFamily="18" charset="0"/>
                        </a:rPr>
                        <a:t>10</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350,000</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10.9</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Platelets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7 days</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 x 10</a:t>
                      </a:r>
                      <a:r>
                        <a:rPr kumimoji="0" lang="en-CA" sz="2000" b="0" i="0" u="none" strike="noStrike" cap="none" normalizeH="0" baseline="30000" smtClean="0">
                          <a:ln>
                            <a:noFill/>
                          </a:ln>
                          <a:solidFill>
                            <a:srgbClr val="0F097F"/>
                          </a:solidFill>
                          <a:effectLst/>
                          <a:latin typeface="Tahoma" pitchFamily="34" charset="0"/>
                          <a:cs typeface="Times New Roman" pitchFamily="18" charset="0"/>
                        </a:rPr>
                        <a:t>11</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1.2 million</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4.6</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Lymphocytes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t½ 10 days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 x 10</a:t>
                      </a:r>
                      <a:r>
                        <a:rPr kumimoji="0" lang="en-CA" sz="2000" b="0" i="0" u="none" strike="noStrike" cap="none" normalizeH="0" baseline="30000" smtClean="0">
                          <a:ln>
                            <a:noFill/>
                          </a:ln>
                          <a:solidFill>
                            <a:srgbClr val="0F097F"/>
                          </a:solidFill>
                          <a:effectLst/>
                          <a:latin typeface="Tahoma" pitchFamily="34" charset="0"/>
                          <a:cs typeface="Times New Roman" pitchFamily="18" charset="0"/>
                        </a:rPr>
                        <a:t>10</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116,000</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3.7</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F097F"/>
                        </a:solidFill>
                        <a:effectLst/>
                        <a:latin typeface="Tahoma" pitchFamily="34" charset="0"/>
                        <a:cs typeface="Arial" charset="0"/>
                      </a:endParaRP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F097F"/>
                        </a:solidFill>
                        <a:effectLst/>
                        <a:latin typeface="Tahoma" pitchFamily="34" charset="0"/>
                        <a:cs typeface="Arial"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F097F"/>
                        </a:solidFill>
                        <a:effectLst/>
                        <a:latin typeface="Tahoma" pitchFamily="34" charset="0"/>
                        <a:cs typeface="Arial"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Annual total</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26.5 Kg</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11"/>
          </p:nvPr>
        </p:nvSpPr>
        <p:spPr>
          <a:noFill/>
        </p:spPr>
        <p:txBody>
          <a:bodyPr/>
          <a:lstStyle/>
          <a:p>
            <a:fld id="{A818B584-5257-496A-9F7C-10736DDB8E51}" type="slidenum">
              <a:rPr lang="en-US" smtClean="0"/>
              <a:pPr/>
              <a:t>25</a:t>
            </a:fld>
            <a:endParaRPr lang="en-US" smtClean="0"/>
          </a:p>
        </p:txBody>
      </p:sp>
      <p:sp>
        <p:nvSpPr>
          <p:cNvPr id="70659" name="Rectangle 16"/>
          <p:cNvSpPr>
            <a:spLocks noGrp="1" noChangeArrowheads="1"/>
          </p:cNvSpPr>
          <p:nvPr>
            <p:ph type="dt" sz="quarter" idx="12"/>
          </p:nvPr>
        </p:nvSpPr>
        <p:spPr>
          <a:noFill/>
        </p:spPr>
        <p:txBody>
          <a:bodyPr/>
          <a:lstStyle/>
          <a:p>
            <a:fld id="{C702B8C5-D3AF-4988-B068-F5B7307882C5}" type="datetime1">
              <a:rPr lang="en-US" smtClean="0"/>
              <a:pPr/>
              <a:t>9/6/2011</a:t>
            </a:fld>
            <a:endParaRPr lang="en-US" smtClean="0"/>
          </a:p>
        </p:txBody>
      </p:sp>
      <p:sp>
        <p:nvSpPr>
          <p:cNvPr id="70660" name="Rectangle 2"/>
          <p:cNvSpPr>
            <a:spLocks noGrp="1" noChangeArrowheads="1"/>
          </p:cNvSpPr>
          <p:nvPr>
            <p:ph type="title"/>
          </p:nvPr>
        </p:nvSpPr>
        <p:spPr/>
        <p:txBody>
          <a:bodyPr/>
          <a:lstStyle/>
          <a:p>
            <a:pPr eaLnBrk="1" hangingPunct="1"/>
            <a:r>
              <a:rPr lang="en-US" sz="3600" smtClean="0"/>
              <a:t>Stem Cells</a:t>
            </a:r>
          </a:p>
        </p:txBody>
      </p:sp>
      <p:sp>
        <p:nvSpPr>
          <p:cNvPr id="70661" name="Rectangle 3"/>
          <p:cNvSpPr>
            <a:spLocks noGrp="1" noChangeArrowheads="1"/>
          </p:cNvSpPr>
          <p:nvPr>
            <p:ph type="body" idx="1"/>
          </p:nvPr>
        </p:nvSpPr>
        <p:spPr>
          <a:xfrm>
            <a:off x="450850" y="2079625"/>
            <a:ext cx="3910013" cy="4081463"/>
          </a:xfrm>
        </p:spPr>
        <p:txBody>
          <a:bodyPr/>
          <a:lstStyle/>
          <a:p>
            <a:pPr eaLnBrk="1" hangingPunct="1">
              <a:lnSpc>
                <a:spcPct val="90000"/>
              </a:lnSpc>
            </a:pPr>
            <a:r>
              <a:rPr lang="en-US" smtClean="0"/>
              <a:t>Frequency of HSC in BM is 1/20 million nucleated cells</a:t>
            </a:r>
          </a:p>
          <a:p>
            <a:pPr eaLnBrk="1" hangingPunct="1">
              <a:lnSpc>
                <a:spcPct val="90000"/>
              </a:lnSpc>
            </a:pPr>
            <a:r>
              <a:rPr lang="en-US" smtClean="0"/>
              <a:t>HSC assays: LT-BMC, NOD/SCID mouse repopulating assay</a:t>
            </a:r>
          </a:p>
        </p:txBody>
      </p:sp>
      <p:grpSp>
        <p:nvGrpSpPr>
          <p:cNvPr id="70662" name="Group 4"/>
          <p:cNvGrpSpPr>
            <a:grpSpLocks/>
          </p:cNvGrpSpPr>
          <p:nvPr/>
        </p:nvGrpSpPr>
        <p:grpSpPr bwMode="auto">
          <a:xfrm>
            <a:off x="4443413" y="1704975"/>
            <a:ext cx="4394200" cy="4945063"/>
            <a:chOff x="2800" y="1109"/>
            <a:chExt cx="2812" cy="2967"/>
          </a:xfrm>
        </p:grpSpPr>
        <p:grpSp>
          <p:nvGrpSpPr>
            <p:cNvPr id="70663" name="Group 5"/>
            <p:cNvGrpSpPr>
              <a:grpSpLocks/>
            </p:cNvGrpSpPr>
            <p:nvPr/>
          </p:nvGrpSpPr>
          <p:grpSpPr bwMode="auto">
            <a:xfrm>
              <a:off x="2800" y="1109"/>
              <a:ext cx="2812" cy="2675"/>
              <a:chOff x="1837" y="981"/>
              <a:chExt cx="2812" cy="2675"/>
            </a:xfrm>
          </p:grpSpPr>
          <p:sp>
            <p:nvSpPr>
              <p:cNvPr id="70665" name="Rectangle 6"/>
              <p:cNvSpPr>
                <a:spLocks noChangeArrowheads="1"/>
              </p:cNvSpPr>
              <p:nvPr/>
            </p:nvSpPr>
            <p:spPr bwMode="auto">
              <a:xfrm>
                <a:off x="2653" y="981"/>
                <a:ext cx="862" cy="317"/>
              </a:xfrm>
              <a:prstGeom prst="rect">
                <a:avLst/>
              </a:prstGeom>
              <a:solidFill>
                <a:srgbClr val="FF9933"/>
              </a:solidFill>
              <a:ln w="9525">
                <a:noFill/>
                <a:miter lim="800000"/>
                <a:headEnd/>
                <a:tailEnd/>
              </a:ln>
            </p:spPr>
            <p:txBody>
              <a:bodyPr wrap="none" anchor="ctr"/>
              <a:lstStyle/>
              <a:p>
                <a:endParaRPr lang="ar-JO"/>
              </a:p>
            </p:txBody>
          </p:sp>
          <p:sp>
            <p:nvSpPr>
              <p:cNvPr id="70666" name="Rectangle 7"/>
              <p:cNvSpPr>
                <a:spLocks noChangeArrowheads="1"/>
              </p:cNvSpPr>
              <p:nvPr/>
            </p:nvSpPr>
            <p:spPr bwMode="auto">
              <a:xfrm>
                <a:off x="3560" y="1480"/>
                <a:ext cx="953" cy="226"/>
              </a:xfrm>
              <a:prstGeom prst="rect">
                <a:avLst/>
              </a:prstGeom>
              <a:solidFill>
                <a:srgbClr val="FF9933"/>
              </a:solidFill>
              <a:ln w="9525">
                <a:noFill/>
                <a:miter lim="800000"/>
                <a:headEnd/>
                <a:tailEnd/>
              </a:ln>
            </p:spPr>
            <p:txBody>
              <a:bodyPr wrap="none" anchor="ctr"/>
              <a:lstStyle/>
              <a:p>
                <a:endParaRPr lang="ar-JO"/>
              </a:p>
            </p:txBody>
          </p:sp>
          <p:sp>
            <p:nvSpPr>
              <p:cNvPr id="70667" name="Rectangle 8"/>
              <p:cNvSpPr>
                <a:spLocks noChangeArrowheads="1"/>
              </p:cNvSpPr>
              <p:nvPr/>
            </p:nvSpPr>
            <p:spPr bwMode="auto">
              <a:xfrm>
                <a:off x="1837" y="1480"/>
                <a:ext cx="817" cy="226"/>
              </a:xfrm>
              <a:prstGeom prst="rect">
                <a:avLst/>
              </a:prstGeom>
              <a:solidFill>
                <a:srgbClr val="FF9933"/>
              </a:solidFill>
              <a:ln w="9525">
                <a:noFill/>
                <a:miter lim="800000"/>
                <a:headEnd/>
                <a:tailEnd/>
              </a:ln>
            </p:spPr>
            <p:txBody>
              <a:bodyPr wrap="none" anchor="ctr"/>
              <a:lstStyle/>
              <a:p>
                <a:endParaRPr lang="ar-JO"/>
              </a:p>
            </p:txBody>
          </p:sp>
          <p:sp>
            <p:nvSpPr>
              <p:cNvPr id="70668" name="Rectangle 9"/>
              <p:cNvSpPr>
                <a:spLocks noChangeArrowheads="1"/>
              </p:cNvSpPr>
              <p:nvPr/>
            </p:nvSpPr>
            <p:spPr bwMode="auto">
              <a:xfrm>
                <a:off x="3696" y="1845"/>
                <a:ext cx="817" cy="317"/>
              </a:xfrm>
              <a:prstGeom prst="rect">
                <a:avLst/>
              </a:prstGeom>
              <a:solidFill>
                <a:srgbClr val="FF9933"/>
              </a:solidFill>
              <a:ln w="9525">
                <a:noFill/>
                <a:miter lim="800000"/>
                <a:headEnd/>
                <a:tailEnd/>
              </a:ln>
            </p:spPr>
            <p:txBody>
              <a:bodyPr wrap="none" anchor="ctr"/>
              <a:lstStyle/>
              <a:p>
                <a:endParaRPr lang="ar-JO"/>
              </a:p>
            </p:txBody>
          </p:sp>
          <p:sp>
            <p:nvSpPr>
              <p:cNvPr id="70669" name="Rectangle 10"/>
              <p:cNvSpPr>
                <a:spLocks noChangeArrowheads="1"/>
              </p:cNvSpPr>
              <p:nvPr/>
            </p:nvSpPr>
            <p:spPr bwMode="auto">
              <a:xfrm>
                <a:off x="3696" y="2341"/>
                <a:ext cx="817" cy="317"/>
              </a:xfrm>
              <a:prstGeom prst="rect">
                <a:avLst/>
              </a:prstGeom>
              <a:solidFill>
                <a:srgbClr val="FF9933"/>
              </a:solidFill>
              <a:ln w="9525">
                <a:noFill/>
                <a:miter lim="800000"/>
                <a:headEnd/>
                <a:tailEnd/>
              </a:ln>
            </p:spPr>
            <p:txBody>
              <a:bodyPr wrap="none" anchor="ctr"/>
              <a:lstStyle/>
              <a:p>
                <a:endParaRPr lang="ar-JO"/>
              </a:p>
            </p:txBody>
          </p:sp>
          <p:sp>
            <p:nvSpPr>
              <p:cNvPr id="70670" name="Rectangle 11"/>
              <p:cNvSpPr>
                <a:spLocks noChangeArrowheads="1"/>
              </p:cNvSpPr>
              <p:nvPr/>
            </p:nvSpPr>
            <p:spPr bwMode="auto">
              <a:xfrm>
                <a:off x="3696" y="2840"/>
                <a:ext cx="817" cy="317"/>
              </a:xfrm>
              <a:prstGeom prst="rect">
                <a:avLst/>
              </a:prstGeom>
              <a:solidFill>
                <a:srgbClr val="FF9933"/>
              </a:solidFill>
              <a:ln w="9525">
                <a:noFill/>
                <a:miter lim="800000"/>
                <a:headEnd/>
                <a:tailEnd/>
              </a:ln>
            </p:spPr>
            <p:txBody>
              <a:bodyPr wrap="none" anchor="ctr"/>
              <a:lstStyle/>
              <a:p>
                <a:endParaRPr lang="ar-JO"/>
              </a:p>
            </p:txBody>
          </p:sp>
          <p:sp>
            <p:nvSpPr>
              <p:cNvPr id="70671" name="Rectangle 12"/>
              <p:cNvSpPr>
                <a:spLocks noChangeArrowheads="1"/>
              </p:cNvSpPr>
              <p:nvPr/>
            </p:nvSpPr>
            <p:spPr bwMode="auto">
              <a:xfrm>
                <a:off x="3696" y="3339"/>
                <a:ext cx="817" cy="317"/>
              </a:xfrm>
              <a:prstGeom prst="rect">
                <a:avLst/>
              </a:prstGeom>
              <a:solidFill>
                <a:srgbClr val="FF9933"/>
              </a:solidFill>
              <a:ln w="9525">
                <a:noFill/>
                <a:miter lim="800000"/>
                <a:headEnd/>
                <a:tailEnd/>
              </a:ln>
            </p:spPr>
            <p:txBody>
              <a:bodyPr wrap="none" anchor="ctr"/>
              <a:lstStyle/>
              <a:p>
                <a:endParaRPr lang="ar-JO"/>
              </a:p>
            </p:txBody>
          </p:sp>
          <p:sp>
            <p:nvSpPr>
              <p:cNvPr id="70672" name="Text Box 13"/>
              <p:cNvSpPr txBox="1">
                <a:spLocks noChangeArrowheads="1"/>
              </p:cNvSpPr>
              <p:nvPr/>
            </p:nvSpPr>
            <p:spPr bwMode="auto">
              <a:xfrm>
                <a:off x="2643" y="1007"/>
                <a:ext cx="1043" cy="183"/>
              </a:xfrm>
              <a:prstGeom prst="rect">
                <a:avLst/>
              </a:prstGeom>
              <a:noFill/>
              <a:ln w="9525">
                <a:noFill/>
                <a:miter lim="800000"/>
                <a:headEnd/>
                <a:tailEnd/>
              </a:ln>
            </p:spPr>
            <p:txBody>
              <a:bodyPr>
                <a:spAutoFit/>
              </a:bodyPr>
              <a:lstStyle/>
              <a:p>
                <a:pPr>
                  <a:spcBef>
                    <a:spcPct val="50000"/>
                  </a:spcBef>
                </a:pPr>
                <a:r>
                  <a:rPr lang="en-US" sz="1400" b="1"/>
                  <a:t>Stem cell pool</a:t>
                </a:r>
              </a:p>
            </p:txBody>
          </p:sp>
          <p:sp>
            <p:nvSpPr>
              <p:cNvPr id="70673" name="Text Box 14"/>
              <p:cNvSpPr txBox="1">
                <a:spLocks noChangeArrowheads="1"/>
              </p:cNvSpPr>
              <p:nvPr/>
            </p:nvSpPr>
            <p:spPr bwMode="auto">
              <a:xfrm>
                <a:off x="3606" y="1480"/>
                <a:ext cx="1043" cy="183"/>
              </a:xfrm>
              <a:prstGeom prst="rect">
                <a:avLst/>
              </a:prstGeom>
              <a:noFill/>
              <a:ln w="9525">
                <a:noFill/>
                <a:miter lim="800000"/>
                <a:headEnd/>
                <a:tailEnd/>
              </a:ln>
            </p:spPr>
            <p:txBody>
              <a:bodyPr>
                <a:spAutoFit/>
              </a:bodyPr>
              <a:lstStyle/>
              <a:p>
                <a:pPr>
                  <a:spcBef>
                    <a:spcPct val="50000"/>
                  </a:spcBef>
                </a:pPr>
                <a:r>
                  <a:rPr lang="en-US" sz="1400" b="1"/>
                  <a:t>Differentiation</a:t>
                </a:r>
              </a:p>
            </p:txBody>
          </p:sp>
          <p:sp>
            <p:nvSpPr>
              <p:cNvPr id="70674" name="Text Box 15"/>
              <p:cNvSpPr txBox="1">
                <a:spLocks noChangeArrowheads="1"/>
              </p:cNvSpPr>
              <p:nvPr/>
            </p:nvSpPr>
            <p:spPr bwMode="auto">
              <a:xfrm>
                <a:off x="3787" y="1842"/>
                <a:ext cx="862" cy="311"/>
              </a:xfrm>
              <a:prstGeom prst="rect">
                <a:avLst/>
              </a:prstGeom>
              <a:noFill/>
              <a:ln w="9525">
                <a:noFill/>
                <a:miter lim="800000"/>
                <a:headEnd/>
                <a:tailEnd/>
              </a:ln>
            </p:spPr>
            <p:txBody>
              <a:bodyPr>
                <a:spAutoFit/>
              </a:bodyPr>
              <a:lstStyle/>
              <a:p>
                <a:pPr>
                  <a:spcBef>
                    <a:spcPct val="50000"/>
                  </a:spcBef>
                </a:pPr>
                <a:r>
                  <a:rPr lang="en-US" sz="1400" b="1"/>
                  <a:t>Lineage selection</a:t>
                </a:r>
              </a:p>
            </p:txBody>
          </p:sp>
          <p:sp>
            <p:nvSpPr>
              <p:cNvPr id="70675" name="Text Box 16"/>
              <p:cNvSpPr txBox="1">
                <a:spLocks noChangeArrowheads="1"/>
              </p:cNvSpPr>
              <p:nvPr/>
            </p:nvSpPr>
            <p:spPr bwMode="auto">
              <a:xfrm>
                <a:off x="1882" y="1480"/>
                <a:ext cx="907" cy="183"/>
              </a:xfrm>
              <a:prstGeom prst="rect">
                <a:avLst/>
              </a:prstGeom>
              <a:noFill/>
              <a:ln w="9525">
                <a:noFill/>
                <a:miter lim="800000"/>
                <a:headEnd/>
                <a:tailEnd/>
              </a:ln>
            </p:spPr>
            <p:txBody>
              <a:bodyPr>
                <a:spAutoFit/>
              </a:bodyPr>
              <a:lstStyle/>
              <a:p>
                <a:pPr>
                  <a:spcBef>
                    <a:spcPct val="50000"/>
                  </a:spcBef>
                </a:pPr>
                <a:r>
                  <a:rPr lang="en-US" sz="1400" b="1"/>
                  <a:t>Renewal</a:t>
                </a:r>
              </a:p>
            </p:txBody>
          </p:sp>
          <p:sp>
            <p:nvSpPr>
              <p:cNvPr id="70676" name="Text Box 17"/>
              <p:cNvSpPr txBox="1">
                <a:spLocks noChangeArrowheads="1"/>
              </p:cNvSpPr>
              <p:nvPr/>
            </p:nvSpPr>
            <p:spPr bwMode="auto">
              <a:xfrm>
                <a:off x="3742" y="2387"/>
                <a:ext cx="862" cy="183"/>
              </a:xfrm>
              <a:prstGeom prst="rect">
                <a:avLst/>
              </a:prstGeom>
              <a:noFill/>
              <a:ln w="9525">
                <a:noFill/>
                <a:miter lim="800000"/>
                <a:headEnd/>
                <a:tailEnd/>
              </a:ln>
            </p:spPr>
            <p:txBody>
              <a:bodyPr>
                <a:spAutoFit/>
              </a:bodyPr>
              <a:lstStyle/>
              <a:p>
                <a:pPr>
                  <a:spcBef>
                    <a:spcPct val="50000"/>
                  </a:spcBef>
                </a:pPr>
                <a:r>
                  <a:rPr lang="en-US" sz="1400" b="1"/>
                  <a:t>Maturation</a:t>
                </a:r>
              </a:p>
            </p:txBody>
          </p:sp>
          <p:sp>
            <p:nvSpPr>
              <p:cNvPr id="70677" name="Text Box 18"/>
              <p:cNvSpPr txBox="1">
                <a:spLocks noChangeArrowheads="1"/>
              </p:cNvSpPr>
              <p:nvPr/>
            </p:nvSpPr>
            <p:spPr bwMode="auto">
              <a:xfrm>
                <a:off x="3787" y="2886"/>
                <a:ext cx="726" cy="183"/>
              </a:xfrm>
              <a:prstGeom prst="rect">
                <a:avLst/>
              </a:prstGeom>
              <a:noFill/>
              <a:ln w="9525">
                <a:noFill/>
                <a:miter lim="800000"/>
                <a:headEnd/>
                <a:tailEnd/>
              </a:ln>
            </p:spPr>
            <p:txBody>
              <a:bodyPr>
                <a:spAutoFit/>
              </a:bodyPr>
              <a:lstStyle/>
              <a:p>
                <a:pPr>
                  <a:spcBef>
                    <a:spcPct val="50000"/>
                  </a:spcBef>
                </a:pPr>
                <a:r>
                  <a:rPr lang="en-US" sz="1400" b="1"/>
                  <a:t>Function</a:t>
                </a:r>
              </a:p>
            </p:txBody>
          </p:sp>
          <p:sp>
            <p:nvSpPr>
              <p:cNvPr id="70678" name="Text Box 19"/>
              <p:cNvSpPr txBox="1">
                <a:spLocks noChangeArrowheads="1"/>
              </p:cNvSpPr>
              <p:nvPr/>
            </p:nvSpPr>
            <p:spPr bwMode="auto">
              <a:xfrm>
                <a:off x="3696" y="3339"/>
                <a:ext cx="862" cy="311"/>
              </a:xfrm>
              <a:prstGeom prst="rect">
                <a:avLst/>
              </a:prstGeom>
              <a:noFill/>
              <a:ln w="9525">
                <a:noFill/>
                <a:miter lim="800000"/>
                <a:headEnd/>
                <a:tailEnd/>
              </a:ln>
            </p:spPr>
            <p:txBody>
              <a:bodyPr>
                <a:spAutoFit/>
              </a:bodyPr>
              <a:lstStyle/>
              <a:p>
                <a:pPr>
                  <a:spcBef>
                    <a:spcPct val="50000"/>
                  </a:spcBef>
                </a:pPr>
                <a:r>
                  <a:rPr lang="en-US" sz="1400" b="1"/>
                  <a:t>Cell death (apoptosis)</a:t>
                </a:r>
              </a:p>
            </p:txBody>
          </p:sp>
          <p:sp>
            <p:nvSpPr>
              <p:cNvPr id="70679" name="Line 20"/>
              <p:cNvSpPr>
                <a:spLocks noChangeShapeType="1"/>
              </p:cNvSpPr>
              <p:nvPr/>
            </p:nvSpPr>
            <p:spPr bwMode="auto">
              <a:xfrm>
                <a:off x="3560" y="1207"/>
                <a:ext cx="499" cy="227"/>
              </a:xfrm>
              <a:prstGeom prst="line">
                <a:avLst/>
              </a:prstGeom>
              <a:noFill/>
              <a:ln w="9525">
                <a:solidFill>
                  <a:schemeClr val="tx1"/>
                </a:solidFill>
                <a:round/>
                <a:headEnd/>
                <a:tailEnd type="triangle" w="med" len="med"/>
              </a:ln>
            </p:spPr>
            <p:txBody>
              <a:bodyPr/>
              <a:lstStyle/>
              <a:p>
                <a:endParaRPr lang="en-US"/>
              </a:p>
            </p:txBody>
          </p:sp>
          <p:sp>
            <p:nvSpPr>
              <p:cNvPr id="70680" name="Line 21"/>
              <p:cNvSpPr>
                <a:spLocks noChangeShapeType="1"/>
              </p:cNvSpPr>
              <p:nvPr/>
            </p:nvSpPr>
            <p:spPr bwMode="auto">
              <a:xfrm flipH="1">
                <a:off x="2200" y="1207"/>
                <a:ext cx="362" cy="227"/>
              </a:xfrm>
              <a:prstGeom prst="line">
                <a:avLst/>
              </a:prstGeom>
              <a:noFill/>
              <a:ln w="9525">
                <a:solidFill>
                  <a:schemeClr val="tx1"/>
                </a:solidFill>
                <a:round/>
                <a:headEnd/>
                <a:tailEnd type="triangle" w="med" len="med"/>
              </a:ln>
            </p:spPr>
            <p:txBody>
              <a:bodyPr/>
              <a:lstStyle/>
              <a:p>
                <a:endParaRPr lang="en-US"/>
              </a:p>
            </p:txBody>
          </p:sp>
          <p:sp>
            <p:nvSpPr>
              <p:cNvPr id="70681" name="Line 22"/>
              <p:cNvSpPr>
                <a:spLocks noChangeShapeType="1"/>
              </p:cNvSpPr>
              <p:nvPr/>
            </p:nvSpPr>
            <p:spPr bwMode="auto">
              <a:xfrm flipV="1">
                <a:off x="2109" y="1162"/>
                <a:ext cx="408" cy="227"/>
              </a:xfrm>
              <a:prstGeom prst="line">
                <a:avLst/>
              </a:prstGeom>
              <a:noFill/>
              <a:ln w="9525">
                <a:solidFill>
                  <a:schemeClr val="tx1"/>
                </a:solidFill>
                <a:round/>
                <a:headEnd/>
                <a:tailEnd type="triangle" w="med" len="med"/>
              </a:ln>
            </p:spPr>
            <p:txBody>
              <a:bodyPr/>
              <a:lstStyle/>
              <a:p>
                <a:endParaRPr lang="en-US"/>
              </a:p>
            </p:txBody>
          </p:sp>
          <p:sp>
            <p:nvSpPr>
              <p:cNvPr id="70682" name="Line 23"/>
              <p:cNvSpPr>
                <a:spLocks noChangeShapeType="1"/>
              </p:cNvSpPr>
              <p:nvPr/>
            </p:nvSpPr>
            <p:spPr bwMode="auto">
              <a:xfrm>
                <a:off x="4046" y="1714"/>
                <a:ext cx="0" cy="136"/>
              </a:xfrm>
              <a:prstGeom prst="line">
                <a:avLst/>
              </a:prstGeom>
              <a:noFill/>
              <a:ln w="9525">
                <a:solidFill>
                  <a:schemeClr val="tx1"/>
                </a:solidFill>
                <a:round/>
                <a:headEnd/>
                <a:tailEnd type="triangle" w="med" len="med"/>
              </a:ln>
            </p:spPr>
            <p:txBody>
              <a:bodyPr/>
              <a:lstStyle/>
              <a:p>
                <a:endParaRPr lang="en-US"/>
              </a:p>
            </p:txBody>
          </p:sp>
          <p:sp>
            <p:nvSpPr>
              <p:cNvPr id="70683" name="Line 24"/>
              <p:cNvSpPr>
                <a:spLocks noChangeShapeType="1"/>
              </p:cNvSpPr>
              <p:nvPr/>
            </p:nvSpPr>
            <p:spPr bwMode="auto">
              <a:xfrm>
                <a:off x="4059" y="2192"/>
                <a:ext cx="0" cy="136"/>
              </a:xfrm>
              <a:prstGeom prst="line">
                <a:avLst/>
              </a:prstGeom>
              <a:noFill/>
              <a:ln w="9525">
                <a:solidFill>
                  <a:schemeClr val="tx1"/>
                </a:solidFill>
                <a:round/>
                <a:headEnd/>
                <a:tailEnd type="triangle" w="med" len="med"/>
              </a:ln>
            </p:spPr>
            <p:txBody>
              <a:bodyPr/>
              <a:lstStyle/>
              <a:p>
                <a:endParaRPr lang="en-US"/>
              </a:p>
            </p:txBody>
          </p:sp>
          <p:sp>
            <p:nvSpPr>
              <p:cNvPr id="70684" name="Line 25"/>
              <p:cNvSpPr>
                <a:spLocks noChangeShapeType="1"/>
              </p:cNvSpPr>
              <p:nvPr/>
            </p:nvSpPr>
            <p:spPr bwMode="auto">
              <a:xfrm>
                <a:off x="4105" y="2675"/>
                <a:ext cx="0" cy="136"/>
              </a:xfrm>
              <a:prstGeom prst="line">
                <a:avLst/>
              </a:prstGeom>
              <a:noFill/>
              <a:ln w="9525">
                <a:solidFill>
                  <a:schemeClr val="tx1"/>
                </a:solidFill>
                <a:round/>
                <a:headEnd/>
                <a:tailEnd type="triangle" w="med" len="med"/>
              </a:ln>
            </p:spPr>
            <p:txBody>
              <a:bodyPr/>
              <a:lstStyle/>
              <a:p>
                <a:endParaRPr lang="en-US"/>
              </a:p>
            </p:txBody>
          </p:sp>
          <p:sp>
            <p:nvSpPr>
              <p:cNvPr id="70685" name="Line 26"/>
              <p:cNvSpPr>
                <a:spLocks noChangeShapeType="1"/>
              </p:cNvSpPr>
              <p:nvPr/>
            </p:nvSpPr>
            <p:spPr bwMode="auto">
              <a:xfrm>
                <a:off x="4110" y="3182"/>
                <a:ext cx="0" cy="136"/>
              </a:xfrm>
              <a:prstGeom prst="line">
                <a:avLst/>
              </a:prstGeom>
              <a:noFill/>
              <a:ln w="9525">
                <a:solidFill>
                  <a:schemeClr val="tx1"/>
                </a:solidFill>
                <a:round/>
                <a:headEnd/>
                <a:tailEnd type="triangle" w="med" len="med"/>
              </a:ln>
            </p:spPr>
            <p:txBody>
              <a:bodyPr/>
              <a:lstStyle/>
              <a:p>
                <a:endParaRPr lang="en-US"/>
              </a:p>
            </p:txBody>
          </p:sp>
        </p:grpSp>
        <p:sp>
          <p:nvSpPr>
            <p:cNvPr id="70664" name="Text Box 27"/>
            <p:cNvSpPr txBox="1">
              <a:spLocks noChangeArrowheads="1"/>
            </p:cNvSpPr>
            <p:nvPr/>
          </p:nvSpPr>
          <p:spPr bwMode="auto">
            <a:xfrm>
              <a:off x="3379" y="3838"/>
              <a:ext cx="2178" cy="238"/>
            </a:xfrm>
            <a:prstGeom prst="rect">
              <a:avLst/>
            </a:prstGeom>
            <a:noFill/>
            <a:ln w="9525">
              <a:noFill/>
              <a:miter lim="800000"/>
              <a:headEnd/>
              <a:tailEnd/>
            </a:ln>
          </p:spPr>
          <p:txBody>
            <a:bodyPr>
              <a:spAutoFit/>
            </a:bodyPr>
            <a:lstStyle/>
            <a:p>
              <a:pPr>
                <a:spcBef>
                  <a:spcPct val="50000"/>
                </a:spcBef>
              </a:pPr>
              <a:r>
                <a:rPr lang="en-US" sz="2000"/>
                <a:t>Stages in HSC development</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sldNum" sz="quarter" idx="11"/>
          </p:nvPr>
        </p:nvSpPr>
        <p:spPr>
          <a:noFill/>
        </p:spPr>
        <p:txBody>
          <a:bodyPr/>
          <a:lstStyle/>
          <a:p>
            <a:fld id="{E9923AAA-6933-4CF3-9AF9-995B349281A3}" type="slidenum">
              <a:rPr lang="en-US" smtClean="0"/>
              <a:pPr/>
              <a:t>26</a:t>
            </a:fld>
            <a:endParaRPr lang="en-US" smtClean="0"/>
          </a:p>
        </p:txBody>
      </p:sp>
      <p:sp>
        <p:nvSpPr>
          <p:cNvPr id="71683" name="Rectangle 16"/>
          <p:cNvSpPr>
            <a:spLocks noGrp="1" noChangeArrowheads="1"/>
          </p:cNvSpPr>
          <p:nvPr>
            <p:ph type="dt" sz="quarter" idx="12"/>
          </p:nvPr>
        </p:nvSpPr>
        <p:spPr>
          <a:noFill/>
        </p:spPr>
        <p:txBody>
          <a:bodyPr/>
          <a:lstStyle/>
          <a:p>
            <a:fld id="{042E7E5C-5EDB-462C-AC59-FC570D696C45}" type="datetime1">
              <a:rPr lang="en-US" smtClean="0"/>
              <a:pPr/>
              <a:t>9/6/2011</a:t>
            </a:fld>
            <a:endParaRPr lang="en-US" smtClean="0"/>
          </a:p>
        </p:txBody>
      </p:sp>
      <p:sp>
        <p:nvSpPr>
          <p:cNvPr id="71684" name="Text Box 2"/>
          <p:cNvSpPr txBox="1">
            <a:spLocks noChangeArrowheads="1"/>
          </p:cNvSpPr>
          <p:nvPr/>
        </p:nvSpPr>
        <p:spPr bwMode="auto">
          <a:xfrm>
            <a:off x="2019300" y="954088"/>
            <a:ext cx="5249863" cy="701675"/>
          </a:xfrm>
          <a:prstGeom prst="rect">
            <a:avLst/>
          </a:prstGeom>
          <a:noFill/>
          <a:ln w="50800">
            <a:noFill/>
            <a:miter lim="800000"/>
            <a:headEnd/>
            <a:tailEnd/>
          </a:ln>
        </p:spPr>
        <p:txBody>
          <a:bodyPr>
            <a:spAutoFit/>
          </a:bodyPr>
          <a:lstStyle/>
          <a:p>
            <a:pPr algn="ctr">
              <a:spcBef>
                <a:spcPct val="50000"/>
              </a:spcBef>
            </a:pPr>
            <a:r>
              <a:rPr lang="en-US" sz="4000">
                <a:solidFill>
                  <a:srgbClr val="0F097F"/>
                </a:solidFill>
                <a:latin typeface="Tahoma" pitchFamily="34" charset="0"/>
              </a:rPr>
              <a:t>Stem Cell Hierarchy</a:t>
            </a:r>
            <a:endParaRPr lang="en-CA" sz="4000">
              <a:solidFill>
                <a:srgbClr val="0F097F"/>
              </a:solidFill>
              <a:latin typeface="Tahoma" pitchFamily="34" charset="0"/>
            </a:endParaRPr>
          </a:p>
        </p:txBody>
      </p:sp>
      <p:pic>
        <p:nvPicPr>
          <p:cNvPr id="71685" name="Picture 3" descr="DSC_00015"/>
          <p:cNvPicPr>
            <a:picLocks noChangeAspect="1" noChangeArrowheads="1"/>
          </p:cNvPicPr>
          <p:nvPr/>
        </p:nvPicPr>
        <p:blipFill>
          <a:blip r:embed="rId3" cstate="print"/>
          <a:srcRect r="10811" b="52354"/>
          <a:stretch>
            <a:fillRect/>
          </a:stretch>
        </p:blipFill>
        <p:spPr bwMode="auto">
          <a:xfrm>
            <a:off x="1736725" y="1936750"/>
            <a:ext cx="6024563" cy="3530600"/>
          </a:xfrm>
          <a:prstGeom prst="rect">
            <a:avLst/>
          </a:prstGeom>
          <a:noFill/>
          <a:ln w="9525">
            <a:noFill/>
            <a:miter lim="800000"/>
            <a:headEnd/>
            <a:tailEnd/>
          </a:ln>
        </p:spPr>
      </p:pic>
      <p:pic>
        <p:nvPicPr>
          <p:cNvPr id="71686" name="Picture 4" descr="stem cell morphology"/>
          <p:cNvPicPr>
            <a:picLocks noChangeAspect="1" noChangeArrowheads="1"/>
          </p:cNvPicPr>
          <p:nvPr/>
        </p:nvPicPr>
        <p:blipFill>
          <a:blip r:embed="rId4" cstate="print"/>
          <a:srcRect/>
          <a:stretch>
            <a:fillRect/>
          </a:stretch>
        </p:blipFill>
        <p:spPr bwMode="auto">
          <a:xfrm>
            <a:off x="176213" y="139700"/>
            <a:ext cx="2090737" cy="1663700"/>
          </a:xfrm>
          <a:prstGeom prst="rect">
            <a:avLst/>
          </a:prstGeom>
          <a:noFill/>
          <a:ln w="38100">
            <a:solidFill>
              <a:schemeClr val="hlink"/>
            </a:solidFill>
            <a:miter lim="800000"/>
            <a:headEnd/>
            <a:tailEnd/>
          </a:ln>
        </p:spPr>
      </p:pic>
      <p:sp>
        <p:nvSpPr>
          <p:cNvPr id="71687" name="Text Box 5"/>
          <p:cNvSpPr txBox="1">
            <a:spLocks noChangeArrowheads="1"/>
          </p:cNvSpPr>
          <p:nvPr/>
        </p:nvSpPr>
        <p:spPr bwMode="auto">
          <a:xfrm>
            <a:off x="1524000" y="5491163"/>
            <a:ext cx="6521450" cy="1328737"/>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(A)</a:t>
            </a:r>
            <a:r>
              <a:rPr lang="en-US">
                <a:latin typeface="Times New Roman" pitchFamily="18" charset="0"/>
              </a:rPr>
              <a:t> BM cells are increasingly differentiated and lose capacity for self renewal as they mature</a:t>
            </a:r>
          </a:p>
          <a:p>
            <a:pPr>
              <a:spcBef>
                <a:spcPct val="50000"/>
              </a:spcBef>
            </a:pPr>
            <a:r>
              <a:rPr lang="en-US" b="1">
                <a:latin typeface="Times New Roman" pitchFamily="18" charset="0"/>
              </a:rPr>
              <a:t>(B)</a:t>
            </a:r>
            <a:r>
              <a:rPr lang="en-US">
                <a:latin typeface="Times New Roman" pitchFamily="18" charset="0"/>
              </a:rPr>
              <a:t> A single SC gives rise after multiple divisions (shown by vertical lines) to &gt; 10E6 mature cells.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sldNum" sz="quarter" idx="11"/>
          </p:nvPr>
        </p:nvSpPr>
        <p:spPr>
          <a:noFill/>
        </p:spPr>
        <p:txBody>
          <a:bodyPr/>
          <a:lstStyle/>
          <a:p>
            <a:fld id="{2781714B-08FB-4C29-8362-36FDE2FC078B}" type="slidenum">
              <a:rPr lang="en-US" smtClean="0"/>
              <a:pPr/>
              <a:t>27</a:t>
            </a:fld>
            <a:endParaRPr lang="en-US" smtClean="0"/>
          </a:p>
        </p:txBody>
      </p:sp>
      <p:sp>
        <p:nvSpPr>
          <p:cNvPr id="72707" name="Rectangle 16"/>
          <p:cNvSpPr>
            <a:spLocks noGrp="1" noChangeArrowheads="1"/>
          </p:cNvSpPr>
          <p:nvPr>
            <p:ph type="dt" sz="quarter" idx="12"/>
          </p:nvPr>
        </p:nvSpPr>
        <p:spPr>
          <a:noFill/>
        </p:spPr>
        <p:txBody>
          <a:bodyPr/>
          <a:lstStyle/>
          <a:p>
            <a:fld id="{6BC92D15-45CA-442A-939D-D9083077EE60}" type="datetime1">
              <a:rPr lang="en-US" smtClean="0"/>
              <a:pPr/>
              <a:t>9/6/2011</a:t>
            </a:fld>
            <a:endParaRPr lang="en-US" smtClean="0"/>
          </a:p>
        </p:txBody>
      </p:sp>
      <p:pic>
        <p:nvPicPr>
          <p:cNvPr id="72708" name="Picture 2" descr="DSC_00015"/>
          <p:cNvPicPr>
            <a:picLocks noChangeAspect="1" noChangeArrowheads="1"/>
          </p:cNvPicPr>
          <p:nvPr/>
        </p:nvPicPr>
        <p:blipFill>
          <a:blip r:embed="rId3" cstate="print"/>
          <a:srcRect l="23439" t="51306"/>
          <a:stretch>
            <a:fillRect/>
          </a:stretch>
        </p:blipFill>
        <p:spPr bwMode="auto">
          <a:xfrm>
            <a:off x="1425575" y="2141538"/>
            <a:ext cx="6600825" cy="4602162"/>
          </a:xfrm>
          <a:prstGeom prst="rect">
            <a:avLst/>
          </a:prstGeom>
          <a:noFill/>
          <a:ln w="9525">
            <a:noFill/>
            <a:miter lim="800000"/>
            <a:headEnd/>
            <a:tailEnd/>
          </a:ln>
        </p:spPr>
      </p:pic>
      <p:sp>
        <p:nvSpPr>
          <p:cNvPr id="72709" name="Text Box 3"/>
          <p:cNvSpPr txBox="1">
            <a:spLocks noChangeArrowheads="1"/>
          </p:cNvSpPr>
          <p:nvPr/>
        </p:nvSpPr>
        <p:spPr bwMode="auto">
          <a:xfrm>
            <a:off x="1425575" y="960438"/>
            <a:ext cx="4800600" cy="1190625"/>
          </a:xfrm>
          <a:prstGeom prst="rect">
            <a:avLst/>
          </a:prstGeom>
          <a:noFill/>
          <a:ln w="50800">
            <a:noFill/>
            <a:miter lim="800000"/>
            <a:headEnd/>
            <a:tailEnd/>
          </a:ln>
        </p:spPr>
        <p:txBody>
          <a:bodyPr>
            <a:spAutoFit/>
          </a:bodyPr>
          <a:lstStyle/>
          <a:p>
            <a:pPr>
              <a:spcBef>
                <a:spcPct val="50000"/>
              </a:spcBef>
            </a:pPr>
            <a:r>
              <a:rPr lang="en-US" sz="3600">
                <a:solidFill>
                  <a:schemeClr val="tx2"/>
                </a:solidFill>
                <a:latin typeface="Tahoma" pitchFamily="34" charset="0"/>
              </a:rPr>
              <a:t>Control of Hemopoiesis</a:t>
            </a:r>
            <a:endParaRPr lang="en-CA" sz="360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sldNum" sz="quarter" idx="11"/>
          </p:nvPr>
        </p:nvSpPr>
        <p:spPr>
          <a:noFill/>
        </p:spPr>
        <p:txBody>
          <a:bodyPr/>
          <a:lstStyle/>
          <a:p>
            <a:fld id="{49F8C680-4854-4D3F-8D99-3631DA656349}" type="slidenum">
              <a:rPr lang="en-US" smtClean="0"/>
              <a:pPr/>
              <a:t>28</a:t>
            </a:fld>
            <a:endParaRPr lang="en-US" smtClean="0"/>
          </a:p>
        </p:txBody>
      </p:sp>
      <p:sp>
        <p:nvSpPr>
          <p:cNvPr id="73731" name="Rectangle 16"/>
          <p:cNvSpPr>
            <a:spLocks noGrp="1" noChangeArrowheads="1"/>
          </p:cNvSpPr>
          <p:nvPr>
            <p:ph type="dt" sz="quarter" idx="12"/>
          </p:nvPr>
        </p:nvSpPr>
        <p:spPr>
          <a:noFill/>
        </p:spPr>
        <p:txBody>
          <a:bodyPr/>
          <a:lstStyle/>
          <a:p>
            <a:fld id="{F71C4982-4929-4309-B43A-B85861EE40DA}" type="datetime1">
              <a:rPr lang="en-US" smtClean="0"/>
              <a:pPr/>
              <a:t>9/6/2011</a:t>
            </a:fld>
            <a:endParaRPr lang="en-US" smtClean="0"/>
          </a:p>
        </p:txBody>
      </p:sp>
      <p:sp>
        <p:nvSpPr>
          <p:cNvPr id="73732" name="Rectangle 2"/>
          <p:cNvSpPr>
            <a:spLocks noGrp="1" noChangeArrowheads="1"/>
          </p:cNvSpPr>
          <p:nvPr>
            <p:ph type="title" idx="4294967295"/>
          </p:nvPr>
        </p:nvSpPr>
        <p:spPr>
          <a:xfrm>
            <a:off x="1330325" y="647700"/>
            <a:ext cx="7670800" cy="1200150"/>
          </a:xfrm>
        </p:spPr>
        <p:txBody>
          <a:bodyPr/>
          <a:lstStyle/>
          <a:p>
            <a:pPr eaLnBrk="1" hangingPunct="1"/>
            <a:r>
              <a:rPr lang="en-CA" sz="4000" smtClean="0"/>
              <a:t>Normal red marrow</a:t>
            </a:r>
          </a:p>
        </p:txBody>
      </p:sp>
      <p:pic>
        <p:nvPicPr>
          <p:cNvPr id="73733" name="Picture 3" descr="normal%20trephine"/>
          <p:cNvPicPr>
            <a:picLocks noChangeAspect="1" noChangeArrowheads="1"/>
          </p:cNvPicPr>
          <p:nvPr/>
        </p:nvPicPr>
        <p:blipFill>
          <a:blip r:embed="rId2" cstate="print"/>
          <a:srcRect/>
          <a:stretch>
            <a:fillRect/>
          </a:stretch>
        </p:blipFill>
        <p:spPr bwMode="auto">
          <a:xfrm>
            <a:off x="1425575" y="2492375"/>
            <a:ext cx="6300788" cy="4252913"/>
          </a:xfrm>
          <a:prstGeom prst="rect">
            <a:avLst/>
          </a:prstGeom>
          <a:noFill/>
          <a:ln w="9525">
            <a:noFill/>
            <a:miter lim="800000"/>
            <a:headEnd/>
            <a:tailEnd/>
          </a:ln>
        </p:spPr>
      </p:pic>
      <p:sp>
        <p:nvSpPr>
          <p:cNvPr id="73734" name="Text Box 4"/>
          <p:cNvSpPr txBox="1">
            <a:spLocks noChangeArrowheads="1"/>
          </p:cNvSpPr>
          <p:nvPr/>
        </p:nvSpPr>
        <p:spPr bwMode="auto">
          <a:xfrm>
            <a:off x="1425575" y="6240463"/>
            <a:ext cx="2243138" cy="481012"/>
          </a:xfrm>
          <a:prstGeom prst="rect">
            <a:avLst/>
          </a:prstGeom>
          <a:noFill/>
          <a:ln w="9525">
            <a:noFill/>
            <a:miter lim="800000"/>
            <a:headEnd/>
            <a:tailEnd/>
          </a:ln>
        </p:spPr>
        <p:txBody>
          <a:bodyPr wrap="none">
            <a:spAutoFit/>
          </a:bodyPr>
          <a:lstStyle/>
          <a:p>
            <a:r>
              <a:rPr lang="en-US" sz="2400">
                <a:latin typeface="Tahoma" pitchFamily="34" charset="0"/>
                <a:cs typeface="Times New Roman" pitchFamily="18" charset="0"/>
              </a:rPr>
              <a:t>bone trabecula </a:t>
            </a:r>
          </a:p>
        </p:txBody>
      </p:sp>
      <p:sp>
        <p:nvSpPr>
          <p:cNvPr id="73735" name="Text Box 5"/>
          <p:cNvSpPr txBox="1">
            <a:spLocks noChangeArrowheads="1"/>
          </p:cNvSpPr>
          <p:nvPr/>
        </p:nvSpPr>
        <p:spPr bwMode="auto">
          <a:xfrm>
            <a:off x="5475288" y="3040063"/>
            <a:ext cx="1938337" cy="481012"/>
          </a:xfrm>
          <a:prstGeom prst="rect">
            <a:avLst/>
          </a:prstGeom>
          <a:noFill/>
          <a:ln w="9525">
            <a:noFill/>
            <a:miter lim="800000"/>
            <a:headEnd/>
            <a:tailEnd/>
          </a:ln>
        </p:spPr>
        <p:txBody>
          <a:bodyPr wrap="none">
            <a:spAutoFit/>
          </a:bodyPr>
          <a:lstStyle/>
          <a:p>
            <a:r>
              <a:rPr lang="en-US" sz="2400">
                <a:latin typeface="Tahoma" pitchFamily="34" charset="0"/>
                <a:cs typeface="Times New Roman" pitchFamily="18" charset="0"/>
              </a:rPr>
              <a:t>blood and fat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sldNum" sz="quarter" idx="11"/>
          </p:nvPr>
        </p:nvSpPr>
        <p:spPr>
          <a:noFill/>
        </p:spPr>
        <p:txBody>
          <a:bodyPr/>
          <a:lstStyle/>
          <a:p>
            <a:fld id="{73F33F2E-1200-4DC6-9FB9-19D3B3DBF87B}" type="slidenum">
              <a:rPr lang="en-US" smtClean="0"/>
              <a:pPr/>
              <a:t>29</a:t>
            </a:fld>
            <a:endParaRPr lang="en-US" smtClean="0"/>
          </a:p>
        </p:txBody>
      </p:sp>
      <p:sp>
        <p:nvSpPr>
          <p:cNvPr id="74755" name="Rectangle 16"/>
          <p:cNvSpPr>
            <a:spLocks noGrp="1" noChangeArrowheads="1"/>
          </p:cNvSpPr>
          <p:nvPr>
            <p:ph type="dt" sz="quarter" idx="12"/>
          </p:nvPr>
        </p:nvSpPr>
        <p:spPr>
          <a:noFill/>
        </p:spPr>
        <p:txBody>
          <a:bodyPr/>
          <a:lstStyle/>
          <a:p>
            <a:fld id="{9CC1F592-833F-4ED7-B3A1-6F58F2A6FC32}" type="datetime1">
              <a:rPr lang="en-US" smtClean="0"/>
              <a:pPr/>
              <a:t>9/6/2011</a:t>
            </a:fld>
            <a:endParaRPr lang="en-US" smtClean="0"/>
          </a:p>
        </p:txBody>
      </p:sp>
      <p:sp>
        <p:nvSpPr>
          <p:cNvPr id="74756" name="Rectangle 2"/>
          <p:cNvSpPr>
            <a:spLocks noGrp="1" noChangeArrowheads="1"/>
          </p:cNvSpPr>
          <p:nvPr>
            <p:ph type="title" idx="4294967295"/>
          </p:nvPr>
        </p:nvSpPr>
        <p:spPr>
          <a:xfrm>
            <a:off x="1330325" y="647700"/>
            <a:ext cx="7670800" cy="1200150"/>
          </a:xfrm>
        </p:spPr>
        <p:txBody>
          <a:bodyPr/>
          <a:lstStyle/>
          <a:p>
            <a:pPr eaLnBrk="1" hangingPunct="1"/>
            <a:r>
              <a:rPr lang="en-CA" sz="4000" smtClean="0"/>
              <a:t>Marrow cells</a:t>
            </a:r>
          </a:p>
        </p:txBody>
      </p:sp>
      <p:pic>
        <p:nvPicPr>
          <p:cNvPr id="74757" name="Picture 3" descr="normar"/>
          <p:cNvPicPr>
            <a:picLocks noChangeAspect="1" noChangeArrowheads="1"/>
          </p:cNvPicPr>
          <p:nvPr/>
        </p:nvPicPr>
        <p:blipFill>
          <a:blip r:embed="rId2" cstate="print"/>
          <a:srcRect/>
          <a:stretch>
            <a:fillRect/>
          </a:stretch>
        </p:blipFill>
        <p:spPr bwMode="auto">
          <a:xfrm>
            <a:off x="1050925" y="2243138"/>
            <a:ext cx="6524625" cy="4537075"/>
          </a:xfrm>
          <a:prstGeom prst="rect">
            <a:avLst/>
          </a:prstGeom>
          <a:noFill/>
          <a:ln w="9525">
            <a:noFill/>
            <a:miter lim="800000"/>
            <a:headEnd/>
            <a:tailEnd/>
          </a:ln>
        </p:spPr>
      </p:pic>
      <p:sp>
        <p:nvSpPr>
          <p:cNvPr id="74758" name="Text Box 4"/>
          <p:cNvSpPr txBox="1">
            <a:spLocks noChangeArrowheads="1"/>
          </p:cNvSpPr>
          <p:nvPr/>
        </p:nvSpPr>
        <p:spPr bwMode="auto">
          <a:xfrm>
            <a:off x="5251450" y="3279775"/>
            <a:ext cx="2524125" cy="457200"/>
          </a:xfrm>
          <a:prstGeom prst="rect">
            <a:avLst/>
          </a:prstGeom>
          <a:noFill/>
          <a:ln w="9525">
            <a:noFill/>
            <a:miter lim="800000"/>
            <a:headEnd/>
            <a:tailEnd/>
          </a:ln>
        </p:spPr>
        <p:txBody>
          <a:bodyPr wrap="none">
            <a:spAutoFit/>
          </a:bodyPr>
          <a:lstStyle/>
          <a:p>
            <a:r>
              <a:rPr lang="en-US" sz="2400">
                <a:latin typeface="Tahoma" pitchFamily="34" charset="0"/>
                <a:cs typeface="Times New Roman" pitchFamily="18" charset="0"/>
              </a:rPr>
              <a:t>red cell precursor</a:t>
            </a:r>
          </a:p>
        </p:txBody>
      </p:sp>
      <p:sp>
        <p:nvSpPr>
          <p:cNvPr id="74759" name="Line 5"/>
          <p:cNvSpPr>
            <a:spLocks noChangeShapeType="1"/>
          </p:cNvSpPr>
          <p:nvPr/>
        </p:nvSpPr>
        <p:spPr bwMode="auto">
          <a:xfrm flipH="1">
            <a:off x="5475288" y="3679825"/>
            <a:ext cx="825500" cy="881063"/>
          </a:xfrm>
          <a:prstGeom prst="line">
            <a:avLst/>
          </a:prstGeom>
          <a:noFill/>
          <a:ln w="38100">
            <a:solidFill>
              <a:schemeClr val="tx1"/>
            </a:solidFill>
            <a:miter lim="800000"/>
            <a:headEnd/>
            <a:tailEnd type="arrow" w="lg" len="lg"/>
          </a:ln>
        </p:spPr>
        <p:txBody>
          <a:bodyPr wrap="none"/>
          <a:lstStyle/>
          <a:p>
            <a:endParaRPr lang="en-US"/>
          </a:p>
        </p:txBody>
      </p:sp>
      <p:sp>
        <p:nvSpPr>
          <p:cNvPr id="74760" name="Line 6"/>
          <p:cNvSpPr>
            <a:spLocks noChangeShapeType="1"/>
          </p:cNvSpPr>
          <p:nvPr/>
        </p:nvSpPr>
        <p:spPr bwMode="auto">
          <a:xfrm flipH="1" flipV="1">
            <a:off x="4951413" y="5440363"/>
            <a:ext cx="1123950" cy="481012"/>
          </a:xfrm>
          <a:prstGeom prst="line">
            <a:avLst/>
          </a:prstGeom>
          <a:noFill/>
          <a:ln w="38100">
            <a:solidFill>
              <a:schemeClr val="tx1"/>
            </a:solidFill>
            <a:miter lim="800000"/>
            <a:headEnd/>
            <a:tailEnd type="arrow" w="lg" len="lg"/>
          </a:ln>
        </p:spPr>
        <p:txBody>
          <a:bodyPr wrap="none"/>
          <a:lstStyle/>
          <a:p>
            <a:endParaRPr lang="en-US"/>
          </a:p>
        </p:txBody>
      </p:sp>
      <p:sp>
        <p:nvSpPr>
          <p:cNvPr id="74761" name="Text Box 7"/>
          <p:cNvSpPr txBox="1">
            <a:spLocks noChangeArrowheads="1"/>
          </p:cNvSpPr>
          <p:nvPr/>
        </p:nvSpPr>
        <p:spPr bwMode="auto">
          <a:xfrm>
            <a:off x="5100638" y="5840413"/>
            <a:ext cx="2814637" cy="457200"/>
          </a:xfrm>
          <a:prstGeom prst="rect">
            <a:avLst/>
          </a:prstGeom>
          <a:noFill/>
          <a:ln w="9525">
            <a:noFill/>
            <a:miter lim="800000"/>
            <a:headEnd/>
            <a:tailEnd/>
          </a:ln>
        </p:spPr>
        <p:txBody>
          <a:bodyPr wrap="none">
            <a:spAutoFit/>
          </a:bodyPr>
          <a:lstStyle/>
          <a:p>
            <a:r>
              <a:rPr lang="en-US" sz="2400">
                <a:latin typeface="Tahoma" pitchFamily="34" charset="0"/>
                <a:cs typeface="Times New Roman" pitchFamily="18" charset="0"/>
              </a:rPr>
              <a:t>white cell precursor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sldNum" sz="quarter" idx="11"/>
          </p:nvPr>
        </p:nvSpPr>
        <p:spPr>
          <a:noFill/>
        </p:spPr>
        <p:txBody>
          <a:bodyPr/>
          <a:lstStyle/>
          <a:p>
            <a:fld id="{7892300A-6E09-4ED5-8C78-FC7BAB45143A}" type="slidenum">
              <a:rPr lang="en-US" smtClean="0"/>
              <a:pPr/>
              <a:t>3</a:t>
            </a:fld>
            <a:endParaRPr lang="en-US" smtClean="0"/>
          </a:p>
        </p:txBody>
      </p:sp>
      <p:sp>
        <p:nvSpPr>
          <p:cNvPr id="57347" name="Rectangle 16"/>
          <p:cNvSpPr>
            <a:spLocks noGrp="1" noChangeArrowheads="1"/>
          </p:cNvSpPr>
          <p:nvPr>
            <p:ph type="dt" sz="quarter" idx="12"/>
          </p:nvPr>
        </p:nvSpPr>
        <p:spPr>
          <a:noFill/>
        </p:spPr>
        <p:txBody>
          <a:bodyPr/>
          <a:lstStyle/>
          <a:p>
            <a:fld id="{8ADFF7F7-4B8C-40FC-A75F-90C6B5FF72ED}" type="datetime1">
              <a:rPr lang="en-US" smtClean="0"/>
              <a:pPr/>
              <a:t>9/6/2011</a:t>
            </a:fld>
            <a:endParaRPr lang="en-US" smtClean="0"/>
          </a:p>
        </p:txBody>
      </p:sp>
      <p:sp>
        <p:nvSpPr>
          <p:cNvPr id="57348" name="Rectangle 3"/>
          <p:cNvSpPr>
            <a:spLocks noGrp="1" noChangeArrowheads="1"/>
          </p:cNvSpPr>
          <p:nvPr>
            <p:ph type="body" idx="1"/>
          </p:nvPr>
        </p:nvSpPr>
        <p:spPr>
          <a:xfrm>
            <a:off x="450850" y="647700"/>
            <a:ext cx="8101013" cy="5905500"/>
          </a:xfrm>
        </p:spPr>
        <p:txBody>
          <a:bodyPr/>
          <a:lstStyle/>
          <a:p>
            <a:r>
              <a:rPr lang="en-US" smtClean="0">
                <a:solidFill>
                  <a:srgbClr val="800000"/>
                </a:solidFill>
              </a:rPr>
              <a:t>Osteoclasts</a:t>
            </a:r>
          </a:p>
          <a:p>
            <a:r>
              <a:rPr lang="en-US" smtClean="0"/>
              <a:t>Giant (&gt; 100</a:t>
            </a:r>
            <a:r>
              <a:rPr lang="el-GR" smtClean="0"/>
              <a:t>μ</a:t>
            </a:r>
            <a:r>
              <a:rPr lang="en-US" smtClean="0"/>
              <a:t>m ) multinucleated irregularly shaped marrow phagocytes, with 2-50 nuclei</a:t>
            </a:r>
          </a:p>
          <a:p>
            <a:r>
              <a:rPr lang="en-US" smtClean="0"/>
              <a:t>Cytoplasm has numerous reddish lysosomal granules containing acid phosphatase </a:t>
            </a:r>
          </a:p>
          <a:p>
            <a:r>
              <a:rPr lang="en-US" smtClean="0"/>
              <a:t>Capable of absorption of bone, Secrete enzymes that aid in dissolution of osteoid tissue &amp; calcific bone </a:t>
            </a:r>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sldNum" sz="quarter" idx="11"/>
          </p:nvPr>
        </p:nvSpPr>
        <p:spPr>
          <a:noFill/>
        </p:spPr>
        <p:txBody>
          <a:bodyPr/>
          <a:lstStyle/>
          <a:p>
            <a:fld id="{8D2791B4-7831-4E99-B7C5-72527D60A202}" type="slidenum">
              <a:rPr lang="en-US" smtClean="0"/>
              <a:pPr/>
              <a:t>30</a:t>
            </a:fld>
            <a:endParaRPr lang="en-US" smtClean="0"/>
          </a:p>
        </p:txBody>
      </p:sp>
      <p:sp>
        <p:nvSpPr>
          <p:cNvPr id="22532" name="Rectangle 16"/>
          <p:cNvSpPr>
            <a:spLocks noGrp="1" noChangeArrowheads="1"/>
          </p:cNvSpPr>
          <p:nvPr>
            <p:ph type="dt" sz="quarter" idx="12"/>
          </p:nvPr>
        </p:nvSpPr>
        <p:spPr>
          <a:noFill/>
        </p:spPr>
        <p:txBody>
          <a:bodyPr/>
          <a:lstStyle/>
          <a:p>
            <a:fld id="{7B7160ED-ECA5-4B12-AE8D-D2FECC05AFEB}" type="datetime1">
              <a:rPr lang="en-US" smtClean="0"/>
              <a:pPr/>
              <a:t>9/6/2011</a:t>
            </a:fld>
            <a:endParaRPr lang="en-US" smtClean="0"/>
          </a:p>
        </p:txBody>
      </p:sp>
      <p:sp>
        <p:nvSpPr>
          <p:cNvPr id="22533" name="Rectangle 2"/>
          <p:cNvSpPr>
            <a:spLocks noGrp="1" noChangeArrowheads="1"/>
          </p:cNvSpPr>
          <p:nvPr>
            <p:ph type="title"/>
          </p:nvPr>
        </p:nvSpPr>
        <p:spPr/>
        <p:txBody>
          <a:bodyPr/>
          <a:lstStyle/>
          <a:p>
            <a:pPr eaLnBrk="1" hangingPunct="1"/>
            <a:r>
              <a:rPr lang="en-US" sz="3600" smtClean="0"/>
              <a:t>Role of growth factors in haemopoiesis,</a:t>
            </a:r>
            <a:r>
              <a:rPr lang="en-US" sz="4000" smtClean="0"/>
              <a:t> </a:t>
            </a:r>
            <a:r>
              <a:rPr lang="en-US" sz="2800" smtClean="0"/>
              <a:t>multiple GFs act on the earlier stem and progenitor cells</a:t>
            </a:r>
          </a:p>
        </p:txBody>
      </p:sp>
      <p:graphicFrame>
        <p:nvGraphicFramePr>
          <p:cNvPr id="22530" name="Object 3"/>
          <p:cNvGraphicFramePr>
            <a:graphicFrameLocks noChangeAspect="1"/>
          </p:cNvGraphicFramePr>
          <p:nvPr>
            <p:ph idx="1"/>
          </p:nvPr>
        </p:nvGraphicFramePr>
        <p:xfrm>
          <a:off x="2090738" y="2095500"/>
          <a:ext cx="5316537" cy="4003675"/>
        </p:xfrm>
        <a:graphic>
          <a:graphicData uri="http://schemas.openxmlformats.org/presentationml/2006/ole">
            <p:oleObj spid="_x0000_s22530" name="Bitmap Image" r:id="rId4" imgW="4753639" imgH="3715269" progId="Paint.Picture">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ldNum" sz="quarter" idx="11"/>
          </p:nvPr>
        </p:nvSpPr>
        <p:spPr>
          <a:noFill/>
        </p:spPr>
        <p:txBody>
          <a:bodyPr/>
          <a:lstStyle/>
          <a:p>
            <a:fld id="{18BAE814-EBAB-4184-97EF-1E12B27EFB39}" type="slidenum">
              <a:rPr lang="en-US" smtClean="0"/>
              <a:pPr/>
              <a:t>31</a:t>
            </a:fld>
            <a:endParaRPr lang="en-US" smtClean="0"/>
          </a:p>
        </p:txBody>
      </p:sp>
      <p:sp>
        <p:nvSpPr>
          <p:cNvPr id="23556" name="Rectangle 16"/>
          <p:cNvSpPr>
            <a:spLocks noGrp="1" noChangeArrowheads="1"/>
          </p:cNvSpPr>
          <p:nvPr>
            <p:ph type="dt" sz="quarter" idx="12"/>
          </p:nvPr>
        </p:nvSpPr>
        <p:spPr>
          <a:noFill/>
        </p:spPr>
        <p:txBody>
          <a:bodyPr/>
          <a:lstStyle/>
          <a:p>
            <a:fld id="{2599DAC8-4CC3-4E48-A5E1-A3B396981EB0}" type="datetime1">
              <a:rPr lang="en-US" smtClean="0"/>
              <a:pPr/>
              <a:t>9/6/2011</a:t>
            </a:fld>
            <a:endParaRPr lang="en-US" smtClean="0"/>
          </a:p>
        </p:txBody>
      </p:sp>
      <p:sp>
        <p:nvSpPr>
          <p:cNvPr id="23557" name="Rectangle 6"/>
          <p:cNvSpPr>
            <a:spLocks noGrp="1" noChangeArrowheads="1"/>
          </p:cNvSpPr>
          <p:nvPr>
            <p:ph type="title"/>
          </p:nvPr>
        </p:nvSpPr>
        <p:spPr/>
        <p:txBody>
          <a:bodyPr/>
          <a:lstStyle/>
          <a:p>
            <a:pPr eaLnBrk="1" hangingPunct="1"/>
            <a:endParaRPr lang="ar-JO" smtClean="0"/>
          </a:p>
        </p:txBody>
      </p:sp>
      <p:graphicFrame>
        <p:nvGraphicFramePr>
          <p:cNvPr id="23554" name="Object 5"/>
          <p:cNvGraphicFramePr>
            <a:graphicFrameLocks noChangeAspect="1"/>
          </p:cNvGraphicFramePr>
          <p:nvPr>
            <p:ph idx="1"/>
          </p:nvPr>
        </p:nvGraphicFramePr>
        <p:xfrm>
          <a:off x="4287838" y="844550"/>
          <a:ext cx="4186237" cy="5815013"/>
        </p:xfrm>
        <a:graphic>
          <a:graphicData uri="http://schemas.openxmlformats.org/presentationml/2006/ole">
            <p:oleObj spid="_x0000_s23554" name="Bitmap Image" r:id="rId4" imgW="3772427" imgH="5238095" progId="Paint.Picture">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sldNum" sz="quarter" idx="11"/>
          </p:nvPr>
        </p:nvSpPr>
        <p:spPr>
          <a:noFill/>
        </p:spPr>
        <p:txBody>
          <a:bodyPr/>
          <a:lstStyle/>
          <a:p>
            <a:fld id="{3CBAA5FC-1800-49A8-9645-7F00CD0D12FF}" type="slidenum">
              <a:rPr lang="en-US" smtClean="0"/>
              <a:pPr/>
              <a:t>32</a:t>
            </a:fld>
            <a:endParaRPr lang="en-US" smtClean="0"/>
          </a:p>
        </p:txBody>
      </p:sp>
      <p:sp>
        <p:nvSpPr>
          <p:cNvPr id="24580" name="Rectangle 16"/>
          <p:cNvSpPr>
            <a:spLocks noGrp="1" noChangeArrowheads="1"/>
          </p:cNvSpPr>
          <p:nvPr>
            <p:ph type="dt" sz="quarter" idx="12"/>
          </p:nvPr>
        </p:nvSpPr>
        <p:spPr>
          <a:noFill/>
        </p:spPr>
        <p:txBody>
          <a:bodyPr/>
          <a:lstStyle/>
          <a:p>
            <a:fld id="{22AA800E-C4E6-4B42-99F0-17AEF60C47DE}" type="datetime1">
              <a:rPr lang="en-US" smtClean="0"/>
              <a:pPr/>
              <a:t>9/6/2011</a:t>
            </a:fld>
            <a:endParaRPr lang="en-US" smtClean="0"/>
          </a:p>
        </p:txBody>
      </p:sp>
      <p:sp>
        <p:nvSpPr>
          <p:cNvPr id="24581" name="Rectangle 6"/>
          <p:cNvSpPr>
            <a:spLocks noGrp="1" noChangeArrowheads="1"/>
          </p:cNvSpPr>
          <p:nvPr>
            <p:ph type="title"/>
          </p:nvPr>
        </p:nvSpPr>
        <p:spPr/>
        <p:txBody>
          <a:bodyPr/>
          <a:lstStyle/>
          <a:p>
            <a:pPr eaLnBrk="1" hangingPunct="1"/>
            <a:endParaRPr lang="ar-JO" smtClean="0"/>
          </a:p>
        </p:txBody>
      </p:sp>
      <p:graphicFrame>
        <p:nvGraphicFramePr>
          <p:cNvPr id="24578" name="Object 5"/>
          <p:cNvGraphicFramePr>
            <a:graphicFrameLocks noChangeAspect="1"/>
          </p:cNvGraphicFramePr>
          <p:nvPr>
            <p:ph idx="1"/>
          </p:nvPr>
        </p:nvGraphicFramePr>
        <p:xfrm>
          <a:off x="2019300" y="1274763"/>
          <a:ext cx="4540250" cy="5102225"/>
        </p:xfrm>
        <a:graphic>
          <a:graphicData uri="http://schemas.openxmlformats.org/presentationml/2006/ole">
            <p:oleObj spid="_x0000_s24578" name="Bitmap Image" r:id="rId4" imgW="3847619" imgH="4323810" progId="Paint.Picture">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sldNum" sz="quarter" idx="11"/>
          </p:nvPr>
        </p:nvSpPr>
        <p:spPr>
          <a:noFill/>
        </p:spPr>
        <p:txBody>
          <a:bodyPr/>
          <a:lstStyle/>
          <a:p>
            <a:fld id="{50E90C1F-488C-4F61-B059-BD996F1DF30D}" type="slidenum">
              <a:rPr lang="en-US" smtClean="0"/>
              <a:pPr/>
              <a:t>33</a:t>
            </a:fld>
            <a:endParaRPr lang="en-US" smtClean="0"/>
          </a:p>
        </p:txBody>
      </p:sp>
      <p:sp>
        <p:nvSpPr>
          <p:cNvPr id="75779" name="Rectangle 16"/>
          <p:cNvSpPr>
            <a:spLocks noGrp="1" noChangeArrowheads="1"/>
          </p:cNvSpPr>
          <p:nvPr>
            <p:ph type="dt" sz="quarter" idx="12"/>
          </p:nvPr>
        </p:nvSpPr>
        <p:spPr>
          <a:noFill/>
        </p:spPr>
        <p:txBody>
          <a:bodyPr/>
          <a:lstStyle/>
          <a:p>
            <a:fld id="{E21385A8-9C98-4342-A286-4F8225551D45}" type="datetime1">
              <a:rPr lang="en-US" smtClean="0"/>
              <a:pPr/>
              <a:t>9/6/2011</a:t>
            </a:fld>
            <a:endParaRPr lang="en-US" smtClean="0"/>
          </a:p>
        </p:txBody>
      </p:sp>
      <p:sp>
        <p:nvSpPr>
          <p:cNvPr id="75780" name="Rectangle 2"/>
          <p:cNvSpPr>
            <a:spLocks noGrp="1" noChangeArrowheads="1"/>
          </p:cNvSpPr>
          <p:nvPr>
            <p:ph type="title"/>
          </p:nvPr>
        </p:nvSpPr>
        <p:spPr/>
        <p:txBody>
          <a:bodyPr/>
          <a:lstStyle/>
          <a:p>
            <a:pPr eaLnBrk="1" hangingPunct="1"/>
            <a:r>
              <a:rPr lang="en-US" sz="3600" smtClean="0"/>
              <a:t>Definitions </a:t>
            </a:r>
          </a:p>
        </p:txBody>
      </p:sp>
      <p:sp>
        <p:nvSpPr>
          <p:cNvPr id="75781" name="Rectangle 3"/>
          <p:cNvSpPr>
            <a:spLocks noGrp="1" noChangeArrowheads="1"/>
          </p:cNvSpPr>
          <p:nvPr>
            <p:ph type="body" idx="1"/>
          </p:nvPr>
        </p:nvSpPr>
        <p:spPr>
          <a:xfrm>
            <a:off x="388938" y="1482725"/>
            <a:ext cx="8101012" cy="4518025"/>
          </a:xfrm>
        </p:spPr>
        <p:txBody>
          <a:bodyPr/>
          <a:lstStyle/>
          <a:p>
            <a:pPr marL="469900" indent="-469900" eaLnBrk="1" hangingPunct="1">
              <a:lnSpc>
                <a:spcPct val="80000"/>
              </a:lnSpc>
            </a:pPr>
            <a:r>
              <a:rPr lang="en-US" sz="2400" smtClean="0"/>
              <a:t>HSC: hematopoietic precursor cell capable of giving rise to all lineages of blood cells</a:t>
            </a:r>
          </a:p>
          <a:p>
            <a:pPr marL="469900" indent="-469900" eaLnBrk="1" hangingPunct="1">
              <a:lnSpc>
                <a:spcPct val="80000"/>
              </a:lnSpc>
            </a:pPr>
            <a:endParaRPr lang="en-US" sz="2400" smtClean="0"/>
          </a:p>
          <a:p>
            <a:pPr marL="469900" indent="-469900" eaLnBrk="1" hangingPunct="1">
              <a:lnSpc>
                <a:spcPct val="80000"/>
              </a:lnSpc>
            </a:pPr>
            <a:r>
              <a:rPr lang="en-US" sz="2400" smtClean="0"/>
              <a:t>Pluripotent cell: cell that differentiates into many different cell lines. Has the potential to self-renew, proliferate and differentiate into erythrocytic, myelocytic, monocytic, lymphocytic and megakaryocytic blood cell lineages.</a:t>
            </a:r>
          </a:p>
          <a:p>
            <a:pPr marL="469900" indent="-469900" eaLnBrk="1" hangingPunct="1">
              <a:lnSpc>
                <a:spcPct val="80000"/>
              </a:lnSpc>
            </a:pPr>
            <a:endParaRPr lang="en-US" sz="2400" smtClean="0"/>
          </a:p>
          <a:p>
            <a:pPr marL="469900" indent="-469900" eaLnBrk="1" hangingPunct="1">
              <a:lnSpc>
                <a:spcPct val="80000"/>
              </a:lnSpc>
            </a:pPr>
            <a:r>
              <a:rPr lang="en-US" sz="2400" smtClean="0"/>
              <a:t>Hematopoietic progenitor cell: hematop precursor cell developmentally located between stem cells and the morphologically recognizable blood pprecursor cells, include multilineage and unilineage cell types.</a:t>
            </a:r>
          </a:p>
          <a:p>
            <a:pPr marL="469900" indent="-469900" eaLnBrk="1" hangingPunct="1">
              <a:lnSpc>
                <a:spcPct val="80000"/>
              </a:lnSpc>
            </a:pPr>
            <a:endParaRPr lang="en-US" sz="2400" smtClean="0"/>
          </a:p>
          <a:p>
            <a:pPr marL="469900" indent="-469900" eaLnBrk="1" hangingPunct="1">
              <a:lnSpc>
                <a:spcPct val="80000"/>
              </a:lnSpc>
            </a:pPr>
            <a:r>
              <a:rPr lang="en-US" sz="2400" smtClean="0"/>
              <a:t>Committed/progenitor cell: parent or ancestor cells that differentiate into one cell line</a:t>
            </a:r>
          </a:p>
          <a:p>
            <a:pPr marL="469900" indent="-469900"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sldNum" sz="quarter" idx="11"/>
          </p:nvPr>
        </p:nvSpPr>
        <p:spPr>
          <a:noFill/>
        </p:spPr>
        <p:txBody>
          <a:bodyPr/>
          <a:lstStyle/>
          <a:p>
            <a:fld id="{3DAD21C9-DA85-48D7-BAE5-4CE8E5307B26}" type="slidenum">
              <a:rPr lang="en-US" smtClean="0"/>
              <a:pPr/>
              <a:t>34</a:t>
            </a:fld>
            <a:endParaRPr lang="en-US" smtClean="0"/>
          </a:p>
        </p:txBody>
      </p:sp>
      <p:sp>
        <p:nvSpPr>
          <p:cNvPr id="25604" name="Rectangle 16"/>
          <p:cNvSpPr>
            <a:spLocks noGrp="1" noChangeArrowheads="1"/>
          </p:cNvSpPr>
          <p:nvPr>
            <p:ph type="dt" sz="quarter" idx="12"/>
          </p:nvPr>
        </p:nvSpPr>
        <p:spPr>
          <a:noFill/>
        </p:spPr>
        <p:txBody>
          <a:bodyPr/>
          <a:lstStyle/>
          <a:p>
            <a:fld id="{1F8DDF7A-40B8-4C9C-8225-BDDE38AE85D4}" type="datetime1">
              <a:rPr lang="en-US" smtClean="0"/>
              <a:pPr/>
              <a:t>9/6/2011</a:t>
            </a:fld>
            <a:endParaRPr lang="en-US" smtClean="0"/>
          </a:p>
        </p:txBody>
      </p:sp>
      <p:sp>
        <p:nvSpPr>
          <p:cNvPr id="25605" name="Rectangle 2"/>
          <p:cNvSpPr>
            <a:spLocks noGrp="1" noChangeArrowheads="1"/>
          </p:cNvSpPr>
          <p:nvPr>
            <p:ph type="title"/>
          </p:nvPr>
        </p:nvSpPr>
        <p:spPr>
          <a:xfrm>
            <a:off x="450850" y="479425"/>
            <a:ext cx="3906838" cy="1441450"/>
          </a:xfrm>
        </p:spPr>
        <p:txBody>
          <a:bodyPr/>
          <a:lstStyle/>
          <a:p>
            <a:pPr eaLnBrk="1" hangingPunct="1"/>
            <a:r>
              <a:rPr lang="en-US" sz="3200" smtClean="0"/>
              <a:t>Control of hemopoeisis by GFs</a:t>
            </a:r>
          </a:p>
        </p:txBody>
      </p:sp>
      <p:graphicFrame>
        <p:nvGraphicFramePr>
          <p:cNvPr id="25602" name="Object 3"/>
          <p:cNvGraphicFramePr>
            <a:graphicFrameLocks noChangeAspect="1"/>
          </p:cNvGraphicFramePr>
          <p:nvPr>
            <p:ph idx="1"/>
          </p:nvPr>
        </p:nvGraphicFramePr>
        <p:xfrm>
          <a:off x="4500563" y="920750"/>
          <a:ext cx="3962400" cy="5813425"/>
        </p:xfrm>
        <a:graphic>
          <a:graphicData uri="http://schemas.openxmlformats.org/presentationml/2006/ole">
            <p:oleObj spid="_x0000_s25602" name="Bitmap Image" r:id="rId4" imgW="3753374" imgH="5504762" progId="Paint.Picture">
              <p:embed/>
            </p:oleObj>
          </a:graphicData>
        </a:graphic>
      </p:graphicFrame>
      <p:sp>
        <p:nvSpPr>
          <p:cNvPr id="25606" name="Text Box 4"/>
          <p:cNvSpPr txBox="1">
            <a:spLocks noChangeArrowheads="1"/>
          </p:cNvSpPr>
          <p:nvPr/>
        </p:nvSpPr>
        <p:spPr bwMode="auto">
          <a:xfrm>
            <a:off x="531813" y="2163763"/>
            <a:ext cx="2620962" cy="915987"/>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GFs act on cells expressing the corresponding receptor.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ldNum" sz="quarter" idx="11"/>
          </p:nvPr>
        </p:nvSpPr>
        <p:spPr>
          <a:noFill/>
        </p:spPr>
        <p:txBody>
          <a:bodyPr/>
          <a:lstStyle/>
          <a:p>
            <a:fld id="{092C0B55-4B1C-4349-8271-59A4F684FBC6}" type="slidenum">
              <a:rPr lang="en-US" smtClean="0"/>
              <a:pPr/>
              <a:t>35</a:t>
            </a:fld>
            <a:endParaRPr lang="en-US" smtClean="0"/>
          </a:p>
        </p:txBody>
      </p:sp>
      <p:sp>
        <p:nvSpPr>
          <p:cNvPr id="26628" name="Rectangle 16"/>
          <p:cNvSpPr>
            <a:spLocks noGrp="1" noChangeArrowheads="1"/>
          </p:cNvSpPr>
          <p:nvPr>
            <p:ph type="dt" sz="quarter" idx="12"/>
          </p:nvPr>
        </p:nvSpPr>
        <p:spPr>
          <a:noFill/>
        </p:spPr>
        <p:txBody>
          <a:bodyPr/>
          <a:lstStyle/>
          <a:p>
            <a:fld id="{12046E61-3DE8-4CFD-969A-84703EA28F0A}" type="datetime1">
              <a:rPr lang="en-US" smtClean="0"/>
              <a:pPr/>
              <a:t>9/6/2011</a:t>
            </a:fld>
            <a:endParaRPr lang="en-US" smtClean="0"/>
          </a:p>
        </p:txBody>
      </p:sp>
      <p:sp>
        <p:nvSpPr>
          <p:cNvPr id="26629" name="Rectangle 2"/>
          <p:cNvSpPr>
            <a:spLocks noGrp="1" noChangeArrowheads="1"/>
          </p:cNvSpPr>
          <p:nvPr>
            <p:ph type="title"/>
          </p:nvPr>
        </p:nvSpPr>
        <p:spPr/>
        <p:txBody>
          <a:bodyPr/>
          <a:lstStyle/>
          <a:p>
            <a:pPr eaLnBrk="1" hangingPunct="1"/>
            <a:r>
              <a:rPr lang="en-US" sz="3600" smtClean="0"/>
              <a:t>Model for control of gene expression by a transcription factor</a:t>
            </a:r>
          </a:p>
        </p:txBody>
      </p:sp>
      <p:graphicFrame>
        <p:nvGraphicFramePr>
          <p:cNvPr id="26626" name="Object 3"/>
          <p:cNvGraphicFramePr>
            <a:graphicFrameLocks noChangeAspect="1"/>
          </p:cNvGraphicFramePr>
          <p:nvPr>
            <p:ph idx="1"/>
          </p:nvPr>
        </p:nvGraphicFramePr>
        <p:xfrm>
          <a:off x="1806575" y="2709863"/>
          <a:ext cx="5103813" cy="2543175"/>
        </p:xfrm>
        <a:graphic>
          <a:graphicData uri="http://schemas.openxmlformats.org/presentationml/2006/ole">
            <p:oleObj spid="_x0000_s26626" name="Bitmap Image" r:id="rId4" imgW="3610479" imgH="1867161" progId="Paint.Picture">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sldNum" sz="quarter" idx="11"/>
          </p:nvPr>
        </p:nvSpPr>
        <p:spPr>
          <a:noFill/>
        </p:spPr>
        <p:txBody>
          <a:bodyPr/>
          <a:lstStyle/>
          <a:p>
            <a:fld id="{07E34EA5-01AA-4055-B25D-22FC453A698B}" type="slidenum">
              <a:rPr lang="en-US" smtClean="0"/>
              <a:pPr/>
              <a:t>36</a:t>
            </a:fld>
            <a:endParaRPr lang="en-US" smtClean="0"/>
          </a:p>
        </p:txBody>
      </p:sp>
      <p:sp>
        <p:nvSpPr>
          <p:cNvPr id="27652" name="Rectangle 16"/>
          <p:cNvSpPr>
            <a:spLocks noGrp="1" noChangeArrowheads="1"/>
          </p:cNvSpPr>
          <p:nvPr>
            <p:ph type="dt" sz="quarter" idx="12"/>
          </p:nvPr>
        </p:nvSpPr>
        <p:spPr>
          <a:noFill/>
        </p:spPr>
        <p:txBody>
          <a:bodyPr/>
          <a:lstStyle/>
          <a:p>
            <a:fld id="{BE6A2EFF-EECA-4AA4-84C4-FEC0518597BB}" type="datetime1">
              <a:rPr lang="en-US" smtClean="0"/>
              <a:pPr/>
              <a:t>9/6/2011</a:t>
            </a:fld>
            <a:endParaRPr lang="en-US" smtClean="0"/>
          </a:p>
        </p:txBody>
      </p:sp>
      <p:sp>
        <p:nvSpPr>
          <p:cNvPr id="27653" name="Rectangle 2"/>
          <p:cNvSpPr>
            <a:spLocks noGrp="1" noChangeArrowheads="1"/>
          </p:cNvSpPr>
          <p:nvPr>
            <p:ph type="title"/>
          </p:nvPr>
        </p:nvSpPr>
        <p:spPr>
          <a:xfrm>
            <a:off x="460375" y="862013"/>
            <a:ext cx="3695700" cy="695325"/>
          </a:xfrm>
        </p:spPr>
        <p:txBody>
          <a:bodyPr/>
          <a:lstStyle/>
          <a:p>
            <a:pPr eaLnBrk="1" hangingPunct="1"/>
            <a:r>
              <a:rPr lang="en-US" sz="3600" smtClean="0"/>
              <a:t>Stages of cell cycle</a:t>
            </a:r>
          </a:p>
        </p:txBody>
      </p:sp>
      <p:graphicFrame>
        <p:nvGraphicFramePr>
          <p:cNvPr id="27650" name="Object 3"/>
          <p:cNvGraphicFramePr>
            <a:graphicFrameLocks noChangeAspect="1"/>
          </p:cNvGraphicFramePr>
          <p:nvPr>
            <p:ph idx="1"/>
          </p:nvPr>
        </p:nvGraphicFramePr>
        <p:xfrm>
          <a:off x="4500563" y="995363"/>
          <a:ext cx="3887787" cy="5740400"/>
        </p:xfrm>
        <a:graphic>
          <a:graphicData uri="http://schemas.openxmlformats.org/presentationml/2006/ole">
            <p:oleObj spid="_x0000_s27650" name="Bitmap Image" r:id="rId4" imgW="2857899" imgH="4219048" progId="Paint.Picture">
              <p:embed/>
            </p:oleObj>
          </a:graphicData>
        </a:graphic>
      </p:graphicFrame>
      <p:sp>
        <p:nvSpPr>
          <p:cNvPr id="27654" name="Text Box 4"/>
          <p:cNvSpPr txBox="1">
            <a:spLocks noChangeArrowheads="1"/>
          </p:cNvSpPr>
          <p:nvPr/>
        </p:nvSpPr>
        <p:spPr bwMode="auto">
          <a:xfrm>
            <a:off x="460375" y="1936750"/>
            <a:ext cx="3897313" cy="19177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Progression through cell cycle is regulated by specific combinations of cyclin dependent protein kinases (Cdk) and cyclin proteins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ldNum" sz="quarter" idx="11"/>
          </p:nvPr>
        </p:nvSpPr>
        <p:spPr>
          <a:noFill/>
        </p:spPr>
        <p:txBody>
          <a:bodyPr/>
          <a:lstStyle/>
          <a:p>
            <a:fld id="{F621D46B-070C-4662-BC9C-D9ED8DBC06B6}" type="slidenum">
              <a:rPr lang="en-US" smtClean="0"/>
              <a:pPr/>
              <a:t>37</a:t>
            </a:fld>
            <a:endParaRPr lang="en-US" smtClean="0"/>
          </a:p>
        </p:txBody>
      </p:sp>
      <p:sp>
        <p:nvSpPr>
          <p:cNvPr id="28676" name="Rectangle 16"/>
          <p:cNvSpPr>
            <a:spLocks noGrp="1" noChangeArrowheads="1"/>
          </p:cNvSpPr>
          <p:nvPr>
            <p:ph type="dt" sz="quarter" idx="12"/>
          </p:nvPr>
        </p:nvSpPr>
        <p:spPr>
          <a:noFill/>
        </p:spPr>
        <p:txBody>
          <a:bodyPr/>
          <a:lstStyle/>
          <a:p>
            <a:fld id="{80D9609F-7A03-4C4C-B3C9-96EC8B0633E4}" type="datetime1">
              <a:rPr lang="en-US" smtClean="0"/>
              <a:pPr/>
              <a:t>9/6/2011</a:t>
            </a:fld>
            <a:endParaRPr lang="en-US" smtClean="0"/>
          </a:p>
        </p:txBody>
      </p:sp>
      <p:sp>
        <p:nvSpPr>
          <p:cNvPr id="28677" name="Rectangle 2"/>
          <p:cNvSpPr>
            <a:spLocks noGrp="1" noChangeArrowheads="1"/>
          </p:cNvSpPr>
          <p:nvPr>
            <p:ph type="title"/>
          </p:nvPr>
        </p:nvSpPr>
        <p:spPr/>
        <p:txBody>
          <a:bodyPr/>
          <a:lstStyle/>
          <a:p>
            <a:pPr eaLnBrk="1" hangingPunct="1"/>
            <a:r>
              <a:rPr lang="en-US" sz="3600" smtClean="0"/>
              <a:t>Representation of apoptosis in hematopoietic cells</a:t>
            </a:r>
          </a:p>
        </p:txBody>
      </p:sp>
      <p:graphicFrame>
        <p:nvGraphicFramePr>
          <p:cNvPr id="28674" name="Object 3"/>
          <p:cNvGraphicFramePr>
            <a:graphicFrameLocks noChangeAspect="1"/>
          </p:cNvGraphicFramePr>
          <p:nvPr>
            <p:ph idx="1"/>
          </p:nvPr>
        </p:nvGraphicFramePr>
        <p:xfrm>
          <a:off x="2160588" y="2232025"/>
          <a:ext cx="5103812" cy="4297363"/>
        </p:xfrm>
        <a:graphic>
          <a:graphicData uri="http://schemas.openxmlformats.org/presentationml/2006/ole">
            <p:oleObj spid="_x0000_s28674" name="Bitmap Image" r:id="rId4" imgW="3982006" imgH="3352381" progId="Paint.Picture">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sldNum" sz="quarter" idx="11"/>
          </p:nvPr>
        </p:nvSpPr>
        <p:spPr>
          <a:noFill/>
        </p:spPr>
        <p:txBody>
          <a:bodyPr/>
          <a:lstStyle/>
          <a:p>
            <a:fld id="{C0A96E35-2CFA-407C-89A1-41FB3AC1964C}" type="slidenum">
              <a:rPr lang="en-US" smtClean="0"/>
              <a:pPr/>
              <a:t>38</a:t>
            </a:fld>
            <a:endParaRPr lang="en-US" smtClean="0"/>
          </a:p>
        </p:txBody>
      </p:sp>
      <p:sp>
        <p:nvSpPr>
          <p:cNvPr id="76803" name="Rectangle 16"/>
          <p:cNvSpPr>
            <a:spLocks noGrp="1" noChangeArrowheads="1"/>
          </p:cNvSpPr>
          <p:nvPr>
            <p:ph type="dt" sz="quarter" idx="12"/>
          </p:nvPr>
        </p:nvSpPr>
        <p:spPr>
          <a:noFill/>
        </p:spPr>
        <p:txBody>
          <a:bodyPr/>
          <a:lstStyle/>
          <a:p>
            <a:fld id="{71769858-EB35-49FA-866F-35352DC42505}" type="datetime1">
              <a:rPr lang="en-US" smtClean="0"/>
              <a:pPr/>
              <a:t>9/6/2011</a:t>
            </a:fld>
            <a:endParaRPr lang="en-US" smtClean="0"/>
          </a:p>
        </p:txBody>
      </p:sp>
      <p:sp>
        <p:nvSpPr>
          <p:cNvPr id="76804" name="Rectangle 2"/>
          <p:cNvSpPr>
            <a:spLocks noGrp="1" noChangeArrowheads="1"/>
          </p:cNvSpPr>
          <p:nvPr>
            <p:ph type="title" idx="4294967295"/>
          </p:nvPr>
        </p:nvSpPr>
        <p:spPr>
          <a:xfrm>
            <a:off x="1330325" y="647700"/>
            <a:ext cx="7670800" cy="1200150"/>
          </a:xfrm>
        </p:spPr>
        <p:txBody>
          <a:bodyPr/>
          <a:lstStyle/>
          <a:p>
            <a:pPr eaLnBrk="1" hangingPunct="1"/>
            <a:r>
              <a:rPr lang="en-CA" sz="4000" smtClean="0"/>
              <a:t>Bone marrow biopsy results</a:t>
            </a:r>
          </a:p>
        </p:txBody>
      </p:sp>
      <p:sp>
        <p:nvSpPr>
          <p:cNvPr id="76805" name="Text Box 3"/>
          <p:cNvSpPr txBox="1">
            <a:spLocks noChangeArrowheads="1"/>
          </p:cNvSpPr>
          <p:nvPr/>
        </p:nvSpPr>
        <p:spPr bwMode="auto">
          <a:xfrm>
            <a:off x="1725613" y="6656388"/>
            <a:ext cx="1271587" cy="519112"/>
          </a:xfrm>
          <a:prstGeom prst="rect">
            <a:avLst/>
          </a:prstGeom>
          <a:noFill/>
          <a:ln w="9525">
            <a:noFill/>
            <a:miter lim="800000"/>
            <a:headEnd/>
            <a:tailEnd/>
          </a:ln>
        </p:spPr>
        <p:txBody>
          <a:bodyPr wrap="none">
            <a:spAutoFit/>
          </a:bodyPr>
          <a:lstStyle/>
          <a:p>
            <a:r>
              <a:rPr lang="en-US" sz="2800">
                <a:latin typeface="Tahoma" pitchFamily="34" charset="0"/>
                <a:cs typeface="Times New Roman" pitchFamily="18" charset="0"/>
              </a:rPr>
              <a:t>normal</a:t>
            </a:r>
          </a:p>
        </p:txBody>
      </p:sp>
      <p:sp>
        <p:nvSpPr>
          <p:cNvPr id="76806" name="Text Box 4"/>
          <p:cNvSpPr txBox="1">
            <a:spLocks noChangeArrowheads="1"/>
          </p:cNvSpPr>
          <p:nvPr/>
        </p:nvSpPr>
        <p:spPr bwMode="auto">
          <a:xfrm>
            <a:off x="5326063" y="6656388"/>
            <a:ext cx="2609850" cy="519112"/>
          </a:xfrm>
          <a:prstGeom prst="rect">
            <a:avLst/>
          </a:prstGeom>
          <a:noFill/>
          <a:ln w="9525">
            <a:noFill/>
            <a:miter lim="800000"/>
            <a:headEnd/>
            <a:tailEnd/>
          </a:ln>
        </p:spPr>
        <p:txBody>
          <a:bodyPr wrap="none">
            <a:spAutoFit/>
          </a:bodyPr>
          <a:lstStyle/>
          <a:p>
            <a:r>
              <a:rPr lang="en-US" sz="2800">
                <a:latin typeface="Tahoma" pitchFamily="34" charset="0"/>
                <a:cs typeface="Times New Roman" pitchFamily="18" charset="0"/>
              </a:rPr>
              <a:t>aplastic anemia</a:t>
            </a:r>
          </a:p>
        </p:txBody>
      </p:sp>
      <p:pic>
        <p:nvPicPr>
          <p:cNvPr id="76807" name="Picture 5" descr="normal%20trephine"/>
          <p:cNvPicPr>
            <a:picLocks noChangeAspect="1" noChangeArrowheads="1"/>
          </p:cNvPicPr>
          <p:nvPr/>
        </p:nvPicPr>
        <p:blipFill>
          <a:blip r:embed="rId2" cstate="print"/>
          <a:srcRect t="6349"/>
          <a:stretch>
            <a:fillRect/>
          </a:stretch>
        </p:blipFill>
        <p:spPr bwMode="auto">
          <a:xfrm>
            <a:off x="1050925" y="2000250"/>
            <a:ext cx="2990850" cy="4721225"/>
          </a:xfrm>
          <a:prstGeom prst="rect">
            <a:avLst/>
          </a:prstGeom>
          <a:noFill/>
          <a:ln w="9525">
            <a:noFill/>
            <a:miter lim="800000"/>
            <a:headEnd/>
            <a:tailEnd/>
          </a:ln>
        </p:spPr>
      </p:pic>
      <p:pic>
        <p:nvPicPr>
          <p:cNvPr id="76808" name="Picture 6" descr="aplasia"/>
          <p:cNvPicPr>
            <a:picLocks noChangeAspect="1" noChangeArrowheads="1"/>
          </p:cNvPicPr>
          <p:nvPr/>
        </p:nvPicPr>
        <p:blipFill>
          <a:blip r:embed="rId3" cstate="print"/>
          <a:srcRect/>
          <a:stretch>
            <a:fillRect/>
          </a:stretch>
        </p:blipFill>
        <p:spPr bwMode="auto">
          <a:xfrm>
            <a:off x="5100638" y="2000250"/>
            <a:ext cx="2965450" cy="472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sldNum" sz="quarter" idx="11"/>
          </p:nvPr>
        </p:nvSpPr>
        <p:spPr>
          <a:noFill/>
        </p:spPr>
        <p:txBody>
          <a:bodyPr/>
          <a:lstStyle/>
          <a:p>
            <a:fld id="{BA974D74-899F-4806-8D60-EED932BF45ED}" type="slidenum">
              <a:rPr lang="en-US" smtClean="0"/>
              <a:pPr/>
              <a:t>39</a:t>
            </a:fld>
            <a:endParaRPr lang="en-US" smtClean="0"/>
          </a:p>
        </p:txBody>
      </p:sp>
      <p:sp>
        <p:nvSpPr>
          <p:cNvPr id="29700" name="Rectangle 16"/>
          <p:cNvSpPr>
            <a:spLocks noGrp="1" noChangeArrowheads="1"/>
          </p:cNvSpPr>
          <p:nvPr>
            <p:ph type="dt" sz="quarter" idx="12"/>
          </p:nvPr>
        </p:nvSpPr>
        <p:spPr>
          <a:noFill/>
        </p:spPr>
        <p:txBody>
          <a:bodyPr/>
          <a:lstStyle/>
          <a:p>
            <a:fld id="{7F43A5BB-821E-4DB7-8D33-104D46F72D9B}" type="datetime1">
              <a:rPr lang="en-US" smtClean="0"/>
              <a:pPr/>
              <a:t>9/6/2011</a:t>
            </a:fld>
            <a:endParaRPr lang="en-US" smtClean="0"/>
          </a:p>
        </p:txBody>
      </p:sp>
      <p:sp>
        <p:nvSpPr>
          <p:cNvPr id="29701" name="Rectangle 2"/>
          <p:cNvSpPr>
            <a:spLocks noGrp="1" noChangeArrowheads="1"/>
          </p:cNvSpPr>
          <p:nvPr>
            <p:ph type="title" idx="4294967295"/>
          </p:nvPr>
        </p:nvSpPr>
        <p:spPr>
          <a:xfrm>
            <a:off x="1330325" y="647700"/>
            <a:ext cx="7670800" cy="1200150"/>
          </a:xfrm>
        </p:spPr>
        <p:txBody>
          <a:bodyPr/>
          <a:lstStyle/>
          <a:p>
            <a:pPr eaLnBrk="1" hangingPunct="1"/>
            <a:r>
              <a:rPr lang="en-CA" sz="4000" smtClean="0"/>
              <a:t>Bone marrow aspirate results</a:t>
            </a:r>
          </a:p>
        </p:txBody>
      </p:sp>
      <p:graphicFrame>
        <p:nvGraphicFramePr>
          <p:cNvPr id="29698" name="Object 3"/>
          <p:cNvGraphicFramePr>
            <a:graphicFrameLocks noChangeAspect="1"/>
          </p:cNvGraphicFramePr>
          <p:nvPr/>
        </p:nvGraphicFramePr>
        <p:xfrm>
          <a:off x="4575175" y="2720975"/>
          <a:ext cx="3900488" cy="3200400"/>
        </p:xfrm>
        <a:graphic>
          <a:graphicData uri="http://schemas.openxmlformats.org/presentationml/2006/ole">
            <p:oleObj spid="_x0000_s29698" r:id="rId3" imgW="9145123" imgH="6857596" progId="">
              <p:embed/>
            </p:oleObj>
          </a:graphicData>
        </a:graphic>
      </p:graphicFrame>
      <p:pic>
        <p:nvPicPr>
          <p:cNvPr id="29702" name="Picture 4" descr="normar"/>
          <p:cNvPicPr>
            <a:picLocks noChangeAspect="1" noChangeArrowheads="1"/>
          </p:cNvPicPr>
          <p:nvPr/>
        </p:nvPicPr>
        <p:blipFill>
          <a:blip r:embed="rId4" cstate="print"/>
          <a:srcRect r="9666"/>
          <a:stretch>
            <a:fillRect/>
          </a:stretch>
        </p:blipFill>
        <p:spPr bwMode="auto">
          <a:xfrm>
            <a:off x="150813" y="2711450"/>
            <a:ext cx="4152900" cy="3198813"/>
          </a:xfrm>
          <a:prstGeom prst="rect">
            <a:avLst/>
          </a:prstGeom>
          <a:noFill/>
          <a:ln w="9525">
            <a:noFill/>
            <a:miter lim="800000"/>
            <a:headEnd/>
            <a:tailEnd/>
          </a:ln>
        </p:spPr>
      </p:pic>
      <p:sp>
        <p:nvSpPr>
          <p:cNvPr id="29703" name="Text Box 5"/>
          <p:cNvSpPr txBox="1">
            <a:spLocks noChangeArrowheads="1"/>
          </p:cNvSpPr>
          <p:nvPr/>
        </p:nvSpPr>
        <p:spPr bwMode="auto">
          <a:xfrm>
            <a:off x="1874838" y="6026150"/>
            <a:ext cx="1271587" cy="519113"/>
          </a:xfrm>
          <a:prstGeom prst="rect">
            <a:avLst/>
          </a:prstGeom>
          <a:noFill/>
          <a:ln w="9525">
            <a:noFill/>
            <a:miter lim="800000"/>
            <a:headEnd/>
            <a:tailEnd/>
          </a:ln>
        </p:spPr>
        <p:txBody>
          <a:bodyPr wrap="none">
            <a:spAutoFit/>
          </a:bodyPr>
          <a:lstStyle/>
          <a:p>
            <a:r>
              <a:rPr lang="en-US" sz="2800">
                <a:latin typeface="Tahoma" pitchFamily="34" charset="0"/>
                <a:cs typeface="Times New Roman" pitchFamily="18" charset="0"/>
              </a:rPr>
              <a:t>normal</a:t>
            </a:r>
          </a:p>
        </p:txBody>
      </p:sp>
      <p:sp>
        <p:nvSpPr>
          <p:cNvPr id="29704" name="Text Box 6"/>
          <p:cNvSpPr txBox="1">
            <a:spLocks noChangeArrowheads="1"/>
          </p:cNvSpPr>
          <p:nvPr/>
        </p:nvSpPr>
        <p:spPr bwMode="auto">
          <a:xfrm>
            <a:off x="5310188" y="5980113"/>
            <a:ext cx="2549525" cy="519112"/>
          </a:xfrm>
          <a:prstGeom prst="rect">
            <a:avLst/>
          </a:prstGeom>
          <a:noFill/>
          <a:ln w="9525">
            <a:noFill/>
            <a:miter lim="800000"/>
            <a:headEnd/>
            <a:tailEnd/>
          </a:ln>
        </p:spPr>
        <p:txBody>
          <a:bodyPr wrap="none">
            <a:spAutoFit/>
          </a:bodyPr>
          <a:lstStyle/>
          <a:p>
            <a:r>
              <a:rPr lang="en-US" sz="2800">
                <a:latin typeface="Tahoma" pitchFamily="34" charset="0"/>
                <a:cs typeface="Times New Roman" pitchFamily="18" charset="0"/>
              </a:rPr>
              <a:t>acute leukemia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sldNum" sz="quarter" idx="11"/>
          </p:nvPr>
        </p:nvSpPr>
        <p:spPr>
          <a:noFill/>
        </p:spPr>
        <p:txBody>
          <a:bodyPr/>
          <a:lstStyle/>
          <a:p>
            <a:fld id="{CE44FB2B-9E2B-4580-A14E-F43EA606B4AA}" type="slidenum">
              <a:rPr lang="en-US" smtClean="0"/>
              <a:pPr/>
              <a:t>4</a:t>
            </a:fld>
            <a:endParaRPr lang="en-US" smtClean="0"/>
          </a:p>
        </p:txBody>
      </p:sp>
      <p:sp>
        <p:nvSpPr>
          <p:cNvPr id="13317" name="Rectangle 16"/>
          <p:cNvSpPr>
            <a:spLocks noGrp="1" noChangeArrowheads="1"/>
          </p:cNvSpPr>
          <p:nvPr>
            <p:ph type="dt" sz="quarter" idx="12"/>
          </p:nvPr>
        </p:nvSpPr>
        <p:spPr>
          <a:noFill/>
        </p:spPr>
        <p:txBody>
          <a:bodyPr/>
          <a:lstStyle/>
          <a:p>
            <a:fld id="{5E6A7EAE-119D-49F9-B706-F7E488374CB0}" type="datetime1">
              <a:rPr lang="en-US" smtClean="0"/>
              <a:pPr/>
              <a:t>9/6/2011</a:t>
            </a:fld>
            <a:endParaRPr lang="en-US" smtClean="0"/>
          </a:p>
        </p:txBody>
      </p:sp>
      <p:graphicFrame>
        <p:nvGraphicFramePr>
          <p:cNvPr id="13314" name="Object 3"/>
          <p:cNvGraphicFramePr>
            <a:graphicFrameLocks noChangeAspect="1"/>
          </p:cNvGraphicFramePr>
          <p:nvPr>
            <p:ph sz="half" idx="1"/>
          </p:nvPr>
        </p:nvGraphicFramePr>
        <p:xfrm>
          <a:off x="531813" y="1152525"/>
          <a:ext cx="3686175" cy="4392613"/>
        </p:xfrm>
        <a:graphic>
          <a:graphicData uri="http://schemas.openxmlformats.org/presentationml/2006/ole">
            <p:oleObj spid="_x0000_s13314" name="Bitmap Image" r:id="rId3" imgW="3343742" imgH="2285714" progId="Paint.Picture">
              <p:embed/>
            </p:oleObj>
          </a:graphicData>
        </a:graphic>
      </p:graphicFrame>
      <p:graphicFrame>
        <p:nvGraphicFramePr>
          <p:cNvPr id="13315" name="Object 4"/>
          <p:cNvGraphicFramePr>
            <a:graphicFrameLocks noChangeAspect="1"/>
          </p:cNvGraphicFramePr>
          <p:nvPr>
            <p:ph sz="half" idx="2"/>
          </p:nvPr>
        </p:nvGraphicFramePr>
        <p:xfrm>
          <a:off x="4570413" y="1152525"/>
          <a:ext cx="3686175" cy="4608513"/>
        </p:xfrm>
        <a:graphic>
          <a:graphicData uri="http://schemas.openxmlformats.org/presentationml/2006/ole">
            <p:oleObj spid="_x0000_s13315" name="Bitmap Image" r:id="rId4" imgW="3343742" imgH="2314286" progId="Paint.Picture">
              <p:embed/>
            </p:oleObj>
          </a:graphicData>
        </a:graphic>
      </p:graphicFrame>
      <p:sp>
        <p:nvSpPr>
          <p:cNvPr id="13318" name="Text Box 5"/>
          <p:cNvSpPr txBox="1">
            <a:spLocks noChangeArrowheads="1"/>
          </p:cNvSpPr>
          <p:nvPr/>
        </p:nvSpPr>
        <p:spPr bwMode="auto">
          <a:xfrm>
            <a:off x="1381125" y="4886325"/>
            <a:ext cx="2127250" cy="519113"/>
          </a:xfrm>
          <a:prstGeom prst="rect">
            <a:avLst/>
          </a:prstGeom>
          <a:noFill/>
          <a:ln w="9525">
            <a:noFill/>
            <a:miter lim="800000"/>
            <a:headEnd/>
            <a:tailEnd/>
          </a:ln>
        </p:spPr>
        <p:txBody>
          <a:bodyPr>
            <a:spAutoFit/>
          </a:bodyPr>
          <a:lstStyle/>
          <a:p>
            <a:pPr>
              <a:spcBef>
                <a:spcPct val="50000"/>
              </a:spcBef>
            </a:pPr>
            <a:r>
              <a:rPr lang="en-US" sz="2800">
                <a:solidFill>
                  <a:srgbClr val="800000"/>
                </a:solidFill>
              </a:rPr>
              <a:t>Osteoblast</a:t>
            </a:r>
          </a:p>
        </p:txBody>
      </p:sp>
      <p:sp>
        <p:nvSpPr>
          <p:cNvPr id="13319" name="Text Box 6"/>
          <p:cNvSpPr txBox="1">
            <a:spLocks noChangeArrowheads="1"/>
          </p:cNvSpPr>
          <p:nvPr/>
        </p:nvSpPr>
        <p:spPr bwMode="auto">
          <a:xfrm>
            <a:off x="5422900" y="4886325"/>
            <a:ext cx="2101850" cy="523875"/>
          </a:xfrm>
          <a:prstGeom prst="rect">
            <a:avLst/>
          </a:prstGeom>
          <a:noFill/>
          <a:ln w="9525">
            <a:noFill/>
            <a:miter lim="800000"/>
            <a:headEnd/>
            <a:tailEnd/>
          </a:ln>
        </p:spPr>
        <p:txBody>
          <a:bodyPr>
            <a:spAutoFit/>
          </a:bodyPr>
          <a:lstStyle/>
          <a:p>
            <a:pPr>
              <a:spcBef>
                <a:spcPct val="50000"/>
              </a:spcBef>
            </a:pPr>
            <a:r>
              <a:rPr lang="en-US" sz="2800">
                <a:solidFill>
                  <a:srgbClr val="800000"/>
                </a:solidFill>
              </a:rPr>
              <a:t>Osteoclast</a:t>
            </a:r>
          </a:p>
        </p:txBody>
      </p:sp>
      <p:sp>
        <p:nvSpPr>
          <p:cNvPr id="13320" name="Line 7"/>
          <p:cNvSpPr>
            <a:spLocks noChangeShapeType="1"/>
          </p:cNvSpPr>
          <p:nvPr/>
        </p:nvSpPr>
        <p:spPr bwMode="auto">
          <a:xfrm>
            <a:off x="1736725" y="2314575"/>
            <a:ext cx="141288" cy="52863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sldNum" sz="quarter" idx="11"/>
          </p:nvPr>
        </p:nvSpPr>
        <p:spPr>
          <a:noFill/>
        </p:spPr>
        <p:txBody>
          <a:bodyPr/>
          <a:lstStyle/>
          <a:p>
            <a:fld id="{B6DE7BD8-20BC-45C2-AEAE-7F7FF24955E7}" type="slidenum">
              <a:rPr lang="en-US" smtClean="0"/>
              <a:pPr/>
              <a:t>40</a:t>
            </a:fld>
            <a:endParaRPr lang="en-US" smtClean="0"/>
          </a:p>
        </p:txBody>
      </p:sp>
      <p:sp>
        <p:nvSpPr>
          <p:cNvPr id="77827" name="Rectangle 16"/>
          <p:cNvSpPr>
            <a:spLocks noGrp="1" noChangeArrowheads="1"/>
          </p:cNvSpPr>
          <p:nvPr>
            <p:ph type="dt" sz="quarter" idx="12"/>
          </p:nvPr>
        </p:nvSpPr>
        <p:spPr>
          <a:noFill/>
        </p:spPr>
        <p:txBody>
          <a:bodyPr/>
          <a:lstStyle/>
          <a:p>
            <a:fld id="{0334E6B3-6BF9-4210-A21C-2672268A0629}" type="datetime1">
              <a:rPr lang="en-US" smtClean="0"/>
              <a:pPr/>
              <a:t>9/6/2011</a:t>
            </a:fld>
            <a:endParaRPr lang="en-US" smtClean="0"/>
          </a:p>
        </p:txBody>
      </p:sp>
      <p:sp>
        <p:nvSpPr>
          <p:cNvPr id="77828" name="Rectangle 2"/>
          <p:cNvSpPr>
            <a:spLocks noGrp="1" noChangeArrowheads="1"/>
          </p:cNvSpPr>
          <p:nvPr>
            <p:ph type="title"/>
          </p:nvPr>
        </p:nvSpPr>
        <p:spPr>
          <a:xfrm>
            <a:off x="450850" y="479425"/>
            <a:ext cx="8101013" cy="1176338"/>
          </a:xfrm>
        </p:spPr>
        <p:txBody>
          <a:bodyPr/>
          <a:lstStyle/>
          <a:p>
            <a:pPr eaLnBrk="1" hangingPunct="1"/>
            <a:r>
              <a:rPr lang="en-US" smtClean="0"/>
              <a:t>Sites of Hemopoiesis</a:t>
            </a:r>
          </a:p>
        </p:txBody>
      </p:sp>
      <p:sp>
        <p:nvSpPr>
          <p:cNvPr id="77829" name="Rectangle 3"/>
          <p:cNvSpPr>
            <a:spLocks noGrp="1" noChangeArrowheads="1"/>
          </p:cNvSpPr>
          <p:nvPr>
            <p:ph type="body" idx="1"/>
          </p:nvPr>
        </p:nvSpPr>
        <p:spPr>
          <a:xfrm>
            <a:off x="450850" y="1512888"/>
            <a:ext cx="8101013" cy="5183187"/>
          </a:xfrm>
        </p:spPr>
        <p:txBody>
          <a:bodyPr/>
          <a:lstStyle/>
          <a:p>
            <a:pPr marL="469900" indent="-469900" eaLnBrk="1" hangingPunct="1"/>
            <a:r>
              <a:rPr lang="en-US" sz="2800" smtClean="0"/>
              <a:t>Hematopietic system originates in embryonic yolk sac</a:t>
            </a:r>
          </a:p>
          <a:p>
            <a:pPr marL="469900" indent="-469900" eaLnBrk="1" hangingPunct="1"/>
            <a:r>
              <a:rPr lang="en-US" sz="2800" smtClean="0"/>
              <a:t>Common precursor: Hemangioblast&gt; origin of circulatory system &amp; blood cells&gt; both develop in close proximity</a:t>
            </a:r>
          </a:p>
          <a:p>
            <a:pPr marL="469900" indent="-469900" eaLnBrk="1" hangingPunct="1"/>
            <a:r>
              <a:rPr lang="en-US" sz="2800" smtClean="0"/>
              <a:t>HSC migrate in embryo and seed live, spleen &amp; BM</a:t>
            </a:r>
          </a:p>
          <a:p>
            <a:pPr marL="469900" indent="-469900" eaLnBrk="1" hangingPunct="1"/>
            <a:r>
              <a:rPr lang="en-US" sz="2800" smtClean="0"/>
              <a:t>In birds and mice&gt; AGM is another source of HSC&gt; give a second wave of HSC that seeds the liver and probably give rise to adult hematopoietic system</a:t>
            </a:r>
          </a:p>
          <a:p>
            <a:pPr marL="469900" indent="-469900" eaLnBrk="1" hangingPunct="1"/>
            <a:endParaRPr lang="en-US" sz="2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sldNum" sz="quarter" idx="11"/>
          </p:nvPr>
        </p:nvSpPr>
        <p:spPr>
          <a:noFill/>
        </p:spPr>
        <p:txBody>
          <a:bodyPr/>
          <a:lstStyle/>
          <a:p>
            <a:fld id="{D80B1DF9-5E45-4C8B-995C-037DA0FAE2F9}" type="slidenum">
              <a:rPr lang="en-US" smtClean="0"/>
              <a:pPr/>
              <a:t>41</a:t>
            </a:fld>
            <a:endParaRPr lang="en-US" smtClean="0"/>
          </a:p>
        </p:txBody>
      </p:sp>
      <p:sp>
        <p:nvSpPr>
          <p:cNvPr id="78851" name="Rectangle 16"/>
          <p:cNvSpPr>
            <a:spLocks noGrp="1" noChangeArrowheads="1"/>
          </p:cNvSpPr>
          <p:nvPr>
            <p:ph type="dt" sz="quarter" idx="12"/>
          </p:nvPr>
        </p:nvSpPr>
        <p:spPr>
          <a:noFill/>
        </p:spPr>
        <p:txBody>
          <a:bodyPr/>
          <a:lstStyle/>
          <a:p>
            <a:fld id="{578A16D0-F1C8-4653-BBED-D539E4058CE4}" type="datetime1">
              <a:rPr lang="en-US" smtClean="0"/>
              <a:pPr/>
              <a:t>9/6/2011</a:t>
            </a:fld>
            <a:endParaRPr lang="en-US" smtClean="0"/>
          </a:p>
        </p:txBody>
      </p:sp>
      <p:sp>
        <p:nvSpPr>
          <p:cNvPr id="78852" name="Rectangle 2"/>
          <p:cNvSpPr>
            <a:spLocks noGrp="1" noChangeArrowheads="1"/>
          </p:cNvSpPr>
          <p:nvPr>
            <p:ph type="title"/>
          </p:nvPr>
        </p:nvSpPr>
        <p:spPr/>
        <p:txBody>
          <a:bodyPr/>
          <a:lstStyle/>
          <a:p>
            <a:pPr eaLnBrk="1" hangingPunct="1"/>
            <a:r>
              <a:rPr lang="en-US" smtClean="0"/>
              <a:t>Sources &amp; types of Stem cells</a:t>
            </a:r>
          </a:p>
        </p:txBody>
      </p:sp>
      <p:pic>
        <p:nvPicPr>
          <p:cNvPr id="78853" name="Picture 3"/>
          <p:cNvPicPr>
            <a:picLocks noChangeAspect="1" noChangeArrowheads="1"/>
          </p:cNvPicPr>
          <p:nvPr>
            <p:ph idx="1"/>
          </p:nvPr>
        </p:nvPicPr>
        <p:blipFill>
          <a:blip r:embed="rId3" cstate="print"/>
          <a:srcRect/>
          <a:stretch>
            <a:fillRect/>
          </a:stretch>
        </p:blipFill>
        <p:spPr>
          <a:xfrm>
            <a:off x="601663" y="2239963"/>
            <a:ext cx="8010525" cy="3798887"/>
          </a:xfrm>
          <a:noFill/>
        </p:spPr>
      </p:pic>
      <p:sp>
        <p:nvSpPr>
          <p:cNvPr id="78854" name="Text Box 4"/>
          <p:cNvSpPr txBox="1">
            <a:spLocks noChangeArrowheads="1"/>
          </p:cNvSpPr>
          <p:nvPr/>
        </p:nvSpPr>
        <p:spPr bwMode="auto">
          <a:xfrm>
            <a:off x="460375" y="6548438"/>
            <a:ext cx="7726363" cy="366712"/>
          </a:xfrm>
          <a:prstGeom prst="rect">
            <a:avLst/>
          </a:prstGeom>
          <a:noFill/>
          <a:ln w="9525">
            <a:noFill/>
            <a:miter lim="800000"/>
            <a:headEnd/>
            <a:tailEnd/>
          </a:ln>
        </p:spPr>
        <p:txBody>
          <a:bodyPr>
            <a:spAutoFit/>
          </a:bodyPr>
          <a:lstStyle/>
          <a:p>
            <a:pPr>
              <a:spcBef>
                <a:spcPct val="50000"/>
              </a:spcBef>
            </a:pPr>
            <a:r>
              <a:rPr lang="en-US">
                <a:latin typeface="Tahoma" pitchFamily="34" charset="0"/>
              </a:rPr>
              <a:t>Ref: Provan D, Gribben J. Molecular hematology. 2005/Chap 3/page 26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sldNum" sz="quarter" idx="11"/>
          </p:nvPr>
        </p:nvSpPr>
        <p:spPr>
          <a:noFill/>
        </p:spPr>
        <p:txBody>
          <a:bodyPr/>
          <a:lstStyle/>
          <a:p>
            <a:fld id="{2F7654A6-94BB-446B-A799-1AA146250F46}" type="slidenum">
              <a:rPr lang="en-US" smtClean="0"/>
              <a:pPr/>
              <a:t>42</a:t>
            </a:fld>
            <a:endParaRPr lang="en-US" smtClean="0"/>
          </a:p>
        </p:txBody>
      </p:sp>
      <p:sp>
        <p:nvSpPr>
          <p:cNvPr id="79875" name="Rectangle 16"/>
          <p:cNvSpPr>
            <a:spLocks noGrp="1" noChangeArrowheads="1"/>
          </p:cNvSpPr>
          <p:nvPr>
            <p:ph type="dt" sz="quarter" idx="12"/>
          </p:nvPr>
        </p:nvSpPr>
        <p:spPr>
          <a:noFill/>
        </p:spPr>
        <p:txBody>
          <a:bodyPr/>
          <a:lstStyle/>
          <a:p>
            <a:fld id="{2EAB41BC-F79D-4DB9-98D8-3C2110EFC6A2}" type="datetime1">
              <a:rPr lang="en-US" smtClean="0"/>
              <a:pPr/>
              <a:t>9/6/2011</a:t>
            </a:fld>
            <a:endParaRPr lang="en-US" smtClean="0"/>
          </a:p>
        </p:txBody>
      </p:sp>
      <p:pic>
        <p:nvPicPr>
          <p:cNvPr id="79876" name="Picture 3"/>
          <p:cNvPicPr>
            <a:picLocks noChangeAspect="1" noChangeArrowheads="1"/>
          </p:cNvPicPr>
          <p:nvPr>
            <p:ph idx="1"/>
          </p:nvPr>
        </p:nvPicPr>
        <p:blipFill>
          <a:blip r:embed="rId3" cstate="print"/>
          <a:srcRect/>
          <a:stretch>
            <a:fillRect/>
          </a:stretch>
        </p:blipFill>
        <p:spPr>
          <a:xfrm>
            <a:off x="755650" y="504825"/>
            <a:ext cx="7993063" cy="63627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sldNum" sz="quarter" idx="11"/>
          </p:nvPr>
        </p:nvSpPr>
        <p:spPr>
          <a:noFill/>
        </p:spPr>
        <p:txBody>
          <a:bodyPr/>
          <a:lstStyle/>
          <a:p>
            <a:fld id="{CCB52051-B4BC-4CA6-AD79-E462F0C521E4}" type="slidenum">
              <a:rPr lang="en-US" smtClean="0"/>
              <a:pPr/>
              <a:t>5</a:t>
            </a:fld>
            <a:endParaRPr lang="en-US" smtClean="0"/>
          </a:p>
        </p:txBody>
      </p:sp>
      <p:sp>
        <p:nvSpPr>
          <p:cNvPr id="58371" name="Rectangle 16"/>
          <p:cNvSpPr>
            <a:spLocks noGrp="1" noChangeArrowheads="1"/>
          </p:cNvSpPr>
          <p:nvPr>
            <p:ph type="dt" sz="quarter" idx="12"/>
          </p:nvPr>
        </p:nvSpPr>
        <p:spPr>
          <a:noFill/>
        </p:spPr>
        <p:txBody>
          <a:bodyPr/>
          <a:lstStyle/>
          <a:p>
            <a:fld id="{8321C0A0-FEDA-447D-B1E2-E3BE00AFAD4A}" type="datetime1">
              <a:rPr lang="en-US" smtClean="0"/>
              <a:pPr/>
              <a:t>9/6/2011</a:t>
            </a:fld>
            <a:endParaRPr lang="en-US" smtClean="0"/>
          </a:p>
        </p:txBody>
      </p:sp>
      <p:sp>
        <p:nvSpPr>
          <p:cNvPr id="58372" name="Rectangle 2"/>
          <p:cNvSpPr>
            <a:spLocks noGrp="1" noChangeArrowheads="1"/>
          </p:cNvSpPr>
          <p:nvPr>
            <p:ph type="title" idx="4294967295"/>
          </p:nvPr>
        </p:nvSpPr>
        <p:spPr>
          <a:xfrm>
            <a:off x="1330325" y="647700"/>
            <a:ext cx="7670800" cy="1200150"/>
          </a:xfrm>
        </p:spPr>
        <p:txBody>
          <a:bodyPr/>
          <a:lstStyle/>
          <a:p>
            <a:pPr eaLnBrk="1" hangingPunct="1"/>
            <a:r>
              <a:rPr lang="en-CA" sz="4000" smtClean="0"/>
              <a:t>Normal red marrow</a:t>
            </a:r>
          </a:p>
        </p:txBody>
      </p:sp>
      <p:pic>
        <p:nvPicPr>
          <p:cNvPr id="58373" name="Picture 3" descr="normal%20trephine"/>
          <p:cNvPicPr>
            <a:picLocks noChangeAspect="1" noChangeArrowheads="1"/>
          </p:cNvPicPr>
          <p:nvPr/>
        </p:nvPicPr>
        <p:blipFill>
          <a:blip r:embed="rId2" cstate="print"/>
          <a:srcRect/>
          <a:stretch>
            <a:fillRect/>
          </a:stretch>
        </p:blipFill>
        <p:spPr bwMode="auto">
          <a:xfrm>
            <a:off x="1425575" y="2492375"/>
            <a:ext cx="6300788" cy="4252913"/>
          </a:xfrm>
          <a:prstGeom prst="rect">
            <a:avLst/>
          </a:prstGeom>
          <a:noFill/>
          <a:ln w="9525">
            <a:noFill/>
            <a:miter lim="800000"/>
            <a:headEnd/>
            <a:tailEnd/>
          </a:ln>
        </p:spPr>
      </p:pic>
      <p:sp>
        <p:nvSpPr>
          <p:cNvPr id="58374" name="Text Box 4"/>
          <p:cNvSpPr txBox="1">
            <a:spLocks noChangeArrowheads="1"/>
          </p:cNvSpPr>
          <p:nvPr/>
        </p:nvSpPr>
        <p:spPr bwMode="auto">
          <a:xfrm>
            <a:off x="1425575" y="6240463"/>
            <a:ext cx="2279650" cy="457200"/>
          </a:xfrm>
          <a:prstGeom prst="rect">
            <a:avLst/>
          </a:prstGeom>
          <a:noFill/>
          <a:ln w="9525">
            <a:noFill/>
            <a:miter lim="800000"/>
            <a:headEnd/>
            <a:tailEnd/>
          </a:ln>
        </p:spPr>
        <p:txBody>
          <a:bodyPr wrap="none">
            <a:spAutoFit/>
          </a:bodyPr>
          <a:lstStyle/>
          <a:p>
            <a:r>
              <a:rPr lang="en-US" sz="2400">
                <a:latin typeface="Tahoma" pitchFamily="34" charset="0"/>
                <a:cs typeface="Times New Roman" pitchFamily="18" charset="0"/>
              </a:rPr>
              <a:t>bone trabecula </a:t>
            </a:r>
          </a:p>
        </p:txBody>
      </p:sp>
      <p:sp>
        <p:nvSpPr>
          <p:cNvPr id="58375" name="Text Box 5"/>
          <p:cNvSpPr txBox="1">
            <a:spLocks noChangeArrowheads="1"/>
          </p:cNvSpPr>
          <p:nvPr/>
        </p:nvSpPr>
        <p:spPr bwMode="auto">
          <a:xfrm>
            <a:off x="5475288" y="3040063"/>
            <a:ext cx="1968500" cy="457200"/>
          </a:xfrm>
          <a:prstGeom prst="rect">
            <a:avLst/>
          </a:prstGeom>
          <a:noFill/>
          <a:ln w="9525">
            <a:noFill/>
            <a:miter lim="800000"/>
            <a:headEnd/>
            <a:tailEnd/>
          </a:ln>
        </p:spPr>
        <p:txBody>
          <a:bodyPr wrap="none">
            <a:spAutoFit/>
          </a:bodyPr>
          <a:lstStyle/>
          <a:p>
            <a:r>
              <a:rPr lang="en-US" sz="2400">
                <a:latin typeface="Tahoma" pitchFamily="34" charset="0"/>
                <a:cs typeface="Times New Roman" pitchFamily="18" charset="0"/>
              </a:rPr>
              <a:t>blood and fat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11"/>
          </p:nvPr>
        </p:nvSpPr>
        <p:spPr>
          <a:noFill/>
        </p:spPr>
        <p:txBody>
          <a:bodyPr/>
          <a:lstStyle/>
          <a:p>
            <a:fld id="{77DDA3DA-088C-449C-AB43-A9B6ADCBDF69}" type="slidenum">
              <a:rPr lang="en-US" smtClean="0"/>
              <a:pPr/>
              <a:t>6</a:t>
            </a:fld>
            <a:endParaRPr lang="en-US" smtClean="0"/>
          </a:p>
        </p:txBody>
      </p:sp>
      <p:sp>
        <p:nvSpPr>
          <p:cNvPr id="59395" name="Rectangle 16"/>
          <p:cNvSpPr>
            <a:spLocks noGrp="1" noChangeArrowheads="1"/>
          </p:cNvSpPr>
          <p:nvPr>
            <p:ph type="dt" sz="quarter" idx="12"/>
          </p:nvPr>
        </p:nvSpPr>
        <p:spPr>
          <a:noFill/>
        </p:spPr>
        <p:txBody>
          <a:bodyPr/>
          <a:lstStyle/>
          <a:p>
            <a:fld id="{C57394CA-A79F-4631-ACD3-3040B960A229}" type="datetime1">
              <a:rPr lang="en-US" smtClean="0"/>
              <a:pPr/>
              <a:t>9/6/2011</a:t>
            </a:fld>
            <a:endParaRPr lang="en-US" smtClean="0"/>
          </a:p>
        </p:txBody>
      </p:sp>
      <p:sp>
        <p:nvSpPr>
          <p:cNvPr id="59396" name="Rectangle 2"/>
          <p:cNvSpPr>
            <a:spLocks noGrp="1" noChangeArrowheads="1"/>
          </p:cNvSpPr>
          <p:nvPr>
            <p:ph type="title" idx="4294967295"/>
          </p:nvPr>
        </p:nvSpPr>
        <p:spPr>
          <a:xfrm>
            <a:off x="1330325" y="647700"/>
            <a:ext cx="7670800" cy="1200150"/>
          </a:xfrm>
        </p:spPr>
        <p:txBody>
          <a:bodyPr/>
          <a:lstStyle/>
          <a:p>
            <a:pPr eaLnBrk="1" hangingPunct="1"/>
            <a:r>
              <a:rPr lang="en-CA" sz="4000" smtClean="0"/>
              <a:t>Bone marrow biopsy results</a:t>
            </a:r>
          </a:p>
        </p:txBody>
      </p:sp>
      <p:sp>
        <p:nvSpPr>
          <p:cNvPr id="59397" name="Text Box 3"/>
          <p:cNvSpPr txBox="1">
            <a:spLocks noChangeArrowheads="1"/>
          </p:cNvSpPr>
          <p:nvPr/>
        </p:nvSpPr>
        <p:spPr bwMode="auto">
          <a:xfrm>
            <a:off x="1725613" y="6656388"/>
            <a:ext cx="1271587" cy="519112"/>
          </a:xfrm>
          <a:prstGeom prst="rect">
            <a:avLst/>
          </a:prstGeom>
          <a:noFill/>
          <a:ln w="9525">
            <a:noFill/>
            <a:miter lim="800000"/>
            <a:headEnd/>
            <a:tailEnd/>
          </a:ln>
        </p:spPr>
        <p:txBody>
          <a:bodyPr wrap="none">
            <a:spAutoFit/>
          </a:bodyPr>
          <a:lstStyle/>
          <a:p>
            <a:r>
              <a:rPr lang="en-US" sz="2800">
                <a:latin typeface="Tahoma" pitchFamily="34" charset="0"/>
                <a:cs typeface="Times New Roman" pitchFamily="18" charset="0"/>
              </a:rPr>
              <a:t>normal</a:t>
            </a:r>
          </a:p>
        </p:txBody>
      </p:sp>
      <p:sp>
        <p:nvSpPr>
          <p:cNvPr id="59398" name="Text Box 4"/>
          <p:cNvSpPr txBox="1">
            <a:spLocks noChangeArrowheads="1"/>
          </p:cNvSpPr>
          <p:nvPr/>
        </p:nvSpPr>
        <p:spPr bwMode="auto">
          <a:xfrm>
            <a:off x="5326063" y="6656388"/>
            <a:ext cx="2609850" cy="519112"/>
          </a:xfrm>
          <a:prstGeom prst="rect">
            <a:avLst/>
          </a:prstGeom>
          <a:noFill/>
          <a:ln w="9525">
            <a:noFill/>
            <a:miter lim="800000"/>
            <a:headEnd/>
            <a:tailEnd/>
          </a:ln>
        </p:spPr>
        <p:txBody>
          <a:bodyPr wrap="none">
            <a:spAutoFit/>
          </a:bodyPr>
          <a:lstStyle/>
          <a:p>
            <a:r>
              <a:rPr lang="en-US" sz="2800">
                <a:latin typeface="Tahoma" pitchFamily="34" charset="0"/>
                <a:cs typeface="Times New Roman" pitchFamily="18" charset="0"/>
              </a:rPr>
              <a:t>aplastic anemia</a:t>
            </a:r>
          </a:p>
        </p:txBody>
      </p:sp>
      <p:pic>
        <p:nvPicPr>
          <p:cNvPr id="59399" name="Picture 5" descr="normal%20trephine"/>
          <p:cNvPicPr>
            <a:picLocks noChangeAspect="1" noChangeArrowheads="1"/>
          </p:cNvPicPr>
          <p:nvPr/>
        </p:nvPicPr>
        <p:blipFill>
          <a:blip r:embed="rId2" cstate="print"/>
          <a:srcRect t="6349"/>
          <a:stretch>
            <a:fillRect/>
          </a:stretch>
        </p:blipFill>
        <p:spPr bwMode="auto">
          <a:xfrm>
            <a:off x="1050925" y="2000250"/>
            <a:ext cx="2990850" cy="4721225"/>
          </a:xfrm>
          <a:prstGeom prst="rect">
            <a:avLst/>
          </a:prstGeom>
          <a:noFill/>
          <a:ln w="9525">
            <a:noFill/>
            <a:miter lim="800000"/>
            <a:headEnd/>
            <a:tailEnd/>
          </a:ln>
        </p:spPr>
      </p:pic>
      <p:pic>
        <p:nvPicPr>
          <p:cNvPr id="59400" name="Picture 6" descr="aplasia"/>
          <p:cNvPicPr>
            <a:picLocks noChangeAspect="1" noChangeArrowheads="1"/>
          </p:cNvPicPr>
          <p:nvPr/>
        </p:nvPicPr>
        <p:blipFill>
          <a:blip r:embed="rId3" cstate="print"/>
          <a:srcRect/>
          <a:stretch>
            <a:fillRect/>
          </a:stretch>
        </p:blipFill>
        <p:spPr bwMode="auto">
          <a:xfrm>
            <a:off x="5100638" y="2000250"/>
            <a:ext cx="2965450" cy="472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sldNum" sz="quarter" idx="11"/>
          </p:nvPr>
        </p:nvSpPr>
        <p:spPr>
          <a:noFill/>
        </p:spPr>
        <p:txBody>
          <a:bodyPr/>
          <a:lstStyle/>
          <a:p>
            <a:fld id="{9E43317F-0DDF-4D8B-859A-7F47E040CE9E}" type="slidenum">
              <a:rPr lang="en-US" smtClean="0"/>
              <a:pPr/>
              <a:t>7</a:t>
            </a:fld>
            <a:endParaRPr lang="en-US" smtClean="0"/>
          </a:p>
        </p:txBody>
      </p:sp>
      <p:sp>
        <p:nvSpPr>
          <p:cNvPr id="60419" name="Rectangle 16"/>
          <p:cNvSpPr>
            <a:spLocks noGrp="1" noChangeArrowheads="1"/>
          </p:cNvSpPr>
          <p:nvPr>
            <p:ph type="dt" sz="quarter" idx="12"/>
          </p:nvPr>
        </p:nvSpPr>
        <p:spPr>
          <a:noFill/>
        </p:spPr>
        <p:txBody>
          <a:bodyPr/>
          <a:lstStyle/>
          <a:p>
            <a:fld id="{8FE0A5EC-1732-4756-B0BA-30DA438E3512}" type="datetime1">
              <a:rPr lang="en-US" smtClean="0"/>
              <a:pPr/>
              <a:t>9/6/2011</a:t>
            </a:fld>
            <a:endParaRPr lang="en-US" smtClean="0"/>
          </a:p>
        </p:txBody>
      </p:sp>
      <p:sp>
        <p:nvSpPr>
          <p:cNvPr id="60420" name="Rectangle 2"/>
          <p:cNvSpPr>
            <a:spLocks noGrp="1" noChangeArrowheads="1"/>
          </p:cNvSpPr>
          <p:nvPr>
            <p:ph type="title" idx="4294967295"/>
          </p:nvPr>
        </p:nvSpPr>
        <p:spPr/>
        <p:txBody>
          <a:bodyPr/>
          <a:lstStyle/>
          <a:p>
            <a:pPr eaLnBrk="1" hangingPunct="1"/>
            <a:r>
              <a:rPr lang="en-US" sz="3600" smtClean="0"/>
              <a:t>Review of hematopoiesis </a:t>
            </a:r>
          </a:p>
        </p:txBody>
      </p:sp>
      <p:sp>
        <p:nvSpPr>
          <p:cNvPr id="60421" name="Rectangle 3"/>
          <p:cNvSpPr>
            <a:spLocks noGrp="1" noChangeArrowheads="1"/>
          </p:cNvSpPr>
          <p:nvPr>
            <p:ph type="body" idx="4294967295"/>
          </p:nvPr>
        </p:nvSpPr>
        <p:spPr>
          <a:xfrm>
            <a:off x="450850" y="2079625"/>
            <a:ext cx="8091488" cy="4081463"/>
          </a:xfrm>
        </p:spPr>
        <p:txBody>
          <a:bodyPr/>
          <a:lstStyle/>
          <a:p>
            <a:pPr eaLnBrk="1" hangingPunct="1"/>
            <a:r>
              <a:rPr lang="en-US" smtClean="0"/>
              <a:t>Life-long production of blood cells occurs in haematopoietic tissues</a:t>
            </a:r>
          </a:p>
          <a:p>
            <a:pPr eaLnBrk="1" hangingPunct="1"/>
            <a:r>
              <a:rPr lang="en-US" smtClean="0"/>
              <a:t>Very high turnover of cells&gt; need replacement </a:t>
            </a:r>
          </a:p>
          <a:p>
            <a:pPr eaLnBrk="1" hangingPunct="1"/>
            <a:r>
              <a:rPr lang="en-US" smtClean="0"/>
              <a:t>Some 10E13 new cells must be replaced daily to maintain steady-state blood counts</a:t>
            </a:r>
          </a:p>
          <a:p>
            <a:pPr eaLnBrk="1" hangingPunct="1"/>
            <a:r>
              <a:rPr lang="en-US" smtClean="0"/>
              <a:t>Total adult BM has around 10E12 cells !!</a:t>
            </a:r>
          </a:p>
          <a:p>
            <a:pPr eaLnBrk="1" hangingPunct="1"/>
            <a:endParaRPr lang="en-US" smtClean="0"/>
          </a:p>
          <a:p>
            <a:pPr eaLnBrk="1" hangingPunct="1"/>
            <a:endParaRPr lang="en-US" sz="36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11"/>
          </p:nvPr>
        </p:nvSpPr>
        <p:spPr>
          <a:noFill/>
        </p:spPr>
        <p:txBody>
          <a:bodyPr/>
          <a:lstStyle/>
          <a:p>
            <a:fld id="{720EAF4A-5F89-4269-97E2-0A1982B291B4}" type="slidenum">
              <a:rPr lang="en-US" smtClean="0"/>
              <a:pPr/>
              <a:t>8</a:t>
            </a:fld>
            <a:endParaRPr lang="en-US" smtClean="0"/>
          </a:p>
        </p:txBody>
      </p:sp>
      <p:sp>
        <p:nvSpPr>
          <p:cNvPr id="61443" name="Rectangle 16"/>
          <p:cNvSpPr>
            <a:spLocks noGrp="1" noChangeArrowheads="1"/>
          </p:cNvSpPr>
          <p:nvPr>
            <p:ph type="dt" sz="quarter" idx="12"/>
          </p:nvPr>
        </p:nvSpPr>
        <p:spPr>
          <a:noFill/>
        </p:spPr>
        <p:txBody>
          <a:bodyPr/>
          <a:lstStyle/>
          <a:p>
            <a:fld id="{005FA3E3-DFFC-4EDB-8910-D5B1F28580AB}" type="datetime1">
              <a:rPr lang="en-US" smtClean="0"/>
              <a:pPr/>
              <a:t>9/6/2011</a:t>
            </a:fld>
            <a:endParaRPr lang="en-US" smtClean="0"/>
          </a:p>
        </p:txBody>
      </p:sp>
      <p:sp>
        <p:nvSpPr>
          <p:cNvPr id="61444" name="Rectangle 2"/>
          <p:cNvSpPr>
            <a:spLocks noGrp="1" noChangeArrowheads="1"/>
          </p:cNvSpPr>
          <p:nvPr>
            <p:ph type="title" idx="4294967295"/>
          </p:nvPr>
        </p:nvSpPr>
        <p:spPr>
          <a:xfrm>
            <a:off x="744538" y="771525"/>
            <a:ext cx="7670800" cy="989013"/>
          </a:xfrm>
        </p:spPr>
        <p:txBody>
          <a:bodyPr/>
          <a:lstStyle/>
          <a:p>
            <a:pPr eaLnBrk="1" hangingPunct="1"/>
            <a:r>
              <a:rPr lang="en-CA" sz="3600" smtClean="0">
                <a:solidFill>
                  <a:srgbClr val="000099"/>
                </a:solidFill>
              </a:rPr>
              <a:t>Lifespan and production of blood cells</a:t>
            </a:r>
          </a:p>
        </p:txBody>
      </p:sp>
      <p:graphicFrame>
        <p:nvGraphicFramePr>
          <p:cNvPr id="84016" name="Group 48"/>
          <p:cNvGraphicFramePr>
            <a:graphicFrameLocks noGrp="1"/>
          </p:cNvGraphicFramePr>
          <p:nvPr/>
        </p:nvGraphicFramePr>
        <p:xfrm>
          <a:off x="225425" y="2239963"/>
          <a:ext cx="8475663" cy="4287839"/>
        </p:xfrm>
        <a:graphic>
          <a:graphicData uri="http://schemas.openxmlformats.org/drawingml/2006/table">
            <a:tbl>
              <a:tblPr/>
              <a:tblGrid>
                <a:gridCol w="1868488"/>
                <a:gridCol w="1806575"/>
                <a:gridCol w="1574800"/>
                <a:gridCol w="1576387"/>
                <a:gridCol w="1649413"/>
              </a:tblGrid>
              <a:tr h="1200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Cell type</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Approximate lifespan</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Production rate cells/day</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Production rate cells/sec</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Production rate Kg/year</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Red Cells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100-120 days</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2 x 10</a:t>
                      </a:r>
                      <a:r>
                        <a:rPr kumimoji="0" lang="en-CA" sz="2000" b="0" i="0" u="none" strike="noStrike" cap="none" normalizeH="0" baseline="30000" smtClean="0">
                          <a:ln>
                            <a:noFill/>
                          </a:ln>
                          <a:solidFill>
                            <a:srgbClr val="0F097F"/>
                          </a:solidFill>
                          <a:effectLst/>
                          <a:latin typeface="Tahoma" pitchFamily="34" charset="0"/>
                          <a:cs typeface="Times New Roman" pitchFamily="18" charset="0"/>
                        </a:rPr>
                        <a:t>11</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2.3 million</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7.3</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Neutrophils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t½ 6 hours</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3 x 10</a:t>
                      </a:r>
                      <a:r>
                        <a:rPr kumimoji="0" lang="en-CA" sz="2000" b="0" i="0" u="none" strike="noStrike" cap="none" normalizeH="0" baseline="30000" smtClean="0">
                          <a:ln>
                            <a:noFill/>
                          </a:ln>
                          <a:solidFill>
                            <a:srgbClr val="0F097F"/>
                          </a:solidFill>
                          <a:effectLst/>
                          <a:latin typeface="Tahoma" pitchFamily="34" charset="0"/>
                          <a:cs typeface="Times New Roman" pitchFamily="18" charset="0"/>
                        </a:rPr>
                        <a:t>10</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350,000</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10.9</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Platelets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7 days</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 x 10</a:t>
                      </a:r>
                      <a:r>
                        <a:rPr kumimoji="0" lang="en-CA" sz="2000" b="0" i="0" u="none" strike="noStrike" cap="none" normalizeH="0" baseline="30000" smtClean="0">
                          <a:ln>
                            <a:noFill/>
                          </a:ln>
                          <a:solidFill>
                            <a:srgbClr val="0F097F"/>
                          </a:solidFill>
                          <a:effectLst/>
                          <a:latin typeface="Tahoma" pitchFamily="34" charset="0"/>
                          <a:cs typeface="Times New Roman" pitchFamily="18" charset="0"/>
                        </a:rPr>
                        <a:t>11</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1.2 million</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4.6</a:t>
                      </a: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Lymphocytes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t½ 10 days</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 x 10</a:t>
                      </a:r>
                      <a:r>
                        <a:rPr kumimoji="0" lang="en-CA" sz="2000" b="0" i="0" u="none" strike="noStrike" cap="none" normalizeH="0" baseline="30000" smtClean="0">
                          <a:ln>
                            <a:noFill/>
                          </a:ln>
                          <a:solidFill>
                            <a:srgbClr val="0F097F"/>
                          </a:solidFill>
                          <a:effectLst/>
                          <a:latin typeface="Tahoma" pitchFamily="34" charset="0"/>
                          <a:cs typeface="Times New Roman" pitchFamily="18" charset="0"/>
                        </a:rPr>
                        <a:t>10</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116,000</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smtClean="0">
                          <a:ln>
                            <a:noFill/>
                          </a:ln>
                          <a:solidFill>
                            <a:srgbClr val="0F097F"/>
                          </a:solidFill>
                          <a:effectLst/>
                          <a:latin typeface="Tahoma" pitchFamily="34" charset="0"/>
                          <a:cs typeface="Times New Roman" pitchFamily="18" charset="0"/>
                        </a:rPr>
                        <a:t>3.7</a:t>
                      </a: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JO" sz="2000" b="0" i="0" u="none" strike="noStrike" cap="none" normalizeH="0" baseline="0" smtClean="0">
                        <a:ln>
                          <a:noFill/>
                        </a:ln>
                        <a:solidFill>
                          <a:srgbClr val="0F097F"/>
                        </a:solidFill>
                        <a:effectLst/>
                        <a:latin typeface="Tahoma" pitchFamily="34" charset="0"/>
                        <a:cs typeface="Arial" charset="0"/>
                      </a:endParaRPr>
                    </a:p>
                  </a:txBody>
                  <a:tcP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JO" sz="2000" b="0" i="0" u="none" strike="noStrike" cap="none" normalizeH="0" baseline="0" smtClean="0">
                        <a:ln>
                          <a:noFill/>
                        </a:ln>
                        <a:solidFill>
                          <a:srgbClr val="0F097F"/>
                        </a:solidFill>
                        <a:effectLst/>
                        <a:latin typeface="Tahoma" pitchFamily="34" charset="0"/>
                        <a:cs typeface="Arial"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ar-JO" sz="2000" b="0" i="0" u="none" strike="noStrike" cap="none" normalizeH="0" baseline="0" smtClean="0">
                        <a:ln>
                          <a:noFill/>
                        </a:ln>
                        <a:solidFill>
                          <a:srgbClr val="0F097F"/>
                        </a:solidFill>
                        <a:effectLst/>
                        <a:latin typeface="Tahoma" pitchFamily="34" charset="0"/>
                        <a:cs typeface="Arial"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Annual total</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smtClean="0">
                          <a:ln>
                            <a:noFill/>
                          </a:ln>
                          <a:solidFill>
                            <a:srgbClr val="0F097F"/>
                          </a:solidFill>
                          <a:effectLst/>
                          <a:latin typeface="Tahoma" pitchFamily="34" charset="0"/>
                          <a:cs typeface="Times New Roman" pitchFamily="18" charset="0"/>
                        </a:rPr>
                        <a:t>26.5 Kg</a:t>
                      </a:r>
                      <a:endParaRPr kumimoji="0" lang="en-CA" sz="2000" b="0" i="0" u="none" strike="noStrike" cap="none" normalizeH="0" baseline="0" smtClean="0">
                        <a:ln>
                          <a:noFill/>
                        </a:ln>
                        <a:solidFill>
                          <a:srgbClr val="0F097F"/>
                        </a:solidFill>
                        <a:effectLst/>
                        <a:latin typeface="Tahoma" pitchFamily="34" charset="0"/>
                        <a:cs typeface="Times New Roman" pitchFamily="18" charset="0"/>
                      </a:endParaRPr>
                    </a:p>
                  </a:txBody>
                  <a:tcPr anchor="ctr" horzOverflow="overflow">
                    <a:lnL w="28575" cap="flat" cmpd="sng" algn="ctr">
                      <a:solidFill>
                        <a:schemeClr val="folHlink"/>
                      </a:solidFill>
                      <a:prstDash val="solid"/>
                      <a:miter lim="800000"/>
                      <a:headEnd type="none" w="med" len="med"/>
                      <a:tailEnd type="none" w="med" len="med"/>
                    </a:lnL>
                    <a:lnR w="28575" cap="flat" cmpd="sng" algn="ctr">
                      <a:solidFill>
                        <a:schemeClr val="folHlink"/>
                      </a:solidFill>
                      <a:prstDash val="solid"/>
                      <a:miter lim="800000"/>
                      <a:headEnd type="none" w="med" len="med"/>
                      <a:tailEnd type="none" w="med" len="med"/>
                    </a:lnR>
                    <a:lnT w="28575" cap="flat" cmpd="sng" algn="ctr">
                      <a:solidFill>
                        <a:schemeClr val="folHlink"/>
                      </a:solidFill>
                      <a:prstDash val="solid"/>
                      <a:miter lim="800000"/>
                      <a:headEnd type="none" w="med" len="med"/>
                      <a:tailEnd type="none" w="med" len="med"/>
                    </a:lnT>
                    <a:lnB w="28575" cap="flat" cmpd="sng" algn="ctr">
                      <a:solidFill>
                        <a:schemeClr val="folHlink"/>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ldNum" sz="quarter" idx="11"/>
          </p:nvPr>
        </p:nvSpPr>
        <p:spPr>
          <a:noFill/>
        </p:spPr>
        <p:txBody>
          <a:bodyPr/>
          <a:lstStyle/>
          <a:p>
            <a:fld id="{E16A7DD2-0D96-40D9-9421-7CD7EFAA06A9}" type="slidenum">
              <a:rPr lang="en-US" smtClean="0"/>
              <a:pPr/>
              <a:t>9</a:t>
            </a:fld>
            <a:endParaRPr lang="en-US" smtClean="0"/>
          </a:p>
        </p:txBody>
      </p:sp>
      <p:sp>
        <p:nvSpPr>
          <p:cNvPr id="14340" name="Rectangle 16"/>
          <p:cNvSpPr>
            <a:spLocks noGrp="1" noChangeArrowheads="1"/>
          </p:cNvSpPr>
          <p:nvPr>
            <p:ph type="dt" sz="quarter" idx="12"/>
          </p:nvPr>
        </p:nvSpPr>
        <p:spPr>
          <a:noFill/>
        </p:spPr>
        <p:txBody>
          <a:bodyPr/>
          <a:lstStyle/>
          <a:p>
            <a:fld id="{9A04D98D-9438-49AB-8B55-1B35214E1985}" type="datetime1">
              <a:rPr lang="en-US" smtClean="0"/>
              <a:pPr/>
              <a:t>9/6/2011</a:t>
            </a:fld>
            <a:endParaRPr lang="en-US" smtClean="0"/>
          </a:p>
        </p:txBody>
      </p:sp>
      <p:sp>
        <p:nvSpPr>
          <p:cNvPr id="14341" name="Rectangle 2"/>
          <p:cNvSpPr>
            <a:spLocks noGrp="1" noChangeArrowheads="1"/>
          </p:cNvSpPr>
          <p:nvPr>
            <p:ph type="title"/>
          </p:nvPr>
        </p:nvSpPr>
        <p:spPr>
          <a:xfrm>
            <a:off x="450850" y="479425"/>
            <a:ext cx="8101013" cy="1441450"/>
          </a:xfrm>
        </p:spPr>
        <p:txBody>
          <a:bodyPr/>
          <a:lstStyle/>
          <a:p>
            <a:r>
              <a:rPr lang="en-US" sz="3600" smtClean="0"/>
              <a:t>Molecular hematology</a:t>
            </a:r>
          </a:p>
        </p:txBody>
      </p:sp>
      <p:sp>
        <p:nvSpPr>
          <p:cNvPr id="14342" name="Rectangle 3"/>
          <p:cNvSpPr>
            <a:spLocks noGrp="1" noChangeArrowheads="1"/>
          </p:cNvSpPr>
          <p:nvPr>
            <p:ph type="body" sz="half" idx="1"/>
          </p:nvPr>
        </p:nvSpPr>
        <p:spPr>
          <a:xfrm>
            <a:off x="450850" y="2079625"/>
            <a:ext cx="3624263" cy="4081463"/>
          </a:xfrm>
        </p:spPr>
        <p:txBody>
          <a:bodyPr/>
          <a:lstStyle/>
          <a:p>
            <a:r>
              <a:rPr lang="en-US" sz="2400" smtClean="0">
                <a:solidFill>
                  <a:srgbClr val="800000"/>
                </a:solidFill>
              </a:rPr>
              <a:t>Cell cycle kinetics</a:t>
            </a:r>
            <a:r>
              <a:rPr lang="en-US" sz="2400" smtClean="0"/>
              <a:t>: Progression through cell cycle is regulated by specific combinations of cyclin dependent protein kinases (Cdk) and cyclin proteins</a:t>
            </a:r>
          </a:p>
          <a:p>
            <a:endParaRPr lang="en-US" sz="2400" smtClean="0"/>
          </a:p>
          <a:p>
            <a:endParaRPr lang="en-US" sz="2000" smtClean="0"/>
          </a:p>
        </p:txBody>
      </p:sp>
      <p:grpSp>
        <p:nvGrpSpPr>
          <p:cNvPr id="14343" name="Group 4"/>
          <p:cNvGrpSpPr>
            <a:grpSpLocks/>
          </p:cNvGrpSpPr>
          <p:nvPr/>
        </p:nvGrpSpPr>
        <p:grpSpPr bwMode="auto">
          <a:xfrm>
            <a:off x="4146550" y="1785938"/>
            <a:ext cx="4678363" cy="4914900"/>
            <a:chOff x="2653" y="1071"/>
            <a:chExt cx="2994" cy="2949"/>
          </a:xfrm>
        </p:grpSpPr>
        <p:graphicFrame>
          <p:nvGraphicFramePr>
            <p:cNvPr id="14338" name="Object 5"/>
            <p:cNvGraphicFramePr>
              <a:graphicFrameLocks noChangeAspect="1"/>
            </p:cNvGraphicFramePr>
            <p:nvPr/>
          </p:nvGraphicFramePr>
          <p:xfrm>
            <a:off x="2699" y="1162"/>
            <a:ext cx="2925" cy="2743"/>
          </p:xfrm>
          <a:graphic>
            <a:graphicData uri="http://schemas.openxmlformats.org/presentationml/2006/ole">
              <p:oleObj spid="_x0000_s14338" name="Bitmap Image" r:id="rId3" imgW="4904762" imgH="4600000" progId="Paint.Picture">
                <p:embed/>
              </p:oleObj>
            </a:graphicData>
          </a:graphic>
        </p:graphicFrame>
        <p:sp>
          <p:nvSpPr>
            <p:cNvPr id="14344" name="Rectangle 6"/>
            <p:cNvSpPr>
              <a:spLocks noChangeArrowheads="1"/>
            </p:cNvSpPr>
            <p:nvPr/>
          </p:nvSpPr>
          <p:spPr bwMode="auto">
            <a:xfrm>
              <a:off x="2653" y="1071"/>
              <a:ext cx="2994" cy="2949"/>
            </a:xfrm>
            <a:prstGeom prst="rect">
              <a:avLst/>
            </a:prstGeom>
            <a:noFill/>
            <a:ln w="9525">
              <a:solidFill>
                <a:schemeClr val="tx1"/>
              </a:solidFill>
              <a:miter lim="800000"/>
              <a:headEnd/>
              <a:tailEnd/>
            </a:ln>
          </p:spPr>
          <p:txBody>
            <a:bodyPr wrap="none" anchor="ctr"/>
            <a:lstStyle/>
            <a:p>
              <a:endParaRPr lang="ar-JO"/>
            </a:p>
          </p:txBody>
        </p:sp>
      </p:gr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TotalTime>
  <Words>1958</Words>
  <Application>Microsoft Office PowerPoint</Application>
  <PresentationFormat>Custom</PresentationFormat>
  <Paragraphs>355</Paragraphs>
  <Slides>42</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Wingdings</vt:lpstr>
      <vt:lpstr>Arial Black</vt:lpstr>
      <vt:lpstr>Times New Roman</vt:lpstr>
      <vt:lpstr>Tahoma</vt:lpstr>
      <vt:lpstr>Pixel</vt:lpstr>
      <vt:lpstr>Bitmap Image</vt:lpstr>
      <vt:lpstr>Hematopoiesis IV   </vt:lpstr>
      <vt:lpstr>Bone-derived cells</vt:lpstr>
      <vt:lpstr>Slide 3</vt:lpstr>
      <vt:lpstr>Slide 4</vt:lpstr>
      <vt:lpstr>Normal red marrow</vt:lpstr>
      <vt:lpstr>Bone marrow biopsy results</vt:lpstr>
      <vt:lpstr>Review of hematopoiesis </vt:lpstr>
      <vt:lpstr>Lifespan and production of blood cells</vt:lpstr>
      <vt:lpstr>Molecular hematology</vt:lpstr>
      <vt:lpstr>Specific cell ontogeny:</vt:lpstr>
      <vt:lpstr>Slide 11</vt:lpstr>
      <vt:lpstr>Slide 12</vt:lpstr>
      <vt:lpstr>HSC properties, phenotype, purification</vt:lpstr>
      <vt:lpstr>Slide 14</vt:lpstr>
      <vt:lpstr>Slide 15</vt:lpstr>
      <vt:lpstr>Recombinant cytokines</vt:lpstr>
      <vt:lpstr>CD nomenclature </vt:lpstr>
      <vt:lpstr>Slide 18</vt:lpstr>
      <vt:lpstr>Leukocytes (white blood cells)</vt:lpstr>
      <vt:lpstr>Site of Hemopoiesis </vt:lpstr>
      <vt:lpstr>Origin &amp; Development of Hematopoiesis during embryogenesis</vt:lpstr>
      <vt:lpstr>Expansion and recession of hematopoietic activity in extramedullary and medullary sites</vt:lpstr>
      <vt:lpstr>Stem Cells </vt:lpstr>
      <vt:lpstr>Lifespan and production of blood cells</vt:lpstr>
      <vt:lpstr>Stem Cells</vt:lpstr>
      <vt:lpstr>Slide 26</vt:lpstr>
      <vt:lpstr>Slide 27</vt:lpstr>
      <vt:lpstr>Normal red marrow</vt:lpstr>
      <vt:lpstr>Marrow cells</vt:lpstr>
      <vt:lpstr>Role of growth factors in haemopoiesis, multiple GFs act on the earlier stem and progenitor cells</vt:lpstr>
      <vt:lpstr>Slide 31</vt:lpstr>
      <vt:lpstr>Slide 32</vt:lpstr>
      <vt:lpstr>Definitions </vt:lpstr>
      <vt:lpstr>Control of hemopoeisis by GFs</vt:lpstr>
      <vt:lpstr>Model for control of gene expression by a transcription factor</vt:lpstr>
      <vt:lpstr>Stages of cell cycle</vt:lpstr>
      <vt:lpstr>Representation of apoptosis in hematopoietic cells</vt:lpstr>
      <vt:lpstr>Bone marrow biopsy results</vt:lpstr>
      <vt:lpstr>Bone marrow aspirate results</vt:lpstr>
      <vt:lpstr>Sites of Hemopoiesis</vt:lpstr>
      <vt:lpstr>Sources &amp; types of Stem cells</vt:lpstr>
      <vt:lpstr>Slide 42</vt:lpstr>
    </vt:vector>
  </TitlesOfParts>
  <Company>Masters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Haemopoiesis</dc:title>
  <dc:creator>Anan</dc:creator>
  <cp:lastModifiedBy>admin</cp:lastModifiedBy>
  <cp:revision>93</cp:revision>
  <dcterms:created xsi:type="dcterms:W3CDTF">2008-02-12T20:15:26Z</dcterms:created>
  <dcterms:modified xsi:type="dcterms:W3CDTF">2011-09-06T07:43:17Z</dcterms:modified>
</cp:coreProperties>
</file>