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307" r:id="rId22"/>
    <p:sldId id="277" r:id="rId23"/>
    <p:sldId id="278" r:id="rId24"/>
    <p:sldId id="279" r:id="rId25"/>
    <p:sldId id="280" r:id="rId26"/>
    <p:sldId id="281" r:id="rId27"/>
    <p:sldId id="282" r:id="rId28"/>
    <p:sldId id="309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310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20" r:id="rId63"/>
    <p:sldId id="319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9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55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BA93B43-72A0-4FEC-BCE3-64892566F0A0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BD88DB-D38A-47B2-893A-F67D2B323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3B43-72A0-4FEC-BCE3-64892566F0A0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88DB-D38A-47B2-893A-F67D2B323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BA93B43-72A0-4FEC-BCE3-64892566F0A0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BBD88DB-D38A-47B2-893A-F67D2B323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3B43-72A0-4FEC-BCE3-64892566F0A0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BD88DB-D38A-47B2-893A-F67D2B323B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3B43-72A0-4FEC-BCE3-64892566F0A0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BBD88DB-D38A-47B2-893A-F67D2B323B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BA93B43-72A0-4FEC-BCE3-64892566F0A0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BBD88DB-D38A-47B2-893A-F67D2B323B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BA93B43-72A0-4FEC-BCE3-64892566F0A0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BBD88DB-D38A-47B2-893A-F67D2B323B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3B43-72A0-4FEC-BCE3-64892566F0A0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BD88DB-D38A-47B2-893A-F67D2B323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3B43-72A0-4FEC-BCE3-64892566F0A0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BD88DB-D38A-47B2-893A-F67D2B323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3B43-72A0-4FEC-BCE3-64892566F0A0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BD88DB-D38A-47B2-893A-F67D2B323B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BA93B43-72A0-4FEC-BCE3-64892566F0A0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BBD88DB-D38A-47B2-893A-F67D2B323B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BA93B43-72A0-4FEC-BCE3-64892566F0A0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BBD88DB-D38A-47B2-893A-F67D2B323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143000" y="1447800"/>
            <a:ext cx="7086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eaLnBrk="1" hangingPunct="1">
              <a:buFont typeface="Times" pitchFamily="84" charset="0"/>
              <a:buNone/>
            </a:pPr>
            <a:r>
              <a:rPr lang="en-US" sz="5400" b="1" dirty="0" smtClean="0">
                <a:cs typeface="Arial" charset="0"/>
              </a:rPr>
              <a:t>Cells and Organelles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9624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Instructor: Dr. </a:t>
            </a:r>
            <a:r>
              <a:rPr lang="en-US" sz="2400" dirty="0" err="1" smtClean="0"/>
              <a:t>Mahmoud</a:t>
            </a:r>
            <a:r>
              <a:rPr lang="en-US" sz="2400" dirty="0" smtClean="0"/>
              <a:t>  A. </a:t>
            </a:r>
            <a:r>
              <a:rPr lang="en-US" sz="2400" dirty="0" err="1" smtClean="0"/>
              <a:t>Srour</a:t>
            </a:r>
            <a:endParaRPr lang="en-US" sz="2400" dirty="0" smtClean="0"/>
          </a:p>
          <a:p>
            <a:r>
              <a:rPr lang="en-US" sz="2400" dirty="0" smtClean="0"/>
              <a:t>Course:  Cell Biology  0202211</a:t>
            </a:r>
          </a:p>
          <a:p>
            <a:endParaRPr lang="en-US" sz="2400" dirty="0"/>
          </a:p>
          <a:p>
            <a:r>
              <a:rPr lang="en-US" sz="2400" dirty="0" smtClean="0"/>
              <a:t>Reading:</a:t>
            </a:r>
          </a:p>
          <a:p>
            <a:r>
              <a:rPr lang="en-US" sz="2400" dirty="0" smtClean="0"/>
              <a:t>Becker’s World of the Cell, 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 err="1" smtClean="0"/>
              <a:t>ed</a:t>
            </a:r>
            <a:r>
              <a:rPr lang="en-US" sz="2400" dirty="0" smtClean="0"/>
              <a:t>/ 2012. </a:t>
            </a:r>
            <a:r>
              <a:rPr lang="en-US" sz="2400" dirty="0" smtClean="0">
                <a:solidFill>
                  <a:srgbClr val="FFFF00"/>
                </a:solidFill>
              </a:rPr>
              <a:t>Chap 4, p. 75.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616744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Lec</a:t>
            </a:r>
            <a:r>
              <a:rPr lang="en-US" sz="2400" dirty="0" smtClean="0"/>
              <a:t> # 7			Mon 01.10.2012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cs typeface="Arial" charset="0"/>
              </a:rPr>
              <a:t>Limitations on cell size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cs typeface="Arial" charset="0"/>
              </a:rPr>
              <a:t>Cell size is limited by:</a:t>
            </a:r>
          </a:p>
          <a:p>
            <a:pPr>
              <a:buFont typeface="Arial" charset="0"/>
              <a:buChar char="•"/>
            </a:pPr>
            <a:endParaRPr lang="en-US" dirty="0" smtClean="0">
              <a:cs typeface="Arial" charset="0"/>
            </a:endParaRPr>
          </a:p>
          <a:p>
            <a:pPr lvl="1"/>
            <a:r>
              <a:rPr lang="en-US" sz="2400" dirty="0" smtClean="0">
                <a:cs typeface="Arial" charset="0"/>
              </a:rPr>
              <a:t>The need for adequate surface area relative to volume</a:t>
            </a:r>
          </a:p>
          <a:p>
            <a:pPr lvl="1"/>
            <a:endParaRPr lang="en-US" sz="2400" dirty="0" smtClean="0">
              <a:cs typeface="Arial" charset="0"/>
            </a:endParaRPr>
          </a:p>
          <a:p>
            <a:pPr lvl="1"/>
            <a:r>
              <a:rPr lang="en-US" sz="2400" dirty="0" smtClean="0">
                <a:cs typeface="Arial" charset="0"/>
              </a:rPr>
              <a:t>The rates at which molecules can diffuse (???)</a:t>
            </a:r>
          </a:p>
          <a:p>
            <a:pPr lvl="1"/>
            <a:endParaRPr lang="en-US" sz="2400" dirty="0" smtClean="0">
              <a:cs typeface="Arial" charset="0"/>
            </a:endParaRPr>
          </a:p>
          <a:p>
            <a:pPr lvl="1"/>
            <a:r>
              <a:rPr lang="en-US" sz="2400" dirty="0" smtClean="0">
                <a:cs typeface="Arial" charset="0"/>
              </a:rPr>
              <a:t>The need to maintain adequate local concentrations of substances required for necessary cellular functions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\\Ps14\supplied from csr\Donna\Becker_World_Cell\chap004\04_01Figure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0" y="457200"/>
            <a:ext cx="7034213" cy="59959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504D"/>
                </a:solidFill>
                <a:cs typeface="Arial" charset="0"/>
              </a:rPr>
              <a:t>Eukaryotic Cells Use Organelles to Compartmentalize Cellular Function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A solution to the concentration problem is the </a:t>
            </a:r>
            <a:r>
              <a:rPr lang="en-US" sz="2800" i="1" dirty="0" smtClean="0">
                <a:cs typeface="Arial" charset="0"/>
              </a:rPr>
              <a:t>compartmentalization of activities</a:t>
            </a:r>
            <a:r>
              <a:rPr lang="en-US" sz="2800" dirty="0" smtClean="0">
                <a:cs typeface="Arial" charset="0"/>
              </a:rPr>
              <a:t> within specific regions of the cell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Most eukaryotic cells have a variety of </a:t>
            </a:r>
            <a:r>
              <a:rPr lang="en-US" sz="2800" b="1" dirty="0" smtClean="0">
                <a:cs typeface="Arial" charset="0"/>
              </a:rPr>
              <a:t>organelles</a:t>
            </a:r>
            <a:r>
              <a:rPr lang="en-US" sz="2800" dirty="0" smtClean="0">
                <a:cs typeface="Arial" charset="0"/>
              </a:rPr>
              <a:t>, membrane-bounded compartments that are specialized for specific functions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e.g. cells in a plant leaf have most of the materials needed for photosynthesis compartmentalized into structures called </a:t>
            </a:r>
            <a:r>
              <a:rPr lang="en-US" sz="2800" i="1" dirty="0" smtClean="0">
                <a:cs typeface="Arial" charset="0"/>
              </a:rPr>
              <a:t>chloroplasts</a:t>
            </a:r>
            <a:endParaRPr lang="en-US" sz="2800" dirty="0" smtClean="0">
              <a:cs typeface="Arial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504D"/>
                </a:solidFill>
                <a:cs typeface="Arial" charset="0"/>
              </a:rPr>
              <a:t>Bacteria, </a:t>
            </a:r>
            <a:r>
              <a:rPr lang="en-US" sz="3600" b="1" dirty="0" err="1" smtClean="0">
                <a:solidFill>
                  <a:srgbClr val="C0504D"/>
                </a:solidFill>
                <a:cs typeface="Arial" charset="0"/>
              </a:rPr>
              <a:t>Archaea</a:t>
            </a:r>
            <a:r>
              <a:rPr lang="en-US" sz="3600" b="1" dirty="0" smtClean="0">
                <a:solidFill>
                  <a:srgbClr val="C0504D"/>
                </a:solidFill>
                <a:cs typeface="Arial" charset="0"/>
              </a:rPr>
              <a:t>, and Eukaryotes Differ from Each Other in Many Ways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There are shared characteristics among cells of each of the domains, bacteria, </a:t>
            </a:r>
            <a:r>
              <a:rPr lang="en-US" sz="2800" dirty="0" err="1" smtClean="0">
                <a:cs typeface="Arial" charset="0"/>
              </a:rPr>
              <a:t>archaea</a:t>
            </a:r>
            <a:r>
              <a:rPr lang="en-US" sz="2800" dirty="0" smtClean="0">
                <a:cs typeface="Arial" charset="0"/>
              </a:rPr>
              <a:t> and </a:t>
            </a:r>
            <a:r>
              <a:rPr lang="en-US" sz="2800" dirty="0" err="1" smtClean="0">
                <a:cs typeface="Arial" charset="0"/>
              </a:rPr>
              <a:t>eukarya</a:t>
            </a:r>
            <a:endParaRPr lang="en-US" sz="2800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However, each type of cell has a unique set of distinguishing properties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3399"/>
                </a:solidFill>
                <a:cs typeface="Arial" charset="0"/>
              </a:rPr>
              <a:t>Presence of a Membrane-Bounded Nucleus</a:t>
            </a:r>
            <a:endParaRPr lang="en-US" sz="3600" dirty="0"/>
          </a:p>
        </p:txBody>
      </p:sp>
      <p:pic>
        <p:nvPicPr>
          <p:cNvPr id="4" name="Picture 2" descr="\\Ps14\supplied from csr\Donna\Becker_World_Cell\chap004\04_03Figure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1838325"/>
            <a:ext cx="8547100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\\Ps14\supplied from csr\Donna\Becker_World_Cell\chap004\04_05Figure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" y="762000"/>
            <a:ext cx="8547100" cy="53578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Use of internal membranes to segregate function</a:t>
            </a:r>
            <a:endParaRPr lang="en-US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Nearly all eukaryotes make extensive use of internal membranes to compartmentalize specific functions and have numerous organelles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E.g., </a:t>
            </a:r>
            <a:r>
              <a:rPr lang="en-US" sz="2800" i="1" dirty="0" smtClean="0">
                <a:cs typeface="Arial" charset="0"/>
              </a:rPr>
              <a:t>endoplasmic reticulum, Golgi complex, mitochondria, chloroplasts, </a:t>
            </a:r>
            <a:r>
              <a:rPr lang="en-US" sz="2800" i="1" dirty="0" err="1" smtClean="0">
                <a:cs typeface="Arial" charset="0"/>
              </a:rPr>
              <a:t>lysosomes</a:t>
            </a:r>
            <a:r>
              <a:rPr lang="en-US" sz="2800" i="1" dirty="0" smtClean="0">
                <a:cs typeface="Arial" charset="0"/>
              </a:rPr>
              <a:t>, </a:t>
            </a:r>
            <a:r>
              <a:rPr lang="en-US" sz="2800" i="1" dirty="0" err="1" smtClean="0">
                <a:cs typeface="Arial" charset="0"/>
              </a:rPr>
              <a:t>peroxisomes</a:t>
            </a:r>
            <a:r>
              <a:rPr lang="en-US" sz="2800" i="1" dirty="0" smtClean="0">
                <a:cs typeface="Arial" charset="0"/>
              </a:rPr>
              <a:t> and various types of vacuoles and vesicles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800" i="1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Each organelle contains the materials and molecular machinery needed to carry out the functions for which the structure is specialized</a:t>
            </a:r>
            <a:endParaRPr lang="en-US" sz="2800" i="1" dirty="0" smtClean="0">
              <a:cs typeface="Arial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</a:rPr>
              <a:t>The cytoskeleton </a:t>
            </a:r>
            <a:endParaRPr lang="en-US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Several </a:t>
            </a:r>
            <a:r>
              <a:rPr lang="en-US" sz="2800" dirty="0" err="1" smtClean="0">
                <a:cs typeface="Arial" charset="0"/>
              </a:rPr>
              <a:t>nonmembranous</a:t>
            </a:r>
            <a:r>
              <a:rPr lang="en-US" sz="2800" dirty="0" smtClean="0">
                <a:cs typeface="Arial" charset="0"/>
              </a:rPr>
              <a:t>, </a:t>
            </a:r>
            <a:r>
              <a:rPr lang="en-US" sz="2800" dirty="0" err="1" smtClean="0">
                <a:cs typeface="Arial" charset="0"/>
              </a:rPr>
              <a:t>proteinaceous</a:t>
            </a:r>
            <a:r>
              <a:rPr lang="en-US" sz="2800" dirty="0" smtClean="0">
                <a:cs typeface="Arial" charset="0"/>
              </a:rPr>
              <a:t> structures for cellular contraction, motility and support are found in the cytoplasm of eukaryotic cells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These include: </a:t>
            </a:r>
            <a:r>
              <a:rPr lang="en-US" sz="2800" i="1" dirty="0" smtClean="0">
                <a:cs typeface="Arial" charset="0"/>
              </a:rPr>
              <a:t>microtubules</a:t>
            </a:r>
            <a:r>
              <a:rPr lang="en-US" sz="2800" dirty="0" smtClean="0">
                <a:cs typeface="Arial" charset="0"/>
              </a:rPr>
              <a:t>, </a:t>
            </a:r>
            <a:r>
              <a:rPr lang="en-US" sz="2800" i="1" dirty="0" smtClean="0">
                <a:cs typeface="Arial" charset="0"/>
              </a:rPr>
              <a:t>microfilaments,</a:t>
            </a:r>
            <a:r>
              <a:rPr lang="en-US" sz="2800" dirty="0" smtClean="0">
                <a:cs typeface="Arial" charset="0"/>
              </a:rPr>
              <a:t> and </a:t>
            </a:r>
            <a:r>
              <a:rPr lang="en-US" sz="2800" i="1" dirty="0" smtClean="0">
                <a:cs typeface="Arial" charset="0"/>
              </a:rPr>
              <a:t>intermediate filaments, </a:t>
            </a:r>
            <a:r>
              <a:rPr lang="en-US" sz="2800" dirty="0" smtClean="0">
                <a:cs typeface="Arial" charset="0"/>
              </a:rPr>
              <a:t> all key components of the </a:t>
            </a:r>
            <a:r>
              <a:rPr lang="en-US" sz="2800" i="1" dirty="0" smtClean="0">
                <a:cs typeface="Arial" charset="0"/>
              </a:rPr>
              <a:t>cytoskeleton</a:t>
            </a:r>
            <a:r>
              <a:rPr lang="en-US" sz="2800" dirty="0" smtClean="0">
                <a:cs typeface="Arial" charset="0"/>
              </a:rPr>
              <a:t>, which imparts structure and elasticity to most eukaryotic cells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 cytoskeleton also provides scaffolding for transport of vesicles within the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7B8C"/>
                </a:solidFill>
                <a:cs typeface="Arial" charset="0"/>
              </a:rPr>
              <a:t>Exocytosis</a:t>
            </a:r>
            <a:r>
              <a:rPr lang="en-US" sz="3600" b="1" dirty="0" smtClean="0">
                <a:solidFill>
                  <a:srgbClr val="007B8C"/>
                </a:solidFill>
                <a:cs typeface="Arial" charset="0"/>
              </a:rPr>
              <a:t> and </a:t>
            </a:r>
            <a:r>
              <a:rPr lang="en-US" sz="3600" b="1" dirty="0" err="1" smtClean="0">
                <a:solidFill>
                  <a:srgbClr val="007B8C"/>
                </a:solidFill>
                <a:cs typeface="Arial" charset="0"/>
              </a:rPr>
              <a:t>Endocytosis</a:t>
            </a:r>
            <a:r>
              <a:rPr lang="en-US" sz="3600" b="1" dirty="0" smtClean="0">
                <a:solidFill>
                  <a:srgbClr val="007B8C"/>
                </a:solidFill>
                <a:cs typeface="Arial" charset="0"/>
              </a:rPr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Eukaryotic cells are able to exchange materials between compartments within the cell and the exterior of the cell</a:t>
            </a:r>
          </a:p>
          <a:p>
            <a:pPr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This is possible through </a:t>
            </a:r>
            <a:r>
              <a:rPr lang="en-US" sz="2800" i="1" dirty="0" err="1" smtClean="0">
                <a:cs typeface="Arial" charset="0"/>
              </a:rPr>
              <a:t>exocytosis</a:t>
            </a:r>
            <a:r>
              <a:rPr lang="en-US" sz="2800" dirty="0" smtClean="0">
                <a:cs typeface="Arial" charset="0"/>
              </a:rPr>
              <a:t> and </a:t>
            </a:r>
            <a:r>
              <a:rPr lang="en-US" sz="2800" i="1" dirty="0" err="1" smtClean="0">
                <a:cs typeface="Arial" charset="0"/>
              </a:rPr>
              <a:t>endocytosis</a:t>
            </a:r>
            <a:r>
              <a:rPr lang="en-US" sz="2800" dirty="0" smtClean="0">
                <a:cs typeface="Arial" charset="0"/>
              </a:rPr>
              <a:t>, processes involving membrane fusion events unique to eukaryotic cells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B8C"/>
                </a:solidFill>
                <a:cs typeface="Arial" charset="0"/>
              </a:rPr>
              <a:t>Organization of DNA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Bacterial DNA is present in the cell as a circular molecule associated with few proteins</a:t>
            </a:r>
          </a:p>
          <a:p>
            <a:pPr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Eukaryotic DNA is organized into linear molecules </a:t>
            </a:r>
            <a:r>
              <a:rPr lang="en-US" sz="2800" dirty="0" err="1" smtClean="0">
                <a:cs typeface="Arial" charset="0"/>
              </a:rPr>
              <a:t>complexed</a:t>
            </a:r>
            <a:r>
              <a:rPr lang="en-US" sz="2800" dirty="0" smtClean="0">
                <a:cs typeface="Arial" charset="0"/>
              </a:rPr>
              <a:t> with large amounts of proteins called </a:t>
            </a:r>
            <a:r>
              <a:rPr lang="en-US" sz="2800" i="1" dirty="0" err="1" smtClean="0">
                <a:cs typeface="Arial" charset="0"/>
              </a:rPr>
              <a:t>histones</a:t>
            </a:r>
            <a:endParaRPr lang="en-US" sz="2800" i="1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n-US" sz="2800" i="1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err="1" smtClean="0">
                <a:cs typeface="Arial" charset="0"/>
              </a:rPr>
              <a:t>Archaeal</a:t>
            </a:r>
            <a:r>
              <a:rPr lang="en-US" sz="2800" dirty="0" smtClean="0">
                <a:cs typeface="Arial" charset="0"/>
              </a:rPr>
              <a:t> DNA is circular and complexes with proteins similar to eukaryotic </a:t>
            </a:r>
            <a:r>
              <a:rPr lang="en-US" sz="2800" dirty="0" err="1" smtClean="0">
                <a:cs typeface="Arial" charset="0"/>
              </a:rPr>
              <a:t>histone</a:t>
            </a:r>
            <a:r>
              <a:rPr lang="en-US" sz="2800" dirty="0" smtClean="0">
                <a:cs typeface="Arial" charset="0"/>
              </a:rPr>
              <a:t> proteins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Cells and organelles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Properties and Strategies of Cells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 Eukaryotic Cell in Overview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Agents That Invade Cells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B8C"/>
                </a:solidFill>
                <a:cs typeface="Arial" charset="0"/>
              </a:rPr>
              <a:t>Segregation of Genetic Information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Prokaryotes and eukaryotes differ in how genetic information is allocated to daughter cells upon division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Bacterial and </a:t>
            </a:r>
            <a:r>
              <a:rPr lang="en-US" sz="2800" dirty="0" err="1" smtClean="0">
                <a:cs typeface="Arial" charset="0"/>
              </a:rPr>
              <a:t>archaeal</a:t>
            </a:r>
            <a:r>
              <a:rPr lang="en-US" sz="2800" dirty="0" smtClean="0">
                <a:cs typeface="Arial" charset="0"/>
              </a:rPr>
              <a:t> cells replicate their DNA and divide by </a:t>
            </a:r>
            <a:r>
              <a:rPr lang="en-US" sz="2800" i="1" dirty="0" smtClean="0">
                <a:cs typeface="Arial" charset="0"/>
              </a:rPr>
              <a:t>binary fission</a:t>
            </a:r>
            <a:r>
              <a:rPr lang="en-US" sz="2800" dirty="0" smtClean="0">
                <a:cs typeface="Arial" charset="0"/>
              </a:rPr>
              <a:t> with one molecule of the replicated DNA and the cytoplasm going into each daughter cell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Eukaryotic cells replicate DNA and then distribute their chromosomes into daughter cells by </a:t>
            </a:r>
            <a:r>
              <a:rPr lang="en-US" sz="2800" i="1" dirty="0" smtClean="0">
                <a:cs typeface="Arial" charset="0"/>
              </a:rPr>
              <a:t>mitosis</a:t>
            </a:r>
            <a:r>
              <a:rPr lang="en-US" sz="2800" dirty="0" smtClean="0">
                <a:cs typeface="Arial" charset="0"/>
              </a:rPr>
              <a:t> and </a:t>
            </a:r>
            <a:r>
              <a:rPr lang="en-US" sz="2800" i="1" dirty="0" smtClean="0">
                <a:cs typeface="Arial" charset="0"/>
              </a:rPr>
              <a:t>meiosis</a:t>
            </a:r>
            <a:r>
              <a:rPr lang="en-US" sz="2800" dirty="0" smtClean="0">
                <a:cs typeface="Arial" charset="0"/>
              </a:rPr>
              <a:t>, followed by </a:t>
            </a:r>
            <a:r>
              <a:rPr lang="en-US" sz="2800" i="1" dirty="0" err="1" smtClean="0">
                <a:cs typeface="Arial" charset="0"/>
              </a:rPr>
              <a:t>cytokinesis</a:t>
            </a:r>
            <a:r>
              <a:rPr lang="en-US" sz="2800" dirty="0" smtClean="0">
                <a:cs typeface="Arial" charset="0"/>
              </a:rPr>
              <a:t>, division of the cytoplasm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Eukaryotic chromosome</a:t>
            </a:r>
            <a:endParaRPr lang="en-US" sz="3600" dirty="0"/>
          </a:p>
        </p:txBody>
      </p:sp>
      <p:pic>
        <p:nvPicPr>
          <p:cNvPr id="5" name="Picture 2" descr="\\Ps14\supplied from csr\Donna\Becker_World_Cell\chap004\04_08Figure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54100"/>
            <a:ext cx="7559675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B8C"/>
                </a:solidFill>
                <a:cs typeface="Arial" charset="0"/>
              </a:rPr>
              <a:t>Expression of DNA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Eukaryotic cells transcribe genetic information in the nucleus into large RNA molecules which are processed and transported into the cytoplasm for protein synthesis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Each RNA molecule typically encodes one polypeptide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Bacteria transcribe genetic information into RNA, and the RNA molecules produced may contain information for several polypeptides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In both bacteria and </a:t>
            </a:r>
            <a:r>
              <a:rPr lang="en-US" sz="2800" dirty="0" err="1" smtClean="0">
                <a:cs typeface="Arial" charset="0"/>
              </a:rPr>
              <a:t>archaea</a:t>
            </a:r>
            <a:r>
              <a:rPr lang="en-US" sz="2800" dirty="0" smtClean="0">
                <a:cs typeface="Arial" charset="0"/>
              </a:rPr>
              <a:t>, RNA molecules become involved in protein synthesis before transcription is complete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504D"/>
                </a:solidFill>
                <a:cs typeface="Arial" charset="0"/>
              </a:rPr>
              <a:t>Cell Specialization Demonstrates the Unity and Diversity of Biology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69913"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A50021"/>
              </a:buClr>
              <a:buFont typeface="Times" pitchFamily="84" charset="0"/>
              <a:buChar char="•"/>
            </a:pPr>
            <a:r>
              <a:rPr lang="en-US" dirty="0" smtClean="0">
                <a:cs typeface="Arial" charset="0"/>
              </a:rPr>
              <a:t>cells resemble one another in fundamental ways</a:t>
            </a:r>
          </a:p>
          <a:p>
            <a:pPr marL="569913"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A50021"/>
              </a:buClr>
              <a:buFont typeface="Times" pitchFamily="84" charset="0"/>
              <a:buChar char="•"/>
            </a:pPr>
            <a:endParaRPr lang="en-US" dirty="0" smtClean="0">
              <a:cs typeface="Arial" charset="0"/>
            </a:endParaRPr>
          </a:p>
          <a:p>
            <a:pPr marL="569913"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A50021"/>
              </a:buClr>
              <a:buFont typeface="Times" pitchFamily="84" charset="0"/>
              <a:buChar char="•"/>
            </a:pPr>
            <a:r>
              <a:rPr lang="en-US" dirty="0" smtClean="0">
                <a:cs typeface="Arial" charset="0"/>
              </a:rPr>
              <a:t>However they differ from one another in important aspects</a:t>
            </a:r>
          </a:p>
          <a:p>
            <a:pPr marL="569913"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A50021"/>
              </a:buClr>
              <a:buFont typeface="Times" pitchFamily="84" charset="0"/>
              <a:buChar char="•"/>
            </a:pPr>
            <a:endParaRPr lang="en-US" dirty="0" smtClean="0">
              <a:cs typeface="Arial" charset="0"/>
            </a:endParaRPr>
          </a:p>
          <a:p>
            <a:pPr marL="569913"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A50021"/>
              </a:buClr>
              <a:buFont typeface="Times" pitchFamily="84" charset="0"/>
              <a:buChar char="•"/>
            </a:pPr>
            <a:r>
              <a:rPr lang="en-US" dirty="0" smtClean="0">
                <a:cs typeface="Arial" charset="0"/>
              </a:rPr>
              <a:t>Unicellular organisms must carry out all the necessary functions in one cell</a:t>
            </a:r>
          </a:p>
          <a:p>
            <a:pPr marL="569913"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A50021"/>
              </a:buClr>
              <a:buFont typeface="Times" pitchFamily="84" charset="0"/>
              <a:buChar char="•"/>
            </a:pPr>
            <a:endParaRPr lang="en-US" dirty="0" smtClean="0">
              <a:cs typeface="Arial" charset="0"/>
            </a:endParaRPr>
          </a:p>
          <a:p>
            <a:pPr marL="569913"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A50021"/>
              </a:buClr>
              <a:buFont typeface="Times" pitchFamily="84" charset="0"/>
              <a:buChar char="•"/>
            </a:pPr>
            <a:r>
              <a:rPr lang="en-US" dirty="0" err="1" smtClean="0">
                <a:cs typeface="Arial" charset="0"/>
              </a:rPr>
              <a:t>Multicellular</a:t>
            </a:r>
            <a:r>
              <a:rPr lang="en-US" dirty="0" smtClean="0">
                <a:cs typeface="Arial" charset="0"/>
              </a:rPr>
              <a:t> organisms have cells which are specialized for particular functions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3399"/>
                </a:solidFill>
                <a:cs typeface="Arial" charset="0"/>
              </a:rPr>
              <a:t>The Eukaryotic Cell in Overview: Pictures at an Exhibition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7663"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A50021"/>
              </a:buClr>
              <a:buFont typeface="Times" pitchFamily="1" charset="0"/>
              <a:buChar char="•"/>
              <a:defRPr/>
            </a:pPr>
            <a:r>
              <a:rPr lang="en-US" dirty="0" smtClean="0">
                <a:cs typeface="Arial" charset="0"/>
              </a:rPr>
              <a:t>The structural complexity of eukaryotic cells is illustrated by the typical animal and plant cells</a:t>
            </a:r>
          </a:p>
          <a:p>
            <a:pPr marL="347663"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A50021"/>
              </a:buClr>
              <a:buFont typeface="Times" pitchFamily="1" charset="0"/>
              <a:buChar char="•"/>
              <a:defRPr/>
            </a:pPr>
            <a:endParaRPr lang="en-US" dirty="0" smtClean="0">
              <a:cs typeface="Arial" charset="0"/>
            </a:endParaRPr>
          </a:p>
          <a:p>
            <a:pPr marL="347663"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A50021"/>
              </a:buClr>
              <a:buFont typeface="Times" pitchFamily="1" charset="0"/>
              <a:buChar char="•"/>
              <a:defRPr/>
            </a:pPr>
            <a:r>
              <a:rPr lang="en-US" dirty="0" smtClean="0">
                <a:cs typeface="Arial" charset="0"/>
              </a:rPr>
              <a:t>A typical eukaryotic cell has: a </a:t>
            </a:r>
            <a:r>
              <a:rPr lang="en-US" i="1" dirty="0" smtClean="0">
                <a:cs typeface="Arial" charset="0"/>
              </a:rPr>
              <a:t>plasma membrane</a:t>
            </a:r>
            <a:r>
              <a:rPr lang="en-US" dirty="0" smtClean="0">
                <a:cs typeface="Arial" charset="0"/>
              </a:rPr>
              <a:t>, a </a:t>
            </a:r>
            <a:r>
              <a:rPr lang="en-US" i="1" dirty="0" smtClean="0">
                <a:cs typeface="Arial" charset="0"/>
              </a:rPr>
              <a:t>nucleus</a:t>
            </a:r>
            <a:r>
              <a:rPr lang="en-US" dirty="0" smtClean="0">
                <a:cs typeface="Arial" charset="0"/>
              </a:rPr>
              <a:t>, </a:t>
            </a:r>
            <a:r>
              <a:rPr lang="en-US" i="1" dirty="0" smtClean="0">
                <a:cs typeface="Arial" charset="0"/>
              </a:rPr>
              <a:t>membrane bounded organelles</a:t>
            </a:r>
            <a:r>
              <a:rPr lang="en-US" dirty="0" smtClean="0">
                <a:cs typeface="Arial" charset="0"/>
              </a:rPr>
              <a:t> and the </a:t>
            </a:r>
            <a:r>
              <a:rPr lang="en-US" i="1" dirty="0" err="1" smtClean="0">
                <a:cs typeface="Arial" charset="0"/>
              </a:rPr>
              <a:t>cytosol</a:t>
            </a:r>
            <a:r>
              <a:rPr lang="en-US" dirty="0" smtClean="0">
                <a:cs typeface="Arial" charset="0"/>
              </a:rPr>
              <a:t> (?) interlaced by a </a:t>
            </a:r>
            <a:r>
              <a:rPr lang="en-US" i="1" dirty="0" smtClean="0">
                <a:cs typeface="Arial" charset="0"/>
              </a:rPr>
              <a:t>cytoskeleton</a:t>
            </a:r>
            <a:endParaRPr lang="en-US" dirty="0" smtClean="0">
              <a:cs typeface="Arial" charset="0"/>
            </a:endParaRPr>
          </a:p>
          <a:p>
            <a:pPr marL="347663"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A50021"/>
              </a:buClr>
              <a:buFont typeface="Times" pitchFamily="1" charset="0"/>
              <a:buChar char="•"/>
              <a:defRPr/>
            </a:pPr>
            <a:endParaRPr lang="en-US" dirty="0" smtClean="0">
              <a:cs typeface="Arial" charset="0"/>
            </a:endParaRPr>
          </a:p>
          <a:p>
            <a:pPr marL="347663"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A50021"/>
              </a:buClr>
              <a:buFont typeface="Times" pitchFamily="1" charset="0"/>
              <a:buChar char="•"/>
              <a:defRPr/>
            </a:pPr>
            <a:r>
              <a:rPr lang="en-US" dirty="0" smtClean="0">
                <a:cs typeface="Arial" charset="0"/>
              </a:rPr>
              <a:t>In addition, plant and fungal cells have a rigid cell wall, surrounded by an </a:t>
            </a:r>
            <a:r>
              <a:rPr lang="en-US" i="1" dirty="0" smtClean="0">
                <a:cs typeface="Arial" charset="0"/>
              </a:rPr>
              <a:t>extracellular matrix</a:t>
            </a:r>
            <a:endParaRPr lang="en-US" dirty="0" smtClean="0">
              <a:cs typeface="Arial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504D"/>
                </a:solidFill>
                <a:cs typeface="Arial" charset="0"/>
              </a:rPr>
              <a:t>The Plasma Membrane Defines Cell Boundaries and Retains Contents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7663"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A50021"/>
              </a:buClr>
              <a:buFont typeface="Times" pitchFamily="84" charset="0"/>
              <a:buChar char="•"/>
            </a:pPr>
            <a:r>
              <a:rPr lang="en-US" dirty="0" smtClean="0">
                <a:cs typeface="Arial" charset="0"/>
              </a:rPr>
              <a:t>The plasma membrane surrounds every cell</a:t>
            </a:r>
          </a:p>
          <a:p>
            <a:pPr marL="347663"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A50021"/>
              </a:buClr>
              <a:buFont typeface="Times" pitchFamily="84" charset="0"/>
              <a:buChar char="•"/>
            </a:pPr>
            <a:endParaRPr lang="en-US" dirty="0" smtClean="0">
              <a:cs typeface="Arial" charset="0"/>
            </a:endParaRPr>
          </a:p>
          <a:p>
            <a:pPr marL="347663"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A50021"/>
              </a:buClr>
              <a:buFont typeface="Times" pitchFamily="84" charset="0"/>
              <a:buChar char="•"/>
            </a:pPr>
            <a:r>
              <a:rPr lang="en-US" dirty="0" smtClean="0">
                <a:cs typeface="Arial" charset="0"/>
              </a:rPr>
              <a:t>It ensures that the cells contents are retained</a:t>
            </a:r>
          </a:p>
          <a:p>
            <a:pPr marL="347663"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A50021"/>
              </a:buClr>
              <a:buFont typeface="Times" pitchFamily="84" charset="0"/>
              <a:buChar char="•"/>
            </a:pPr>
            <a:endParaRPr lang="en-US" dirty="0" smtClean="0">
              <a:cs typeface="Arial" charset="0"/>
            </a:endParaRPr>
          </a:p>
          <a:p>
            <a:pPr marL="347663"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A50021"/>
              </a:buClr>
              <a:buFont typeface="Times" pitchFamily="84" charset="0"/>
              <a:buChar char="•"/>
            </a:pPr>
            <a:r>
              <a:rPr lang="en-US" dirty="0" smtClean="0">
                <a:cs typeface="Arial" charset="0"/>
              </a:rPr>
              <a:t>It consists of lipids, including phospholipids and proteins and is organized into two layers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Organization of the plasma membrane</a:t>
            </a:r>
            <a:endParaRPr lang="en-US" sz="3200" dirty="0"/>
          </a:p>
        </p:txBody>
      </p:sp>
      <p:pic>
        <p:nvPicPr>
          <p:cNvPr id="5" name="Picture 2" descr="\\Ps14\supplied from csr\Donna\Becker_World_Cell\chap004\04_09Figure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87405"/>
            <a:ext cx="8547100" cy="57419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504D"/>
                </a:solidFill>
                <a:cs typeface="Arial" charset="0"/>
              </a:rPr>
              <a:t>The Nucleus is the Information Center of the Eukaryotic Cell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 most prominent structure in the eukaryotic cell is the </a:t>
            </a:r>
            <a:r>
              <a:rPr lang="en-US" sz="2800" b="1" dirty="0" smtClean="0">
                <a:cs typeface="Arial" charset="0"/>
              </a:rPr>
              <a:t>nucleus</a:t>
            </a:r>
          </a:p>
          <a:p>
            <a:pPr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It contains the DNA and is surrounded by the </a:t>
            </a:r>
            <a:r>
              <a:rPr lang="en-US" sz="2800" b="1" dirty="0" smtClean="0">
                <a:cs typeface="Arial" charset="0"/>
              </a:rPr>
              <a:t>nuclear envelope</a:t>
            </a:r>
            <a:r>
              <a:rPr lang="en-US" sz="2800" dirty="0" smtClean="0">
                <a:cs typeface="Arial" charset="0"/>
              </a:rPr>
              <a:t>, composed of inner and outer membranes</a:t>
            </a:r>
          </a:p>
          <a:p>
            <a:pPr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 nuclear envelope has numerous openings called </a:t>
            </a:r>
            <a:r>
              <a:rPr lang="en-US" sz="2800" i="1" dirty="0" smtClean="0">
                <a:cs typeface="Arial" charset="0"/>
              </a:rPr>
              <a:t>pores, </a:t>
            </a:r>
            <a:r>
              <a:rPr lang="en-US" sz="2800" dirty="0" smtClean="0">
                <a:cs typeface="Arial" charset="0"/>
              </a:rPr>
              <a:t>each of which is a transport channel, lined with a </a:t>
            </a:r>
            <a:r>
              <a:rPr lang="en-US" sz="2800" i="1" dirty="0" smtClean="0">
                <a:cs typeface="Arial" charset="0"/>
              </a:rPr>
              <a:t>nuclear pore complex</a:t>
            </a:r>
            <a:endParaRPr lang="en-US" sz="2800" dirty="0" smtClean="0">
              <a:cs typeface="Arial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143000" y="1447800"/>
            <a:ext cx="7086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eaLnBrk="1" hangingPunct="1">
              <a:buFont typeface="Times" pitchFamily="84" charset="0"/>
              <a:buNone/>
            </a:pPr>
            <a:r>
              <a:rPr lang="en-US" sz="5400" b="1" dirty="0" smtClean="0">
                <a:cs typeface="Arial" charset="0"/>
              </a:rPr>
              <a:t>Cells and Organelles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9624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Instructor: Dr. </a:t>
            </a:r>
            <a:r>
              <a:rPr lang="en-US" sz="2400" dirty="0" err="1" smtClean="0"/>
              <a:t>Mahmoud</a:t>
            </a:r>
            <a:r>
              <a:rPr lang="en-US" sz="2400" dirty="0" smtClean="0"/>
              <a:t>  A. </a:t>
            </a:r>
            <a:r>
              <a:rPr lang="en-US" sz="2400" dirty="0" err="1" smtClean="0"/>
              <a:t>Srour</a:t>
            </a:r>
            <a:endParaRPr lang="en-US" sz="2400" dirty="0" smtClean="0"/>
          </a:p>
          <a:p>
            <a:r>
              <a:rPr lang="en-US" sz="2400" dirty="0" smtClean="0"/>
              <a:t>Course:  Cell Biology  0202211</a:t>
            </a:r>
          </a:p>
          <a:p>
            <a:endParaRPr lang="en-US" sz="2400" dirty="0"/>
          </a:p>
          <a:p>
            <a:r>
              <a:rPr lang="en-US" sz="2400" dirty="0" smtClean="0"/>
              <a:t>Reading:</a:t>
            </a:r>
          </a:p>
          <a:p>
            <a:r>
              <a:rPr lang="en-US" sz="2400" dirty="0" smtClean="0"/>
              <a:t>Becker’s World of the Cell, 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 err="1" smtClean="0"/>
              <a:t>ed</a:t>
            </a:r>
            <a:r>
              <a:rPr lang="en-US" sz="2400" dirty="0" smtClean="0"/>
              <a:t>/ 2012. </a:t>
            </a:r>
            <a:r>
              <a:rPr lang="en-US" sz="2400" dirty="0" smtClean="0">
                <a:solidFill>
                  <a:srgbClr val="FFFF00"/>
                </a:solidFill>
              </a:rPr>
              <a:t>Chap 4, p. 75.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616744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Lec</a:t>
            </a:r>
            <a:r>
              <a:rPr lang="en-US" sz="2400" dirty="0" smtClean="0"/>
              <a:t> # </a:t>
            </a:r>
            <a:r>
              <a:rPr lang="en-US" sz="2400" dirty="0" smtClean="0"/>
              <a:t>8</a:t>
            </a:r>
            <a:r>
              <a:rPr lang="en-US" sz="2400" dirty="0" smtClean="0"/>
              <a:t>			Mon </a:t>
            </a:r>
            <a:r>
              <a:rPr lang="en-US" sz="2400" dirty="0" smtClean="0"/>
              <a:t>08.10.2012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504D"/>
                </a:solidFill>
                <a:cs typeface="Arial" charset="0"/>
              </a:rPr>
              <a:t>Intracellular Membranes and Organelles Define Compartments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 internal volume of the cell outside the nucleus is called the </a:t>
            </a:r>
            <a:r>
              <a:rPr lang="en-US" sz="2800" i="1" dirty="0" smtClean="0">
                <a:cs typeface="Arial" charset="0"/>
              </a:rPr>
              <a:t>cytoplasm</a:t>
            </a:r>
            <a:r>
              <a:rPr lang="en-US" sz="2800" dirty="0" smtClean="0">
                <a:cs typeface="Arial" charset="0"/>
              </a:rPr>
              <a:t> and is occupied by </a:t>
            </a:r>
            <a:r>
              <a:rPr lang="en-US" sz="2800" i="1" dirty="0" smtClean="0">
                <a:cs typeface="Arial" charset="0"/>
              </a:rPr>
              <a:t>organelles</a:t>
            </a:r>
            <a:r>
              <a:rPr lang="en-US" sz="2800" dirty="0" smtClean="0">
                <a:cs typeface="Arial" charset="0"/>
              </a:rPr>
              <a:t> and the </a:t>
            </a:r>
            <a:r>
              <a:rPr lang="en-US" sz="2800" dirty="0" err="1" smtClean="0">
                <a:cs typeface="Arial" charset="0"/>
              </a:rPr>
              <a:t>semifluid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i="1" dirty="0" err="1" smtClean="0">
                <a:cs typeface="Arial" charset="0"/>
              </a:rPr>
              <a:t>cytosol</a:t>
            </a: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A number of heritable human disorders are caused by malfunctions of specific organelles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Cells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Biologists recognized two types of cells</a:t>
            </a:r>
          </a:p>
          <a:p>
            <a:pPr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 simpler type is characteristic of bacteria (</a:t>
            </a:r>
            <a:r>
              <a:rPr lang="en-US" sz="2800" b="1" dirty="0" smtClean="0">
                <a:cs typeface="Arial" charset="0"/>
              </a:rPr>
              <a:t>prokaryotes</a:t>
            </a:r>
            <a:r>
              <a:rPr lang="en-US" sz="2800" dirty="0" smtClean="0">
                <a:cs typeface="Arial" charset="0"/>
              </a:rPr>
              <a:t>) and the more complex type characteristic of plants, animals, fungi, algae and protozoa </a:t>
            </a:r>
            <a:r>
              <a:rPr lang="en-US" sz="2800" b="1" dirty="0" smtClean="0">
                <a:cs typeface="Arial" charset="0"/>
              </a:rPr>
              <a:t>(eukaryotes)</a:t>
            </a:r>
            <a:endParaRPr lang="en-US" sz="2800" dirty="0" smtClean="0">
              <a:cs typeface="Arial" charset="0"/>
            </a:endParaRPr>
          </a:p>
          <a:p>
            <a:pPr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 main distinction between the two cells types is the membrane-bounded nucleus of eukaryotic cells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6E79"/>
                </a:solidFill>
                <a:cs typeface="Arial" charset="0"/>
              </a:rPr>
              <a:t>The Mitochondrion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b="1" dirty="0" smtClean="0">
                <a:cs typeface="Arial" charset="0"/>
              </a:rPr>
              <a:t>Mitochondria</a:t>
            </a:r>
            <a:r>
              <a:rPr lang="en-US" sz="2800" dirty="0" smtClean="0">
                <a:cs typeface="Arial" charset="0"/>
              </a:rPr>
              <a:t>, found in all eukaryotic cells, are the site of aerobic respiration</a:t>
            </a:r>
          </a:p>
          <a:p>
            <a:pPr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They are comparable in size to bacteria</a:t>
            </a:r>
          </a:p>
          <a:p>
            <a:pPr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Most eukaryotic cells contain hundreds </a:t>
            </a:r>
            <a:r>
              <a:rPr lang="en-US" sz="2800" dirty="0" smtClean="0">
                <a:cs typeface="Arial" charset="0"/>
              </a:rPr>
              <a:t>of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smtClean="0">
                <a:cs typeface="Arial" charset="0"/>
              </a:rPr>
              <a:t>mitochondria</a:t>
            </a:r>
            <a:r>
              <a:rPr lang="en-US" sz="2800" dirty="0" smtClean="0">
                <a:cs typeface="Arial" charset="0"/>
              </a:rPr>
              <a:t>, each of which is surrounded by an </a:t>
            </a:r>
            <a:r>
              <a:rPr lang="en-US" sz="2800" i="1" dirty="0" smtClean="0">
                <a:cs typeface="Arial" charset="0"/>
              </a:rPr>
              <a:t>inner</a:t>
            </a:r>
            <a:r>
              <a:rPr lang="en-US" sz="2800" dirty="0" smtClean="0">
                <a:cs typeface="Arial" charset="0"/>
              </a:rPr>
              <a:t> and </a:t>
            </a:r>
            <a:r>
              <a:rPr lang="en-US" sz="2800" i="1" dirty="0" smtClean="0">
                <a:cs typeface="Arial" charset="0"/>
              </a:rPr>
              <a:t>outer mitochondrial membrane</a:t>
            </a:r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cs typeface="Arial" charset="0"/>
              </a:rPr>
              <a:t>Mitochondrial similarity to bacterial cells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Mitochondria contain small circular molecules of </a:t>
            </a:r>
            <a:r>
              <a:rPr lang="en-US" sz="2800" dirty="0" smtClean="0">
                <a:cs typeface="Arial" charset="0"/>
              </a:rPr>
              <a:t>DNA (</a:t>
            </a:r>
            <a:r>
              <a:rPr lang="en-US" sz="2800" dirty="0" err="1" smtClean="0">
                <a:cs typeface="Arial" charset="0"/>
              </a:rPr>
              <a:t>mtDNA</a:t>
            </a:r>
            <a:r>
              <a:rPr lang="en-US" sz="2800" dirty="0" smtClean="0">
                <a:cs typeface="Arial" charset="0"/>
              </a:rPr>
              <a:t> is 16,588 </a:t>
            </a:r>
            <a:r>
              <a:rPr lang="en-US" sz="2800" dirty="0" err="1" smtClean="0">
                <a:cs typeface="Arial" charset="0"/>
              </a:rPr>
              <a:t>bp</a:t>
            </a:r>
            <a:r>
              <a:rPr lang="en-US" sz="2800" dirty="0" smtClean="0">
                <a:cs typeface="Arial" charset="0"/>
              </a:rPr>
              <a:t> long, contains 37 genes: 22 genes encode </a:t>
            </a:r>
            <a:r>
              <a:rPr lang="en-US" sz="2800" dirty="0" err="1" smtClean="0">
                <a:cs typeface="Arial" charset="0"/>
              </a:rPr>
              <a:t>tRNAa</a:t>
            </a:r>
            <a:r>
              <a:rPr lang="en-US" sz="2800" dirty="0" smtClean="0">
                <a:cs typeface="Arial" charset="0"/>
              </a:rPr>
              <a:t>, 2 genes encode </a:t>
            </a:r>
            <a:r>
              <a:rPr lang="en-US" sz="2800" dirty="0" err="1" smtClean="0">
                <a:cs typeface="Arial" charset="0"/>
              </a:rPr>
              <a:t>rRNA</a:t>
            </a:r>
            <a:r>
              <a:rPr lang="en-US" sz="2800" dirty="0" smtClean="0">
                <a:cs typeface="Arial" charset="0"/>
              </a:rPr>
              <a:t> and 13 genes encode polypeptides)</a:t>
            </a: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 mitochondrial chromosome encodes some RNAs and proteins needed for mitochondrial function</a:t>
            </a:r>
          </a:p>
          <a:p>
            <a:pPr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They also have their own </a:t>
            </a:r>
            <a:r>
              <a:rPr lang="en-US" sz="2800" dirty="0" err="1" smtClean="0">
                <a:cs typeface="Arial" charset="0"/>
              </a:rPr>
              <a:t>ribosomes</a:t>
            </a:r>
            <a:r>
              <a:rPr lang="en-US" sz="2800" dirty="0" smtClean="0">
                <a:cs typeface="Arial" charset="0"/>
              </a:rPr>
              <a:t>, to carry out protein synthesis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6E79"/>
                </a:solidFill>
                <a:cs typeface="Arial" charset="0"/>
              </a:rPr>
              <a:t>The Mitochondrion</a:t>
            </a:r>
            <a:endParaRPr lang="en-US" sz="4000" dirty="0"/>
          </a:p>
        </p:txBody>
      </p:sp>
      <p:pic>
        <p:nvPicPr>
          <p:cNvPr id="5" name="Picture 2" descr="\\Ps14\supplied from csr\Donna\Becker_World_Cell\chap004\04_11Figure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8547100" cy="52054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cs typeface="Arial" charset="0"/>
              </a:rPr>
              <a:t>Mitochondrial function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Oxidation of sugars and other fuel molecules  in mitochondria extracts energy from food and stores it in </a:t>
            </a:r>
            <a:r>
              <a:rPr lang="en-US" sz="2800" i="1" dirty="0" smtClean="0">
                <a:cs typeface="Arial" charset="0"/>
              </a:rPr>
              <a:t>ATP</a:t>
            </a:r>
            <a:r>
              <a:rPr lang="en-US" sz="2800" dirty="0" smtClean="0">
                <a:cs typeface="Arial" charset="0"/>
              </a:rPr>
              <a:t> (</a:t>
            </a:r>
            <a:r>
              <a:rPr lang="en-US" sz="2800" i="1" dirty="0" smtClean="0">
                <a:cs typeface="Arial" charset="0"/>
              </a:rPr>
              <a:t>adenosine </a:t>
            </a:r>
            <a:r>
              <a:rPr lang="en-US" sz="2800" i="1" dirty="0" err="1" smtClean="0">
                <a:cs typeface="Arial" charset="0"/>
              </a:rPr>
              <a:t>triphosphate</a:t>
            </a:r>
            <a:r>
              <a:rPr lang="en-US" sz="2800" dirty="0" smtClean="0">
                <a:cs typeface="Arial" charset="0"/>
              </a:rPr>
              <a:t>)</a:t>
            </a:r>
          </a:p>
          <a:p>
            <a:pPr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Most molecules for mitochondrial function are localized on the </a:t>
            </a:r>
            <a:r>
              <a:rPr lang="en-US" sz="2800" b="1" dirty="0" err="1" smtClean="0">
                <a:cs typeface="Arial" charset="0"/>
              </a:rPr>
              <a:t>cristae</a:t>
            </a:r>
            <a:r>
              <a:rPr lang="en-US" sz="2800" dirty="0" smtClean="0">
                <a:cs typeface="Arial" charset="0"/>
              </a:rPr>
              <a:t> (</a:t>
            </a:r>
            <a:r>
              <a:rPr lang="en-US" sz="2800" dirty="0" err="1" smtClean="0">
                <a:cs typeface="Arial" charset="0"/>
              </a:rPr>
              <a:t>infoldings</a:t>
            </a:r>
            <a:r>
              <a:rPr lang="en-US" sz="2800" dirty="0" smtClean="0">
                <a:cs typeface="Arial" charset="0"/>
              </a:rPr>
              <a:t> of the inner mitochondrial membrane) or the </a:t>
            </a:r>
            <a:r>
              <a:rPr lang="en-US" sz="2800" b="1" dirty="0" smtClean="0">
                <a:cs typeface="Arial" charset="0"/>
              </a:rPr>
              <a:t>matrix</a:t>
            </a:r>
            <a:r>
              <a:rPr lang="en-US" sz="2800" dirty="0" smtClean="0">
                <a:cs typeface="Arial" charset="0"/>
              </a:rPr>
              <a:t> (fluid that fills the inside of the mitochondrion)</a:t>
            </a:r>
            <a:endParaRPr lang="en-US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cs typeface="Arial" charset="0"/>
              </a:rPr>
              <a:t>Varied number and location of mitochondria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Number and location of mitochondria varies among cells according to their role in that cell type</a:t>
            </a:r>
          </a:p>
          <a:p>
            <a:pPr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Tissues with high demand for ATP have many mitochondria, located within the cell at the site of greatest energy needs</a:t>
            </a:r>
          </a:p>
          <a:p>
            <a:pPr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E.g., sperm and muscle cells</a:t>
            </a:r>
            <a:endParaRPr lang="en-US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Localization of the </a:t>
            </a:r>
            <a:r>
              <a:rPr lang="en-US" sz="2800" dirty="0" err="1" smtClean="0"/>
              <a:t>Miochondrion</a:t>
            </a:r>
            <a:r>
              <a:rPr lang="en-US" sz="2800" dirty="0" smtClean="0"/>
              <a:t> within a sperm cell</a:t>
            </a:r>
            <a:endParaRPr lang="en-US" sz="2800" dirty="0"/>
          </a:p>
        </p:txBody>
      </p:sp>
      <p:pic>
        <p:nvPicPr>
          <p:cNvPr id="5" name="Picture 2" descr="\\Ps14\supplied from csr\Donna\Becker_World_Cell\chap004\04_12Figure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6168" y="838200"/>
            <a:ext cx="6454020" cy="58277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Mitochondrial disorders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Most disorders associated with mitochondria are characteristic of either muscle or nerve tissue. </a:t>
            </a:r>
          </a:p>
          <a:p>
            <a:r>
              <a:rPr lang="en-US" sz="2800" dirty="0" smtClean="0"/>
              <a:t>Mitochondrial disorders include 35 </a:t>
            </a:r>
            <a:r>
              <a:rPr lang="en-US" sz="2800" dirty="0" err="1" smtClean="0"/>
              <a:t>myopathies</a:t>
            </a:r>
            <a:r>
              <a:rPr lang="en-US" sz="2800" dirty="0" smtClean="0"/>
              <a:t> and a variety of disorders affecting nerve function</a:t>
            </a:r>
          </a:p>
          <a:p>
            <a:r>
              <a:rPr lang="en-US" sz="2800" dirty="0" smtClean="0"/>
              <a:t>Examples:</a:t>
            </a:r>
          </a:p>
          <a:p>
            <a:pPr lvl="1"/>
            <a:r>
              <a:rPr lang="en-US" sz="2500" dirty="0" smtClean="0"/>
              <a:t>Mitochondrial encephalopathy: defect in in </a:t>
            </a:r>
            <a:r>
              <a:rPr lang="en-US" sz="2500" dirty="0" err="1" smtClean="0"/>
              <a:t>tRNA</a:t>
            </a:r>
            <a:r>
              <a:rPr lang="en-US" sz="2500" dirty="0" smtClean="0"/>
              <a:t> of the amino acid </a:t>
            </a:r>
            <a:r>
              <a:rPr lang="en-US" sz="2500" dirty="0" err="1" smtClean="0"/>
              <a:t>Leucine</a:t>
            </a:r>
            <a:r>
              <a:rPr lang="en-US" sz="2500" dirty="0" smtClean="0"/>
              <a:t>. Affects the brain tissue.</a:t>
            </a:r>
          </a:p>
          <a:p>
            <a:pPr lvl="1"/>
            <a:r>
              <a:rPr lang="en-US" sz="2500" dirty="0" smtClean="0"/>
              <a:t>Hypertrophic </a:t>
            </a:r>
            <a:r>
              <a:rPr lang="en-US" sz="2500" dirty="0" err="1" smtClean="0"/>
              <a:t>cardiomyopathy</a:t>
            </a:r>
            <a:r>
              <a:rPr lang="en-US" sz="2500" dirty="0" smtClean="0"/>
              <a:t>: defect in the </a:t>
            </a:r>
            <a:r>
              <a:rPr lang="en-US" sz="2500" dirty="0" err="1" smtClean="0"/>
              <a:t>tRNA</a:t>
            </a:r>
            <a:r>
              <a:rPr lang="en-US" sz="2500" dirty="0" smtClean="0"/>
              <a:t> of the amino acid </a:t>
            </a:r>
            <a:r>
              <a:rPr lang="en-US" sz="2500" dirty="0" err="1" smtClean="0"/>
              <a:t>Isoleucine</a:t>
            </a:r>
            <a:r>
              <a:rPr lang="en-US" sz="2500" dirty="0" smtClean="0"/>
              <a:t>. Affects the heart tissue.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B8C"/>
                </a:solidFill>
                <a:cs typeface="Arial" charset="0"/>
              </a:rPr>
              <a:t>The Chloroplast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 chloroplast is the site of  photosynthesis in plants and algae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They are large, and can be quite numerous in the cells of green plants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They are </a:t>
            </a:r>
            <a:r>
              <a:rPr lang="en-US" sz="2800" dirty="0" smtClean="0">
                <a:cs typeface="Arial" charset="0"/>
              </a:rPr>
              <a:t>surrounded by </a:t>
            </a:r>
            <a:r>
              <a:rPr lang="en-US" sz="2800" dirty="0" smtClean="0">
                <a:cs typeface="Arial" charset="0"/>
              </a:rPr>
              <a:t>both inner and outer membranes and contain a system of flattened membranous sacs called </a:t>
            </a:r>
            <a:r>
              <a:rPr lang="en-US" sz="2800" b="1" dirty="0" err="1" smtClean="0">
                <a:cs typeface="Arial" charset="0"/>
              </a:rPr>
              <a:t>thylakoids</a:t>
            </a:r>
            <a:r>
              <a:rPr lang="en-US" sz="2800" dirty="0" smtClean="0">
                <a:cs typeface="Arial" charset="0"/>
              </a:rPr>
              <a:t>, stacked into </a:t>
            </a:r>
            <a:r>
              <a:rPr lang="en-US" sz="2800" b="1" dirty="0" err="1" smtClean="0">
                <a:cs typeface="Arial" charset="0"/>
              </a:rPr>
              <a:t>grana</a:t>
            </a:r>
            <a:endParaRPr lang="en-US" sz="2800" dirty="0" smtClean="0">
              <a:cs typeface="Arial" charset="0"/>
            </a:endParaRP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\\Ps14\supplied from csr\Donna\Becker_World_Cell\chap004\04_14Figure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447675"/>
            <a:ext cx="7956550" cy="5991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04800" y="1905000"/>
            <a:ext cx="8458200" cy="3429000"/>
            <a:chOff x="457200" y="990600"/>
            <a:chExt cx="7454900" cy="2767013"/>
          </a:xfrm>
        </p:grpSpPr>
        <p:pic>
          <p:nvPicPr>
            <p:cNvPr id="4" name="Picture 2" descr="\\Ps14\supplied from csr\Donna\Becker_World_Cell\chap004\04_14FigureC-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990600"/>
              <a:ext cx="3992562" cy="2767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 descr="\\Ps14\supplied from csr\Donna\Becker_World_Cell\chap004\04_14FigureD-L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1600" y="990600"/>
              <a:ext cx="2730500" cy="2090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cs typeface="Arial" charset="0"/>
              </a:rPr>
              <a:t>Three domains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Bacteria and </a:t>
            </a:r>
            <a:r>
              <a:rPr lang="en-US" sz="2800" dirty="0" err="1" smtClean="0">
                <a:cs typeface="Arial" charset="0"/>
              </a:rPr>
              <a:t>archaea</a:t>
            </a:r>
            <a:r>
              <a:rPr lang="en-US" sz="2800" dirty="0" smtClean="0">
                <a:cs typeface="Arial" charset="0"/>
              </a:rPr>
              <a:t> are as divergent from one another as humans and bacteria are</a:t>
            </a:r>
          </a:p>
          <a:p>
            <a:pPr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Biologists now recognize three domains, the </a:t>
            </a:r>
            <a:r>
              <a:rPr lang="en-US" sz="2800" dirty="0" err="1" smtClean="0">
                <a:cs typeface="Arial" charset="0"/>
              </a:rPr>
              <a:t>archaea</a:t>
            </a:r>
            <a:r>
              <a:rPr lang="en-US" sz="2800" dirty="0" smtClean="0">
                <a:cs typeface="Arial" charset="0"/>
              </a:rPr>
              <a:t>, bacteria and </a:t>
            </a:r>
            <a:r>
              <a:rPr lang="en-US" sz="2800" b="1" dirty="0" err="1" smtClean="0">
                <a:cs typeface="Arial" charset="0"/>
              </a:rPr>
              <a:t>eukarya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dirty="0" smtClean="0">
                <a:cs typeface="Arial" charset="0"/>
              </a:rPr>
              <a:t>(</a:t>
            </a:r>
            <a:r>
              <a:rPr lang="en-US" sz="2800" i="1" dirty="0" smtClean="0">
                <a:cs typeface="Arial" charset="0"/>
              </a:rPr>
              <a:t>eukaryotes)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cs typeface="Arial" charset="0"/>
              </a:rPr>
              <a:t>Chloroplast function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Chloroplasts are the site of </a:t>
            </a:r>
            <a:r>
              <a:rPr lang="en-US" sz="2800" i="1" dirty="0" smtClean="0">
                <a:cs typeface="Arial" charset="0"/>
              </a:rPr>
              <a:t>photosynthesis</a:t>
            </a:r>
            <a:r>
              <a:rPr lang="en-US" sz="2800" dirty="0" smtClean="0">
                <a:cs typeface="Arial" charset="0"/>
              </a:rPr>
              <a:t>, a process that uses solar energy and CO</a:t>
            </a:r>
            <a:r>
              <a:rPr lang="en-US" sz="2800" baseline="-25000" dirty="0" smtClean="0">
                <a:cs typeface="Arial" charset="0"/>
              </a:rPr>
              <a:t>2</a:t>
            </a:r>
            <a:r>
              <a:rPr lang="en-US" sz="2800" dirty="0" smtClean="0">
                <a:cs typeface="Arial" charset="0"/>
              </a:rPr>
              <a:t> to produce sugars and other organic compounds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This process is the reverse of the mitochondrial reactions that oxidize glucose into CO</a:t>
            </a:r>
            <a:r>
              <a:rPr lang="en-US" sz="2800" baseline="-25000" dirty="0" smtClean="0">
                <a:cs typeface="Arial" charset="0"/>
              </a:rPr>
              <a:t>2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Chloroplasts are found in photosynthetic cells and contain most of the enzymes needed for photosynthesis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cs typeface="Arial" charset="0"/>
              </a:rPr>
              <a:t>Chloroplast function (continued)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Reactions that depend on solar energy, take place in or on the </a:t>
            </a:r>
            <a:r>
              <a:rPr lang="en-US" sz="2800" dirty="0" err="1" smtClean="0">
                <a:cs typeface="Arial" charset="0"/>
              </a:rPr>
              <a:t>thylakoid</a:t>
            </a:r>
            <a:r>
              <a:rPr lang="en-US" sz="2800" dirty="0" smtClean="0">
                <a:cs typeface="Arial" charset="0"/>
              </a:rPr>
              <a:t> membranes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Reactions involved in the reduction of CO</a:t>
            </a:r>
            <a:r>
              <a:rPr lang="en-US" sz="2800" baseline="-25000" dirty="0" smtClean="0">
                <a:cs typeface="Arial" charset="0"/>
              </a:rPr>
              <a:t>2</a:t>
            </a:r>
            <a:r>
              <a:rPr lang="en-US" sz="2800" dirty="0" smtClean="0">
                <a:cs typeface="Arial" charset="0"/>
              </a:rPr>
              <a:t> to sugar occur within the </a:t>
            </a:r>
            <a:r>
              <a:rPr lang="en-US" sz="2800" b="1" dirty="0" err="1" smtClean="0">
                <a:cs typeface="Arial" charset="0"/>
              </a:rPr>
              <a:t>stroma</a:t>
            </a:r>
            <a:r>
              <a:rPr lang="en-US" sz="2800" dirty="0" smtClean="0">
                <a:cs typeface="Arial" charset="0"/>
              </a:rPr>
              <a:t>, a </a:t>
            </a:r>
            <a:r>
              <a:rPr lang="en-US" sz="2800" dirty="0" err="1" smtClean="0">
                <a:cs typeface="Arial" charset="0"/>
              </a:rPr>
              <a:t>semifluid</a:t>
            </a:r>
            <a:r>
              <a:rPr lang="en-US" sz="2800" dirty="0" smtClean="0">
                <a:cs typeface="Arial" charset="0"/>
              </a:rPr>
              <a:t> in the interior of the chloroplast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Like mitochondria, chloroplasts contain their own </a:t>
            </a:r>
            <a:r>
              <a:rPr lang="en-US" sz="2800" dirty="0" err="1" smtClean="0">
                <a:cs typeface="Arial" charset="0"/>
              </a:rPr>
              <a:t>ribosomes</a:t>
            </a:r>
            <a:r>
              <a:rPr lang="en-US" sz="2800" dirty="0" smtClean="0">
                <a:cs typeface="Arial" charset="0"/>
              </a:rPr>
              <a:t>, and a small circular DNA molecule that encodes some RNAs and proteins needed in the chloroplast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cs typeface="Arial" charset="0"/>
              </a:rPr>
              <a:t>Plastids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cs typeface="Arial" charset="0"/>
              </a:rPr>
              <a:t>Plastids are specialized for particular functions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dirty="0" smtClean="0"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i="1" dirty="0" err="1" smtClean="0">
                <a:cs typeface="Arial" charset="0"/>
              </a:rPr>
              <a:t>Chromoplasts</a:t>
            </a:r>
            <a:r>
              <a:rPr lang="en-US" sz="2400" dirty="0" smtClean="0">
                <a:cs typeface="Arial" charset="0"/>
              </a:rPr>
              <a:t> are responsible for coloration in flowers, fruits and other plant structures</a:t>
            </a:r>
          </a:p>
          <a:p>
            <a:pPr lvl="1">
              <a:lnSpc>
                <a:spcPct val="90000"/>
              </a:lnSpc>
            </a:pPr>
            <a:endParaRPr lang="en-US" sz="2400" i="1" dirty="0" smtClean="0"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i="1" dirty="0" err="1" smtClean="0">
                <a:cs typeface="Arial" charset="0"/>
              </a:rPr>
              <a:t>Amyloplasts</a:t>
            </a:r>
            <a:r>
              <a:rPr lang="en-US" sz="2400" dirty="0" smtClean="0">
                <a:cs typeface="Arial" charset="0"/>
              </a:rPr>
              <a:t> are specialized for storing starch (</a:t>
            </a:r>
            <a:r>
              <a:rPr lang="en-US" sz="2400" dirty="0" err="1" smtClean="0">
                <a:cs typeface="Arial" charset="0"/>
              </a:rPr>
              <a:t>amylose</a:t>
            </a:r>
            <a:r>
              <a:rPr lang="en-US" sz="2400" dirty="0" smtClean="0">
                <a:cs typeface="Arial" charset="0"/>
              </a:rPr>
              <a:t> and </a:t>
            </a:r>
            <a:r>
              <a:rPr lang="en-US" sz="2400" dirty="0" err="1" smtClean="0">
                <a:cs typeface="Arial" charset="0"/>
              </a:rPr>
              <a:t>amylopectin</a:t>
            </a:r>
            <a:r>
              <a:rPr lang="en-US" sz="2400" dirty="0" smtClean="0">
                <a:cs typeface="Arial" charset="0"/>
              </a:rPr>
              <a:t>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7B8C"/>
                </a:solidFill>
                <a:cs typeface="Arial" charset="0"/>
              </a:rPr>
              <a:t>The </a:t>
            </a:r>
            <a:r>
              <a:rPr lang="en-US" sz="3600" dirty="0" err="1" smtClean="0">
                <a:solidFill>
                  <a:srgbClr val="007B8C"/>
                </a:solidFill>
                <a:cs typeface="Arial" charset="0"/>
              </a:rPr>
              <a:t>Endosymbiont</a:t>
            </a:r>
            <a:r>
              <a:rPr lang="en-US" sz="3600" dirty="0" smtClean="0">
                <a:solidFill>
                  <a:srgbClr val="007B8C"/>
                </a:solidFill>
                <a:cs typeface="Arial" charset="0"/>
              </a:rPr>
              <a:t> Theory: Did Mitochondria and Chloroplasts Evolve from Ancient Bacteria?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Both mitochondria and chloroplasts have their own DNA and </a:t>
            </a:r>
            <a:r>
              <a:rPr lang="en-US" sz="2800" dirty="0" err="1" smtClean="0">
                <a:cs typeface="Arial" charset="0"/>
              </a:rPr>
              <a:t>ribosomes</a:t>
            </a:r>
            <a:r>
              <a:rPr lang="en-US" sz="2800" dirty="0" smtClean="0">
                <a:cs typeface="Arial" charset="0"/>
              </a:rPr>
              <a:t> and can produce some of their own proteins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However, most of the proteins needed in these organelles are encoded by nuclear genes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Overall there are many similarities between processes in mitochondria and chloroplasts and those in bacteria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B8C"/>
                </a:solidFill>
                <a:cs typeface="Arial" charset="0"/>
              </a:rPr>
              <a:t>The Endoplasmic Reticulum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Almost every eukaryotic cell has a network of membranes in the cytoplasm, called the </a:t>
            </a:r>
            <a:r>
              <a:rPr lang="en-US" sz="2800" b="1" dirty="0" smtClean="0">
                <a:cs typeface="Arial" charset="0"/>
              </a:rPr>
              <a:t>endoplasmic reticulum (ER)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800" b="1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It consists of tubular membranes and flattened sacs called </a:t>
            </a:r>
            <a:r>
              <a:rPr lang="en-US" sz="2800" b="1" dirty="0" err="1" smtClean="0">
                <a:cs typeface="Arial" charset="0"/>
              </a:rPr>
              <a:t>cisternae</a:t>
            </a:r>
            <a:endParaRPr lang="en-US" sz="2800" b="1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800" b="1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 internal space of the ER is called the </a:t>
            </a:r>
            <a:r>
              <a:rPr lang="en-US" sz="2800" b="1" dirty="0" smtClean="0">
                <a:cs typeface="Arial" charset="0"/>
              </a:rPr>
              <a:t>lumen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800" b="1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 ER is continuous with the other membranes in the cell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\\Ps14\supplied from csr\Donna\Becker_World_Cell\chap004\04_15Figure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838" y="434975"/>
            <a:ext cx="7802562" cy="61547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cs typeface="Arial" charset="0"/>
              </a:rPr>
              <a:t>Rough endoplasmic reticulum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ER can be </a:t>
            </a:r>
            <a:r>
              <a:rPr lang="en-US" sz="2800" i="1" dirty="0" smtClean="0">
                <a:cs typeface="Arial" charset="0"/>
              </a:rPr>
              <a:t>rough</a:t>
            </a:r>
            <a:r>
              <a:rPr lang="en-US" sz="2800" dirty="0" smtClean="0">
                <a:cs typeface="Arial" charset="0"/>
              </a:rPr>
              <a:t> or </a:t>
            </a:r>
            <a:r>
              <a:rPr lang="en-US" sz="2800" i="1" dirty="0" smtClean="0">
                <a:cs typeface="Arial" charset="0"/>
              </a:rPr>
              <a:t>smooth</a:t>
            </a:r>
            <a:r>
              <a:rPr lang="en-US" sz="2800" dirty="0" smtClean="0">
                <a:cs typeface="Arial" charset="0"/>
              </a:rPr>
              <a:t> in appearance</a:t>
            </a:r>
            <a:endParaRPr lang="en-US" sz="2800" i="1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800" i="1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b="1" dirty="0" smtClean="0">
                <a:cs typeface="Arial" charset="0"/>
              </a:rPr>
              <a:t>Rough ER </a:t>
            </a:r>
            <a:r>
              <a:rPr lang="en-US" sz="2800" dirty="0" smtClean="0">
                <a:cs typeface="Arial" charset="0"/>
              </a:rPr>
              <a:t> is studded with </a:t>
            </a:r>
            <a:r>
              <a:rPr lang="en-US" sz="2800" dirty="0" err="1" smtClean="0">
                <a:cs typeface="Arial" charset="0"/>
              </a:rPr>
              <a:t>ribosomes</a:t>
            </a:r>
            <a:r>
              <a:rPr lang="en-US" sz="2800" dirty="0" smtClean="0">
                <a:cs typeface="Arial" charset="0"/>
              </a:rPr>
              <a:t> on the </a:t>
            </a:r>
            <a:r>
              <a:rPr lang="en-US" sz="2800" dirty="0" err="1" smtClean="0">
                <a:cs typeface="Arial" charset="0"/>
              </a:rPr>
              <a:t>cytoplasmic</a:t>
            </a:r>
            <a:r>
              <a:rPr lang="en-US" sz="2800" dirty="0" smtClean="0">
                <a:cs typeface="Arial" charset="0"/>
              </a:rPr>
              <a:t> side of the membrane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These </a:t>
            </a:r>
            <a:r>
              <a:rPr lang="en-US" sz="2800" dirty="0" err="1" smtClean="0">
                <a:cs typeface="Arial" charset="0"/>
              </a:rPr>
              <a:t>ribosomes</a:t>
            </a:r>
            <a:r>
              <a:rPr lang="en-US" sz="2800" dirty="0" smtClean="0">
                <a:cs typeface="Arial" charset="0"/>
              </a:rPr>
              <a:t> synthesize polypeptides that accumulate within the membrane or are transported across it to the lumen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Free </a:t>
            </a:r>
            <a:r>
              <a:rPr lang="en-US" sz="2800" dirty="0" err="1" smtClean="0">
                <a:cs typeface="Arial" charset="0"/>
              </a:rPr>
              <a:t>ribosomes</a:t>
            </a:r>
            <a:r>
              <a:rPr lang="en-US" sz="2800" dirty="0" smtClean="0">
                <a:cs typeface="Arial" charset="0"/>
              </a:rPr>
              <a:t> are not associated with the ER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\\Ps14\supplied from csr\Donna\Becker_World_Cell\chap004\04_15FigureD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3200" y="461963"/>
            <a:ext cx="6188075" cy="59388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cs typeface="Arial" charset="0"/>
              </a:rPr>
              <a:t>Smooth endoplasmic reticulum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b="1" dirty="0" smtClean="0">
                <a:cs typeface="Arial" charset="0"/>
              </a:rPr>
              <a:t>Smooth ER </a:t>
            </a:r>
            <a:r>
              <a:rPr lang="en-US" sz="2800" dirty="0" smtClean="0">
                <a:cs typeface="Arial" charset="0"/>
              </a:rPr>
              <a:t> has no role in protein synthesis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It is involved in the synthesis of lipids and steroids such as cholesterol and its derivatives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Smooth ER is responsible for inactivating and detoxifying potentially harmful substances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i="1" dirty="0" err="1" smtClean="0">
                <a:cs typeface="Arial" charset="0"/>
              </a:rPr>
              <a:t>Sarcoplasmic</a:t>
            </a:r>
            <a:r>
              <a:rPr lang="en-US" sz="2800" i="1" dirty="0" smtClean="0">
                <a:cs typeface="Arial" charset="0"/>
              </a:rPr>
              <a:t> reticulum</a:t>
            </a:r>
            <a:r>
              <a:rPr lang="en-US" sz="2800" dirty="0" smtClean="0">
                <a:cs typeface="Arial" charset="0"/>
              </a:rPr>
              <a:t> has critical functions in contraction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\\Ps14\supplied from csr\Donna\Becker_World_Cell\chap004\04_15FigureC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8563" y="450850"/>
            <a:ext cx="6735762" cy="5980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Bacteria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cs typeface="Arial" charset="0"/>
              </a:rPr>
              <a:t>These include most of the commonly encountered single-celled, non-nucleated organisms traditionally called bacteria</a:t>
            </a:r>
          </a:p>
          <a:p>
            <a:pPr>
              <a:buFont typeface="Arial" charset="0"/>
              <a:buChar char="•"/>
            </a:pPr>
            <a:endParaRPr lang="en-US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cs typeface="Arial" charset="0"/>
              </a:rPr>
              <a:t>Examples include:</a:t>
            </a:r>
          </a:p>
          <a:p>
            <a:pPr>
              <a:buFont typeface="Arial" charset="0"/>
              <a:buChar char="•"/>
            </a:pPr>
            <a:endParaRPr lang="en-US" dirty="0" smtClean="0">
              <a:cs typeface="Arial" charset="0"/>
            </a:endParaRPr>
          </a:p>
          <a:p>
            <a:pPr lvl="1"/>
            <a:r>
              <a:rPr lang="en-US" sz="2400" i="1" dirty="0" smtClean="0">
                <a:cs typeface="Arial" charset="0"/>
              </a:rPr>
              <a:t>Escherichia coli</a:t>
            </a:r>
            <a:endParaRPr lang="en-US" sz="2400" dirty="0" smtClean="0">
              <a:cs typeface="Arial" charset="0"/>
            </a:endParaRPr>
          </a:p>
          <a:p>
            <a:pPr lvl="1"/>
            <a:r>
              <a:rPr lang="en-US" sz="2400" i="1" dirty="0" smtClean="0">
                <a:cs typeface="Arial" charset="0"/>
              </a:rPr>
              <a:t>Pseudomonas</a:t>
            </a:r>
          </a:p>
          <a:p>
            <a:pPr lvl="1"/>
            <a:r>
              <a:rPr lang="en-US" sz="2400" i="1" dirty="0" smtClean="0">
                <a:cs typeface="Arial" charset="0"/>
              </a:rPr>
              <a:t>Streptococcus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B8C"/>
                </a:solidFill>
                <a:cs typeface="Arial" charset="0"/>
              </a:rPr>
              <a:t>The Golgi Complex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 </a:t>
            </a:r>
            <a:r>
              <a:rPr lang="en-US" sz="2800" b="1" dirty="0" smtClean="0">
                <a:cs typeface="Arial" charset="0"/>
              </a:rPr>
              <a:t>Golgi complex,</a:t>
            </a:r>
            <a:r>
              <a:rPr lang="en-US" sz="2800" dirty="0" smtClean="0">
                <a:cs typeface="Arial" charset="0"/>
              </a:rPr>
              <a:t> closely related to the ER in proximity and function, consists of a stack of flattened vesicles known as </a:t>
            </a:r>
            <a:r>
              <a:rPr lang="en-US" sz="2800" i="1" dirty="0" err="1" smtClean="0">
                <a:cs typeface="Arial" charset="0"/>
              </a:rPr>
              <a:t>cisternae</a:t>
            </a:r>
            <a:endParaRPr lang="en-US" sz="2800" i="1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800" i="1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It plays an important role in processing and packaging </a:t>
            </a:r>
            <a:r>
              <a:rPr lang="en-US" sz="2800" dirty="0" err="1" smtClean="0">
                <a:cs typeface="Arial" charset="0"/>
              </a:rPr>
              <a:t>secretory</a:t>
            </a:r>
            <a:r>
              <a:rPr lang="en-US" sz="2800" dirty="0" smtClean="0">
                <a:cs typeface="Arial" charset="0"/>
              </a:rPr>
              <a:t> proteins, and in complex polysaccharide synthesis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It accepts vesicles that bud off of the ER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cs typeface="Arial" charset="0"/>
              </a:rPr>
              <a:t>The Golgi complex is like a processing station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 contents of vesicles from the ER are modified and processed in the Golgi complex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E.g., </a:t>
            </a:r>
            <a:r>
              <a:rPr lang="en-US" sz="2800" dirty="0" err="1" smtClean="0">
                <a:cs typeface="Arial" charset="0"/>
              </a:rPr>
              <a:t>secretory</a:t>
            </a:r>
            <a:r>
              <a:rPr lang="en-US" sz="2800" dirty="0" smtClean="0">
                <a:cs typeface="Arial" charset="0"/>
              </a:rPr>
              <a:t> and membrane proteins are mainly </a:t>
            </a:r>
            <a:r>
              <a:rPr lang="en-US" sz="2800" i="1" dirty="0" err="1" smtClean="0">
                <a:cs typeface="Arial" charset="0"/>
              </a:rPr>
              <a:t>glycosylated</a:t>
            </a:r>
            <a:r>
              <a:rPr lang="en-US" sz="2800" dirty="0" smtClean="0">
                <a:cs typeface="Arial" charset="0"/>
              </a:rPr>
              <a:t> (the addition of short-chain carbohydrates), a process that begins in the ER and is completed in the Golgi complex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 processed substances then move to other locations in the cell through vesicles that bud off of the Golgi complex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\\Ps14\supplied from csr\Donna\Becker_World_Cell\chap004\04_16Figure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857250"/>
            <a:ext cx="8547100" cy="4857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7B8C"/>
                </a:solidFill>
                <a:cs typeface="Arial" charset="0"/>
              </a:rPr>
              <a:t>Secretory</a:t>
            </a:r>
            <a:r>
              <a:rPr lang="en-US" sz="3600" b="1" dirty="0" smtClean="0">
                <a:solidFill>
                  <a:srgbClr val="007B8C"/>
                </a:solidFill>
                <a:cs typeface="Arial" charset="0"/>
              </a:rPr>
              <a:t> Vesicles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Once processed by the Golgi complex, materials to be exported from the cell are packaged into </a:t>
            </a:r>
            <a:r>
              <a:rPr lang="en-US" sz="2800" b="1" dirty="0" err="1" smtClean="0">
                <a:cs typeface="Arial" charset="0"/>
              </a:rPr>
              <a:t>secretory</a:t>
            </a:r>
            <a:r>
              <a:rPr lang="en-US" sz="2800" b="1" dirty="0" smtClean="0">
                <a:cs typeface="Arial" charset="0"/>
              </a:rPr>
              <a:t> vesicles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800" b="1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These move to the plasma membrane and fuse with it, releasing their contents outside the cell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  ER, Golgi, </a:t>
            </a:r>
            <a:r>
              <a:rPr lang="en-US" sz="2800" dirty="0" err="1" smtClean="0">
                <a:cs typeface="Arial" charset="0"/>
              </a:rPr>
              <a:t>secretory</a:t>
            </a:r>
            <a:r>
              <a:rPr lang="en-US" sz="2800" dirty="0" smtClean="0">
                <a:cs typeface="Arial" charset="0"/>
              </a:rPr>
              <a:t> vesicles and </a:t>
            </a:r>
            <a:r>
              <a:rPr lang="en-US" sz="2800" dirty="0" err="1" smtClean="0">
                <a:cs typeface="Arial" charset="0"/>
              </a:rPr>
              <a:t>lysosomes</a:t>
            </a:r>
            <a:r>
              <a:rPr lang="en-US" sz="2800" dirty="0" smtClean="0">
                <a:cs typeface="Arial" charset="0"/>
              </a:rPr>
              <a:t> make up the </a:t>
            </a:r>
            <a:r>
              <a:rPr lang="en-US" sz="2800" i="1" dirty="0" err="1" smtClean="0">
                <a:cs typeface="Arial" charset="0"/>
              </a:rPr>
              <a:t>endomembrane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i="1" dirty="0" smtClean="0">
                <a:cs typeface="Arial" charset="0"/>
              </a:rPr>
              <a:t>system</a:t>
            </a:r>
            <a:r>
              <a:rPr lang="en-US" sz="2800" dirty="0" smtClean="0">
                <a:cs typeface="Arial" charset="0"/>
              </a:rPr>
              <a:t> of the cell, responsible for </a:t>
            </a:r>
            <a:r>
              <a:rPr lang="en-US" sz="2800" i="1" dirty="0" smtClean="0">
                <a:cs typeface="Arial" charset="0"/>
              </a:rPr>
              <a:t>trafficking</a:t>
            </a:r>
            <a:r>
              <a:rPr lang="en-US" sz="2800" dirty="0" smtClean="0">
                <a:cs typeface="Arial" charset="0"/>
              </a:rPr>
              <a:t> substances through the cell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4" y="1600200"/>
            <a:ext cx="2438400" cy="2514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 process of secretion in eukaryotic cells</a:t>
            </a:r>
            <a:endParaRPr lang="en-US" sz="3600" dirty="0"/>
          </a:p>
        </p:txBody>
      </p:sp>
      <p:pic>
        <p:nvPicPr>
          <p:cNvPr id="4" name="Picture 2" descr="\\Ps14\supplied from csr\Donna\Becker_World_Cell\chap004\04_17Figure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5150" y="304800"/>
            <a:ext cx="5505450" cy="62372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6E79"/>
                </a:solidFill>
                <a:cs typeface="Arial" charset="0"/>
              </a:rPr>
              <a:t>The </a:t>
            </a:r>
            <a:r>
              <a:rPr lang="en-US" sz="3600" b="1" dirty="0" err="1" smtClean="0">
                <a:solidFill>
                  <a:srgbClr val="006E79"/>
                </a:solidFill>
                <a:cs typeface="Arial" charset="0"/>
              </a:rPr>
              <a:t>Lysosome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b="1" dirty="0" err="1" smtClean="0">
                <a:cs typeface="Arial" charset="0"/>
              </a:rPr>
              <a:t>Lysosomes</a:t>
            </a:r>
            <a:r>
              <a:rPr lang="en-US" sz="2800" dirty="0" smtClean="0">
                <a:cs typeface="Arial" charset="0"/>
              </a:rPr>
              <a:t> are single membrane organelles that store </a:t>
            </a:r>
            <a:r>
              <a:rPr lang="en-US" sz="2800" i="1" dirty="0" err="1" smtClean="0">
                <a:cs typeface="Arial" charset="0"/>
              </a:rPr>
              <a:t>hydrolases</a:t>
            </a:r>
            <a:r>
              <a:rPr lang="en-US" sz="2800" dirty="0" smtClean="0">
                <a:cs typeface="Arial" charset="0"/>
              </a:rPr>
              <a:t>, enzymes that can digest any kind of biological molecule</a:t>
            </a:r>
          </a:p>
          <a:p>
            <a:pPr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These enzymes are sequestered to prevent them from digesting the contents of the cell</a:t>
            </a:r>
          </a:p>
          <a:p>
            <a:pPr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A special carbohydrate coating on the inner </a:t>
            </a:r>
            <a:r>
              <a:rPr lang="en-US" sz="2800" dirty="0" err="1" smtClean="0">
                <a:cs typeface="Arial" charset="0"/>
              </a:rPr>
              <a:t>lysosome</a:t>
            </a:r>
            <a:r>
              <a:rPr lang="en-US" sz="2800" dirty="0" smtClean="0">
                <a:cs typeface="Arial" charset="0"/>
              </a:rPr>
              <a:t> membrane protects it from digestion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Lysosomal</a:t>
            </a:r>
            <a:r>
              <a:rPr lang="en-US" sz="3600" dirty="0" smtClean="0"/>
              <a:t> disorders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Over 40 heritable </a:t>
            </a:r>
            <a:r>
              <a:rPr lang="en-US" sz="2800" dirty="0" err="1" smtClean="0"/>
              <a:t>lysosomal</a:t>
            </a:r>
            <a:r>
              <a:rPr lang="en-US" sz="2800" dirty="0" smtClean="0"/>
              <a:t> storage diseases are known, each characterized by the accumulation of a specific substance or class of substances- most commonly polysaccharides or lipids, that would normally be </a:t>
            </a:r>
            <a:r>
              <a:rPr lang="en-US" sz="2800" dirty="0" err="1" smtClean="0"/>
              <a:t>catabolized</a:t>
            </a:r>
            <a:r>
              <a:rPr lang="en-US" sz="2800" dirty="0" smtClean="0"/>
              <a:t> </a:t>
            </a:r>
            <a:r>
              <a:rPr lang="en-US" sz="2800" dirty="0" smtClean="0"/>
              <a:t>by </a:t>
            </a:r>
            <a:r>
              <a:rPr lang="en-US" sz="2800" dirty="0" err="1" smtClean="0"/>
              <a:t>lysosomal</a:t>
            </a:r>
            <a:r>
              <a:rPr lang="en-US" sz="2800" dirty="0" smtClean="0"/>
              <a:t> enzymes. </a:t>
            </a:r>
          </a:p>
          <a:p>
            <a:r>
              <a:rPr lang="en-US" sz="2800" dirty="0" smtClean="0"/>
              <a:t>Examples:</a:t>
            </a:r>
          </a:p>
          <a:p>
            <a:r>
              <a:rPr lang="en-US" sz="2800" dirty="0" smtClean="0"/>
              <a:t>I-cell disease: due to defect in N-</a:t>
            </a:r>
            <a:r>
              <a:rPr lang="en-US" sz="2800" dirty="0" err="1" smtClean="0"/>
              <a:t>acetylglucosamine</a:t>
            </a:r>
            <a:r>
              <a:rPr lang="en-US" sz="2800" dirty="0" smtClean="0"/>
              <a:t> </a:t>
            </a:r>
            <a:r>
              <a:rPr lang="en-US" sz="2800" dirty="0" err="1" smtClean="0"/>
              <a:t>phosphotransferase</a:t>
            </a:r>
            <a:endParaRPr lang="en-US" sz="2800" dirty="0" smtClean="0"/>
          </a:p>
          <a:p>
            <a:r>
              <a:rPr lang="en-US" sz="2800" dirty="0" err="1" smtClean="0"/>
              <a:t>Tay</a:t>
            </a:r>
            <a:r>
              <a:rPr lang="en-US" sz="2800" dirty="0" smtClean="0"/>
              <a:t>-Sachs disease: defective or missing enzyme </a:t>
            </a:r>
            <a:r>
              <a:rPr lang="el-GR" sz="2800" dirty="0" smtClean="0">
                <a:latin typeface="Calibri"/>
                <a:cs typeface="Calibri"/>
              </a:rPr>
              <a:t>β</a:t>
            </a:r>
            <a:r>
              <a:rPr lang="en-US" sz="2800" dirty="0" smtClean="0">
                <a:latin typeface="Calibri"/>
                <a:cs typeface="Calibri"/>
              </a:rPr>
              <a:t>-</a:t>
            </a:r>
            <a:r>
              <a:rPr lang="en-US" sz="2800" dirty="0" smtClean="0"/>
              <a:t>N-</a:t>
            </a:r>
            <a:r>
              <a:rPr lang="en-US" sz="2800" dirty="0" err="1" smtClean="0"/>
              <a:t>acetylhexosaminidase</a:t>
            </a:r>
            <a:r>
              <a:rPr lang="en-US" sz="2800" dirty="0" smtClean="0"/>
              <a:t> A which cleaves the terminal N-</a:t>
            </a:r>
            <a:r>
              <a:rPr lang="en-US" sz="2800" dirty="0" err="1" smtClean="0"/>
              <a:t>acetylgalactosamine</a:t>
            </a:r>
            <a:r>
              <a:rPr lang="en-US" sz="2800" dirty="0" smtClean="0"/>
              <a:t> from the </a:t>
            </a:r>
            <a:r>
              <a:rPr lang="en-US" sz="2800" dirty="0" err="1" smtClean="0"/>
              <a:t>glyco</a:t>
            </a:r>
            <a:r>
              <a:rPr lang="en-US" sz="2800" dirty="0" smtClean="0"/>
              <a:t> portion of the </a:t>
            </a:r>
            <a:r>
              <a:rPr lang="en-US" sz="2800" dirty="0" err="1" smtClean="0"/>
              <a:t>glycolipid</a:t>
            </a:r>
            <a:r>
              <a:rPr lang="en-US" sz="2800" dirty="0" smtClean="0"/>
              <a:t> (</a:t>
            </a:r>
            <a:r>
              <a:rPr lang="en-US" sz="2800" dirty="0" err="1" smtClean="0"/>
              <a:t>ganglioside</a:t>
            </a:r>
            <a:r>
              <a:rPr lang="en-US" sz="2800" dirty="0" smtClean="0"/>
              <a:t> G</a:t>
            </a:r>
            <a:r>
              <a:rPr lang="en-US" sz="2800" baseline="-25000" dirty="0" smtClean="0"/>
              <a:t>M2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Lysosomes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" descr="\\Ps14\supplied from csr\Donna\Becker_World_Cell\chap004\04_18Figure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9787" y="177800"/>
            <a:ext cx="4545013" cy="6245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B8C"/>
                </a:solidFill>
                <a:cs typeface="Arial" charset="0"/>
              </a:rPr>
              <a:t>The </a:t>
            </a:r>
            <a:r>
              <a:rPr lang="en-US" sz="3600" b="1" dirty="0" err="1" smtClean="0">
                <a:solidFill>
                  <a:srgbClr val="007B8C"/>
                </a:solidFill>
                <a:cs typeface="Arial" charset="0"/>
              </a:rPr>
              <a:t>Peroxisome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b="1" dirty="0" err="1" smtClean="0">
                <a:cs typeface="Arial" charset="0"/>
              </a:rPr>
              <a:t>Peroxisomes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dirty="0" smtClean="0">
                <a:cs typeface="Arial" charset="0"/>
              </a:rPr>
              <a:t>resemble </a:t>
            </a:r>
            <a:r>
              <a:rPr lang="en-US" sz="2800" dirty="0" err="1" smtClean="0">
                <a:cs typeface="Arial" charset="0"/>
              </a:rPr>
              <a:t>lysosomes</a:t>
            </a:r>
            <a:r>
              <a:rPr lang="en-US" sz="2800" dirty="0" smtClean="0">
                <a:cs typeface="Arial" charset="0"/>
              </a:rPr>
              <a:t> in size and appearance</a:t>
            </a:r>
          </a:p>
          <a:p>
            <a:pPr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They are surrounded by a single membrane and  perform several functions depending on cell type</a:t>
            </a:r>
          </a:p>
          <a:p>
            <a:pPr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err="1" smtClean="0">
                <a:cs typeface="Arial" charset="0"/>
              </a:rPr>
              <a:t>Peroxisomes</a:t>
            </a:r>
            <a:r>
              <a:rPr lang="en-US" sz="2800" dirty="0" smtClean="0">
                <a:cs typeface="Arial" charset="0"/>
              </a:rPr>
              <a:t> are especially prominent in the liver and kidney cells of animals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cs typeface="Arial" charset="0"/>
              </a:rPr>
              <a:t>Hydrogen peroxide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H</a:t>
            </a:r>
            <a:r>
              <a:rPr lang="en-US" sz="2800" baseline="-25000" dirty="0" smtClean="0">
                <a:cs typeface="Arial" charset="0"/>
              </a:rPr>
              <a:t>2</a:t>
            </a:r>
            <a:r>
              <a:rPr lang="en-US" sz="2800" dirty="0" smtClean="0">
                <a:cs typeface="Arial" charset="0"/>
              </a:rPr>
              <a:t>O</a:t>
            </a:r>
            <a:r>
              <a:rPr lang="en-US" sz="2800" baseline="-25000" dirty="0" smtClean="0">
                <a:cs typeface="Arial" charset="0"/>
              </a:rPr>
              <a:t>2</a:t>
            </a:r>
            <a:r>
              <a:rPr lang="en-US" sz="2800" dirty="0" smtClean="0">
                <a:cs typeface="Arial" charset="0"/>
              </a:rPr>
              <a:t> is highly toxic to cells but can be formed into water and oxygen by the enzyme </a:t>
            </a:r>
            <a:r>
              <a:rPr lang="en-US" sz="2800" i="1" dirty="0" err="1" smtClean="0">
                <a:cs typeface="Arial" charset="0"/>
              </a:rPr>
              <a:t>catalase</a:t>
            </a: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Eukaryotic cells have metabolic processes that produce  H</a:t>
            </a:r>
            <a:r>
              <a:rPr lang="en-US" sz="2800" baseline="-25000" dirty="0" smtClean="0">
                <a:cs typeface="Arial" charset="0"/>
              </a:rPr>
              <a:t>2</a:t>
            </a:r>
            <a:r>
              <a:rPr lang="en-US" sz="2800" dirty="0" smtClean="0">
                <a:cs typeface="Arial" charset="0"/>
              </a:rPr>
              <a:t>O</a:t>
            </a:r>
            <a:r>
              <a:rPr lang="en-US" sz="2800" baseline="-25000" dirty="0" smtClean="0">
                <a:cs typeface="Arial" charset="0"/>
              </a:rPr>
              <a:t>2  </a:t>
            </a: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These reactions are confined to </a:t>
            </a:r>
            <a:r>
              <a:rPr lang="en-US" sz="2800" dirty="0" err="1" smtClean="0">
                <a:cs typeface="Arial" charset="0"/>
              </a:rPr>
              <a:t>peroxisomes</a:t>
            </a:r>
            <a:r>
              <a:rPr lang="en-US" sz="2800" dirty="0" smtClean="0">
                <a:cs typeface="Arial" charset="0"/>
              </a:rPr>
              <a:t> that contain </a:t>
            </a:r>
            <a:r>
              <a:rPr lang="en-US" sz="2800" dirty="0" err="1" smtClean="0">
                <a:cs typeface="Arial" charset="0"/>
              </a:rPr>
              <a:t>catalase</a:t>
            </a:r>
            <a:r>
              <a:rPr lang="en-US" sz="2800" dirty="0" smtClean="0">
                <a:cs typeface="Arial" charset="0"/>
              </a:rPr>
              <a:t>, so that cells are protected from the harmful effects of peroxide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\\Ps14\supplied from csr\Donna\Becker_World_Cell\chap004\04_01Table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547100" cy="5784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267200" y="4572000"/>
            <a:ext cx="12954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76712" y="5581680"/>
            <a:ext cx="164592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828800"/>
            <a:ext cx="22098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Animal </a:t>
            </a:r>
            <a:r>
              <a:rPr lang="en-US" sz="3600" dirty="0" err="1" smtClean="0"/>
              <a:t>peroxisomes</a:t>
            </a:r>
            <a:endParaRPr lang="en-US" sz="3600" dirty="0"/>
          </a:p>
        </p:txBody>
      </p:sp>
      <p:pic>
        <p:nvPicPr>
          <p:cNvPr id="5" name="Picture 2" descr="\\Ps14\supplied from csr\Donna\Becker_World_Cell\chap004\04_19Figure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8888" y="228600"/>
            <a:ext cx="6386512" cy="6242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cs typeface="Arial" charset="0"/>
              </a:rPr>
              <a:t>Other functions of </a:t>
            </a:r>
            <a:r>
              <a:rPr lang="en-US" sz="3600" dirty="0" err="1" smtClean="0">
                <a:cs typeface="Arial" charset="0"/>
              </a:rPr>
              <a:t>peroxisomes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2800" dirty="0" err="1" smtClean="0">
                <a:cs typeface="Arial" charset="0"/>
              </a:rPr>
              <a:t>Peroxisomes</a:t>
            </a:r>
            <a:r>
              <a:rPr lang="en-US" sz="2800" dirty="0" smtClean="0">
                <a:cs typeface="Arial" charset="0"/>
              </a:rPr>
              <a:t> detoxify other harmful compounds, and </a:t>
            </a:r>
            <a:r>
              <a:rPr lang="en-US" sz="2800" dirty="0" err="1" smtClean="0">
                <a:cs typeface="Arial" charset="0"/>
              </a:rPr>
              <a:t>catabolize</a:t>
            </a:r>
            <a:r>
              <a:rPr lang="en-US" sz="2800" dirty="0" smtClean="0">
                <a:cs typeface="Arial" charset="0"/>
              </a:rPr>
              <a:t> unusual substances </a:t>
            </a:r>
          </a:p>
          <a:p>
            <a:pPr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In animals, they play roles in oxidative breakdown of fatty acids, especially longer chain fatty acids (up to 22 carbon atoms) </a:t>
            </a:r>
          </a:p>
          <a:p>
            <a:pPr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Some serious human diseases result from defects in one or more </a:t>
            </a:r>
            <a:r>
              <a:rPr lang="en-US" sz="2800" dirty="0" err="1" smtClean="0">
                <a:cs typeface="Arial" charset="0"/>
              </a:rPr>
              <a:t>peroxisomal</a:t>
            </a:r>
            <a:r>
              <a:rPr lang="en-US" sz="2800" dirty="0" smtClean="0">
                <a:cs typeface="Arial" charset="0"/>
              </a:rPr>
              <a:t> enzymes, normally involved in degrading long-chain fatty acids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Peroxisomal</a:t>
            </a:r>
            <a:r>
              <a:rPr lang="en-US" sz="3600" dirty="0" smtClean="0"/>
              <a:t> disorders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Due to its broad cellular functions, there are many known </a:t>
            </a:r>
            <a:r>
              <a:rPr lang="en-US" sz="2800" dirty="0" err="1" smtClean="0"/>
              <a:t>peroxisomal</a:t>
            </a:r>
            <a:r>
              <a:rPr lang="en-US" sz="2800" dirty="0" smtClean="0"/>
              <a:t> disorders.</a:t>
            </a:r>
          </a:p>
          <a:p>
            <a:r>
              <a:rPr lang="en-US" sz="2800" dirty="0" smtClean="0"/>
              <a:t>Examples:  </a:t>
            </a:r>
          </a:p>
          <a:p>
            <a:r>
              <a:rPr lang="en-US" sz="2800" dirty="0" smtClean="0"/>
              <a:t>Neonatal </a:t>
            </a:r>
            <a:r>
              <a:rPr lang="en-US" sz="2800" dirty="0" err="1" smtClean="0"/>
              <a:t>adrenoleukodystrophy</a:t>
            </a:r>
            <a:r>
              <a:rPr lang="en-US" sz="2800" dirty="0" smtClean="0"/>
              <a:t> : in some forms of NALD, the defective gene product is a membrane protein involved in the transport of long-chain fatty acids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B8C"/>
                </a:solidFill>
                <a:cs typeface="Arial" charset="0"/>
              </a:rPr>
              <a:t>Vacuoles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Some cells contain a membrane-bounded vacuole</a:t>
            </a:r>
          </a:p>
          <a:p>
            <a:pPr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In animal and yeast cells they are used to temporary storage or transport</a:t>
            </a:r>
          </a:p>
          <a:p>
            <a:pPr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err="1" smtClean="0">
                <a:cs typeface="Arial" charset="0"/>
              </a:rPr>
              <a:t>Phagocytosis</a:t>
            </a:r>
            <a:r>
              <a:rPr lang="en-US" sz="2800" dirty="0" smtClean="0">
                <a:cs typeface="Arial" charset="0"/>
              </a:rPr>
              <a:t> leads to the formation of a membrane bound particle, called a </a:t>
            </a:r>
            <a:r>
              <a:rPr lang="en-US" sz="2800" dirty="0" err="1" smtClean="0">
                <a:cs typeface="Arial" charset="0"/>
              </a:rPr>
              <a:t>phagosome</a:t>
            </a:r>
            <a:endParaRPr lang="en-US" sz="2800" dirty="0" smtClean="0">
              <a:cs typeface="Arial" charset="0"/>
            </a:endParaRPr>
          </a:p>
          <a:p>
            <a:pPr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When this type of vacuole fuses with a </a:t>
            </a:r>
            <a:r>
              <a:rPr lang="en-US" sz="2800" dirty="0" err="1" smtClean="0">
                <a:cs typeface="Arial" charset="0"/>
              </a:rPr>
              <a:t>lysosome</a:t>
            </a:r>
            <a:r>
              <a:rPr lang="en-US" sz="2800" dirty="0" smtClean="0">
                <a:cs typeface="Arial" charset="0"/>
              </a:rPr>
              <a:t>, the contents are hydrolyzed to provide nutrients to a cell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B8C"/>
                </a:solidFill>
                <a:cs typeface="Arial" charset="0"/>
              </a:rPr>
              <a:t>Vacuoles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Some cells contain a membrane-bounded vacuole</a:t>
            </a:r>
          </a:p>
          <a:p>
            <a:pPr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In animal and yeast cells they are used to temporary storage or transport</a:t>
            </a:r>
          </a:p>
          <a:p>
            <a:pPr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err="1" smtClean="0">
                <a:cs typeface="Arial" charset="0"/>
              </a:rPr>
              <a:t>Phagocytosis</a:t>
            </a:r>
            <a:r>
              <a:rPr lang="en-US" sz="2800" dirty="0" smtClean="0">
                <a:cs typeface="Arial" charset="0"/>
              </a:rPr>
              <a:t> leads to the formation of a membrane bound particle, called a </a:t>
            </a:r>
            <a:r>
              <a:rPr lang="en-US" sz="2800" dirty="0" err="1" smtClean="0">
                <a:cs typeface="Arial" charset="0"/>
              </a:rPr>
              <a:t>phagosome</a:t>
            </a:r>
            <a:endParaRPr lang="en-US" sz="2800" dirty="0" smtClean="0">
              <a:cs typeface="Arial" charset="0"/>
            </a:endParaRPr>
          </a:p>
          <a:p>
            <a:pPr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When this type of vacuole fuses with a </a:t>
            </a:r>
            <a:r>
              <a:rPr lang="en-US" sz="2800" dirty="0" err="1" smtClean="0">
                <a:cs typeface="Arial" charset="0"/>
              </a:rPr>
              <a:t>lysosome</a:t>
            </a:r>
            <a:r>
              <a:rPr lang="en-US" sz="2800" dirty="0" smtClean="0">
                <a:cs typeface="Arial" charset="0"/>
              </a:rPr>
              <a:t>, the contents are hydrolyzed to provide nutrients to a cell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cs typeface="Arial" charset="0"/>
              </a:rPr>
              <a:t>Plant vacuoles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Most mature plant cells contain a single large vacuole called a </a:t>
            </a:r>
            <a:r>
              <a:rPr lang="en-US" sz="2800" b="1" dirty="0" smtClean="0">
                <a:cs typeface="Arial" charset="0"/>
              </a:rPr>
              <a:t>central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b="1" dirty="0" smtClean="0">
                <a:cs typeface="Arial" charset="0"/>
              </a:rPr>
              <a:t>vacuole</a:t>
            </a:r>
          </a:p>
          <a:p>
            <a:pPr>
              <a:buFont typeface="Arial" charset="0"/>
              <a:buChar char="•"/>
            </a:pPr>
            <a:endParaRPr lang="en-US" sz="2800" b="1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 main function of the central vacuole is to maintain the </a:t>
            </a:r>
            <a:r>
              <a:rPr lang="en-US" sz="2800" i="1" dirty="0" err="1" smtClean="0">
                <a:cs typeface="Arial" charset="0"/>
              </a:rPr>
              <a:t>turgor</a:t>
            </a:r>
            <a:r>
              <a:rPr lang="en-US" sz="2800" i="1" dirty="0" smtClean="0">
                <a:cs typeface="Arial" charset="0"/>
              </a:rPr>
              <a:t> pressure</a:t>
            </a:r>
            <a:r>
              <a:rPr lang="en-US" sz="2800" dirty="0" smtClean="0">
                <a:cs typeface="Arial" charset="0"/>
              </a:rPr>
              <a:t> that keeps the plant from wilting</a:t>
            </a:r>
          </a:p>
          <a:p>
            <a:pPr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Tissues wilt when the central vacuole no longer presses against the cell contents (fails to provide adequate pressure)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7B8C"/>
                </a:solidFill>
                <a:cs typeface="Arial" charset="0"/>
              </a:rPr>
              <a:t>Ribosomes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b="1" dirty="0" err="1" smtClean="0">
                <a:cs typeface="Arial" charset="0"/>
              </a:rPr>
              <a:t>Ribosomes</a:t>
            </a:r>
            <a:r>
              <a:rPr lang="en-US" sz="2800" dirty="0" smtClean="0">
                <a:cs typeface="Arial" charset="0"/>
              </a:rPr>
              <a:t> are not really organelles because they are not enclosed by a membrane</a:t>
            </a:r>
          </a:p>
          <a:p>
            <a:pPr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They are found in all cells but differ slightly in bacteria, </a:t>
            </a:r>
            <a:r>
              <a:rPr lang="en-US" sz="2800" dirty="0" err="1" smtClean="0">
                <a:cs typeface="Arial" charset="0"/>
              </a:rPr>
              <a:t>archaea</a:t>
            </a:r>
            <a:r>
              <a:rPr lang="en-US" sz="2800" dirty="0" smtClean="0">
                <a:cs typeface="Arial" charset="0"/>
              </a:rPr>
              <a:t> and </a:t>
            </a:r>
            <a:r>
              <a:rPr lang="en-US" sz="2800" dirty="0" err="1" smtClean="0">
                <a:cs typeface="Arial" charset="0"/>
              </a:rPr>
              <a:t>eukarya</a:t>
            </a:r>
            <a:r>
              <a:rPr lang="en-US" sz="2800" dirty="0" smtClean="0">
                <a:cs typeface="Arial" charset="0"/>
              </a:rPr>
              <a:t> in their size and composition</a:t>
            </a:r>
          </a:p>
          <a:p>
            <a:pPr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Each cell type has a unique type of ribosomal RNA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cs typeface="Arial" charset="0"/>
              </a:rPr>
              <a:t>Ribosomes</a:t>
            </a:r>
            <a:r>
              <a:rPr lang="en-US" sz="3600" dirty="0" smtClean="0">
                <a:cs typeface="Arial" charset="0"/>
              </a:rPr>
              <a:t> are very small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err="1" smtClean="0">
                <a:cs typeface="Arial" charset="0"/>
              </a:rPr>
              <a:t>Ribosomes</a:t>
            </a:r>
            <a:r>
              <a:rPr lang="en-US" sz="2800" dirty="0" smtClean="0">
                <a:cs typeface="Arial" charset="0"/>
              </a:rPr>
              <a:t> can only be seen under the electron microscope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They have </a:t>
            </a:r>
            <a:r>
              <a:rPr lang="en-US" sz="2800" b="1" dirty="0" smtClean="0">
                <a:cs typeface="Arial" charset="0"/>
              </a:rPr>
              <a:t>sedimentation coefficients</a:t>
            </a:r>
            <a:r>
              <a:rPr lang="en-US" sz="2800" dirty="0" smtClean="0">
                <a:cs typeface="Arial" charset="0"/>
              </a:rPr>
              <a:t> in keeping with their small size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Sedimentation coefficient: a measure of how rapidly a particle sediments in an ultracentrifuge, expressed in </a:t>
            </a:r>
            <a:r>
              <a:rPr lang="en-US" sz="2800" i="1" dirty="0" smtClean="0">
                <a:cs typeface="Arial" charset="0"/>
              </a:rPr>
              <a:t>Svedberg units</a:t>
            </a:r>
            <a:r>
              <a:rPr lang="en-US" sz="2800" dirty="0" smtClean="0">
                <a:cs typeface="Arial" charset="0"/>
              </a:rPr>
              <a:t> (</a:t>
            </a:r>
            <a:r>
              <a:rPr lang="en-US" sz="2800" i="1" dirty="0" smtClean="0">
                <a:cs typeface="Arial" charset="0"/>
              </a:rPr>
              <a:t>S)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err="1" smtClean="0">
                <a:cs typeface="Arial" charset="0"/>
              </a:rPr>
              <a:t>Ribosomes</a:t>
            </a:r>
            <a:r>
              <a:rPr lang="en-US" sz="2800" dirty="0" smtClean="0">
                <a:cs typeface="Arial" charset="0"/>
              </a:rPr>
              <a:t> have values of 80S (eukaryotes) or 70S (bacteria and </a:t>
            </a:r>
            <a:r>
              <a:rPr lang="en-US" sz="2800" dirty="0" err="1" smtClean="0">
                <a:cs typeface="Arial" charset="0"/>
              </a:rPr>
              <a:t>archaea</a:t>
            </a:r>
            <a:r>
              <a:rPr lang="en-US" sz="2800" dirty="0" smtClean="0">
                <a:cs typeface="Arial" charset="0"/>
              </a:rPr>
              <a:t>)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cs typeface="Arial" charset="0"/>
              </a:rPr>
              <a:t>Ribosome subunits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err="1" smtClean="0">
                <a:cs typeface="Arial" charset="0"/>
              </a:rPr>
              <a:t>Ribosomes</a:t>
            </a:r>
            <a:r>
              <a:rPr lang="en-US" sz="2800" dirty="0" smtClean="0">
                <a:cs typeface="Arial" charset="0"/>
              </a:rPr>
              <a:t> have two subunits, the </a:t>
            </a:r>
            <a:r>
              <a:rPr lang="en-US" sz="2800" b="1" dirty="0" smtClean="0">
                <a:cs typeface="Arial" charset="0"/>
              </a:rPr>
              <a:t>large</a:t>
            </a:r>
            <a:r>
              <a:rPr lang="en-US" sz="2800" dirty="0" smtClean="0">
                <a:cs typeface="Arial" charset="0"/>
              </a:rPr>
              <a:t> and </a:t>
            </a:r>
            <a:r>
              <a:rPr lang="en-US" sz="2800" b="1" dirty="0" smtClean="0">
                <a:cs typeface="Arial" charset="0"/>
              </a:rPr>
              <a:t>small subunits</a:t>
            </a:r>
            <a:r>
              <a:rPr lang="en-US" sz="2800" dirty="0" smtClean="0">
                <a:cs typeface="Arial" charset="0"/>
              </a:rPr>
              <a:t>, with sedimentation coefficients of 60S and 40S respectively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Bacteria and </a:t>
            </a:r>
            <a:r>
              <a:rPr lang="en-US" sz="2800" dirty="0" err="1" smtClean="0">
                <a:cs typeface="Arial" charset="0"/>
              </a:rPr>
              <a:t>archaea</a:t>
            </a:r>
            <a:r>
              <a:rPr lang="en-US" sz="2800" dirty="0" smtClean="0">
                <a:cs typeface="Arial" charset="0"/>
              </a:rPr>
              <a:t> have large and small subunits of 50S and 30S, respectively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 S values of large and small subunits does not add up to the value for the complete ribosome, because S values depend on both size and shape</a:t>
            </a:r>
            <a:endParaRPr lang="en-US" sz="2800" b="1" dirty="0" smtClean="0">
              <a:cs typeface="Arial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504D"/>
                </a:solidFill>
                <a:cs typeface="Arial" charset="0"/>
              </a:rPr>
              <a:t>The Cytoplasm of Eukaryotic Cells Contains the </a:t>
            </a:r>
            <a:r>
              <a:rPr lang="en-US" sz="3600" b="1" dirty="0" err="1" smtClean="0">
                <a:solidFill>
                  <a:srgbClr val="C0504D"/>
                </a:solidFill>
                <a:cs typeface="Arial" charset="0"/>
              </a:rPr>
              <a:t>Cytosol</a:t>
            </a:r>
            <a:r>
              <a:rPr lang="en-US" sz="3600" b="1" dirty="0" smtClean="0">
                <a:solidFill>
                  <a:srgbClr val="C0504D"/>
                </a:solidFill>
                <a:cs typeface="Arial" charset="0"/>
              </a:rPr>
              <a:t> and Cytoskeleton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 </a:t>
            </a:r>
            <a:r>
              <a:rPr lang="en-US" sz="2800" b="1" dirty="0" smtClean="0">
                <a:cs typeface="Arial" charset="0"/>
              </a:rPr>
              <a:t>cytoplasm</a:t>
            </a:r>
            <a:r>
              <a:rPr lang="en-US" sz="2800" dirty="0" smtClean="0">
                <a:cs typeface="Arial" charset="0"/>
              </a:rPr>
              <a:t> of a eukaryotic cell is the  interior of the cell not occupied by the nucleus</a:t>
            </a:r>
          </a:p>
          <a:p>
            <a:pPr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 </a:t>
            </a:r>
            <a:r>
              <a:rPr lang="en-US" sz="2800" b="1" dirty="0" err="1" smtClean="0">
                <a:cs typeface="Arial" charset="0"/>
              </a:rPr>
              <a:t>cytosol</a:t>
            </a:r>
            <a:r>
              <a:rPr lang="en-US" sz="2800" dirty="0" smtClean="0">
                <a:cs typeface="Arial" charset="0"/>
              </a:rPr>
              <a:t> is the </a:t>
            </a:r>
            <a:r>
              <a:rPr lang="en-US" sz="2800" dirty="0" err="1" smtClean="0">
                <a:cs typeface="Arial" charset="0"/>
              </a:rPr>
              <a:t>semifluid</a:t>
            </a:r>
            <a:r>
              <a:rPr lang="en-US" sz="2800" dirty="0" smtClean="0">
                <a:cs typeface="Arial" charset="0"/>
              </a:rPr>
              <a:t> substance in which the organelles are suspended</a:t>
            </a:r>
          </a:p>
          <a:p>
            <a:pPr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 synthesis of fats and proteins and the initial steps in releasing energy from sugars takes place in the </a:t>
            </a:r>
            <a:r>
              <a:rPr lang="en-US" sz="2800" dirty="0" err="1" smtClean="0">
                <a:cs typeface="Arial" charset="0"/>
              </a:rPr>
              <a:t>cytosol</a:t>
            </a:r>
            <a:endParaRPr lang="en-US" sz="2800" dirty="0" smtClean="0">
              <a:cs typeface="Arial" charset="0"/>
            </a:endParaRPr>
          </a:p>
          <a:p>
            <a:pPr>
              <a:spcBef>
                <a:spcPts val="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 </a:t>
            </a:r>
            <a:r>
              <a:rPr lang="en-US" sz="2800" dirty="0" err="1" smtClean="0">
                <a:cs typeface="Arial" charset="0"/>
              </a:rPr>
              <a:t>cytosol</a:t>
            </a:r>
            <a:r>
              <a:rPr lang="en-US" sz="2800" dirty="0" smtClean="0">
                <a:cs typeface="Arial" charset="0"/>
              </a:rPr>
              <a:t> is permeated by the </a:t>
            </a:r>
            <a:r>
              <a:rPr lang="en-US" sz="2800" b="1" dirty="0" smtClean="0">
                <a:cs typeface="Arial" charset="0"/>
              </a:rPr>
              <a:t>cytoskeleton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Archaea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 err="1" smtClean="0">
                <a:cs typeface="Arial" charset="0"/>
              </a:rPr>
              <a:t>Archaea</a:t>
            </a:r>
            <a:r>
              <a:rPr lang="en-US" sz="2800" dirty="0" smtClean="0">
                <a:cs typeface="Arial" charset="0"/>
              </a:rPr>
              <a:t> were originally called </a:t>
            </a:r>
            <a:r>
              <a:rPr lang="en-US" sz="2800" i="1" dirty="0" err="1" smtClean="0">
                <a:cs typeface="Arial" charset="0"/>
              </a:rPr>
              <a:t>archebacteria</a:t>
            </a:r>
            <a:r>
              <a:rPr lang="en-US" sz="2800" dirty="0" smtClean="0">
                <a:cs typeface="Arial" charset="0"/>
              </a:rPr>
              <a:t> before they were discovered to be so different from bacteria</a:t>
            </a:r>
          </a:p>
          <a:p>
            <a:pPr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They include many species that live in extreme habitats and have diverse metabolic strategies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cs typeface="Arial" charset="0"/>
              </a:rPr>
              <a:t>The cytoskeleton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 cytoskeleton is a three-dimensional array of interconnected microfilaments, microtubules and intermediate filaments</a:t>
            </a:r>
          </a:p>
          <a:p>
            <a:pPr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It gives a cell its distinctive shape and internal organization</a:t>
            </a:r>
          </a:p>
          <a:p>
            <a:pPr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It also plays a role in cell movement and cell division</a:t>
            </a:r>
            <a:endParaRPr lang="en-US" sz="2800" b="1" dirty="0" smtClean="0">
              <a:cs typeface="Arial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\\Ps14\supplied from csr\Donna\Becker_World_Cell\chap004\04_23Figure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381000"/>
            <a:ext cx="8089900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cs typeface="Arial" charset="0"/>
              </a:rPr>
              <a:t>The cytoskeleton (continued)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 cytoskeleton serves as a framework for positioning and moving organelles and macromolecules within the cell</a:t>
            </a:r>
          </a:p>
          <a:p>
            <a:pPr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It may do the same for </a:t>
            </a:r>
            <a:r>
              <a:rPr lang="en-US" sz="2800" dirty="0" err="1" smtClean="0">
                <a:cs typeface="Arial" charset="0"/>
              </a:rPr>
              <a:t>ribosomes</a:t>
            </a:r>
            <a:r>
              <a:rPr lang="en-US" sz="2800" dirty="0" smtClean="0">
                <a:cs typeface="Arial" charset="0"/>
              </a:rPr>
              <a:t> and enzymes</a:t>
            </a:r>
          </a:p>
          <a:p>
            <a:pPr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Even some of the water within the cell (20-40%) may be bound to microfilaments and microtubules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cs typeface="Arial" charset="0"/>
              </a:rPr>
              <a:t>Components of the cytoskeleton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cs typeface="Arial" charset="0"/>
              </a:rPr>
              <a:t>There are three structural elements of the cytoskeleton</a:t>
            </a:r>
          </a:p>
          <a:p>
            <a:pPr>
              <a:buFont typeface="Arial" charset="0"/>
              <a:buChar char="•"/>
            </a:pPr>
            <a:endParaRPr lang="en-US" dirty="0" smtClean="0">
              <a:cs typeface="Arial" charset="0"/>
            </a:endParaRPr>
          </a:p>
          <a:p>
            <a:pPr lvl="1"/>
            <a:r>
              <a:rPr lang="en-US" sz="2400" i="1" dirty="0" smtClean="0">
                <a:cs typeface="Arial" charset="0"/>
              </a:rPr>
              <a:t>Microtubules</a:t>
            </a:r>
          </a:p>
          <a:p>
            <a:pPr lvl="1"/>
            <a:endParaRPr lang="en-US" sz="2400" dirty="0" smtClean="0">
              <a:cs typeface="Arial" charset="0"/>
            </a:endParaRPr>
          </a:p>
          <a:p>
            <a:pPr lvl="1"/>
            <a:r>
              <a:rPr lang="en-US" sz="2400" i="1" dirty="0" smtClean="0">
                <a:cs typeface="Arial" charset="0"/>
              </a:rPr>
              <a:t>Microfilamen</a:t>
            </a:r>
            <a:r>
              <a:rPr lang="en-US" sz="2400" dirty="0" smtClean="0">
                <a:cs typeface="Arial" charset="0"/>
              </a:rPr>
              <a:t>ts</a:t>
            </a:r>
          </a:p>
          <a:p>
            <a:pPr lvl="1"/>
            <a:endParaRPr lang="en-US" sz="2400" dirty="0" smtClean="0">
              <a:cs typeface="Arial" charset="0"/>
            </a:endParaRPr>
          </a:p>
          <a:p>
            <a:pPr lvl="1"/>
            <a:r>
              <a:rPr lang="en-US" sz="2400" i="1" dirty="0" smtClean="0">
                <a:cs typeface="Arial" charset="0"/>
              </a:rPr>
              <a:t>Intermediate filaments</a:t>
            </a:r>
            <a:endParaRPr lang="en-US" sz="2400" dirty="0" smtClean="0">
              <a:cs typeface="Arial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504D"/>
                </a:solidFill>
                <a:cs typeface="Arial" charset="0"/>
              </a:rPr>
              <a:t>The Extracellular Matrix and the Cell Wall Are “Outside” the Cell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Most cells are characterized by extracellular structures </a:t>
            </a:r>
          </a:p>
          <a:p>
            <a:pPr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For many animal cells these structures are called the </a:t>
            </a:r>
            <a:r>
              <a:rPr lang="en-US" sz="2800" b="1" dirty="0" smtClean="0">
                <a:cs typeface="Arial" charset="0"/>
              </a:rPr>
              <a:t>extracellular matrix</a:t>
            </a:r>
            <a:r>
              <a:rPr lang="en-US" sz="2800" dirty="0" smtClean="0">
                <a:cs typeface="Arial" charset="0"/>
              </a:rPr>
              <a:t> (</a:t>
            </a:r>
            <a:r>
              <a:rPr lang="en-US" sz="2800" b="1" dirty="0" smtClean="0">
                <a:cs typeface="Arial" charset="0"/>
              </a:rPr>
              <a:t>ECM</a:t>
            </a:r>
            <a:r>
              <a:rPr lang="en-US" sz="2800" dirty="0" smtClean="0">
                <a:cs typeface="Arial" charset="0"/>
              </a:rPr>
              <a:t>) and consist mainly of collagen fibers and </a:t>
            </a:r>
            <a:r>
              <a:rPr lang="en-US" sz="2800" dirty="0" err="1" smtClean="0">
                <a:cs typeface="Arial" charset="0"/>
              </a:rPr>
              <a:t>proteoglycans</a:t>
            </a: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For plant and fungal cells, these are </a:t>
            </a:r>
            <a:r>
              <a:rPr lang="en-US" sz="2800" b="1" dirty="0" smtClean="0">
                <a:cs typeface="Arial" charset="0"/>
              </a:rPr>
              <a:t>cell walls</a:t>
            </a:r>
            <a:r>
              <a:rPr lang="en-US" sz="2800" dirty="0" smtClean="0">
                <a:cs typeface="Arial" charset="0"/>
              </a:rPr>
              <a:t>, consisting mainly of </a:t>
            </a:r>
            <a:r>
              <a:rPr lang="en-US" sz="2800" i="1" dirty="0" smtClean="0">
                <a:cs typeface="Arial" charset="0"/>
              </a:rPr>
              <a:t>cellulose </a:t>
            </a:r>
            <a:r>
              <a:rPr lang="en-US" sz="2800" i="1" dirty="0" err="1" smtClean="0">
                <a:cs typeface="Arial" charset="0"/>
              </a:rPr>
              <a:t>microfibrils</a:t>
            </a:r>
            <a:endParaRPr lang="en-US" sz="2800" dirty="0" smtClean="0">
              <a:cs typeface="Arial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cs typeface="Arial" charset="0"/>
              </a:rPr>
              <a:t>Motility and the ECM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Plant cells are </a:t>
            </a:r>
            <a:r>
              <a:rPr lang="en-US" sz="2800" i="1" dirty="0" err="1" smtClean="0">
                <a:cs typeface="Arial" charset="0"/>
              </a:rPr>
              <a:t>nonmotile</a:t>
            </a:r>
            <a:r>
              <a:rPr lang="en-US" sz="2800" dirty="0" smtClean="0">
                <a:cs typeface="Arial" charset="0"/>
              </a:rPr>
              <a:t> and thus suited to the rigidity that cell walls confer on an organism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Animal cells are </a:t>
            </a:r>
            <a:r>
              <a:rPr lang="en-US" sz="2800" i="1" dirty="0" smtClean="0">
                <a:cs typeface="Arial" charset="0"/>
              </a:rPr>
              <a:t>motile</a:t>
            </a:r>
            <a:r>
              <a:rPr lang="en-US" sz="2800" dirty="0" smtClean="0">
                <a:cs typeface="Arial" charset="0"/>
              </a:rPr>
              <a:t> and therefore are surrounded by a strong but elastic network of collagen fibers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Bacteria and </a:t>
            </a:r>
            <a:r>
              <a:rPr lang="en-US" sz="2800" dirty="0" err="1" smtClean="0">
                <a:cs typeface="Arial" charset="0"/>
              </a:rPr>
              <a:t>archaea</a:t>
            </a:r>
            <a:r>
              <a:rPr lang="en-US" sz="2800" dirty="0" smtClean="0">
                <a:cs typeface="Arial" charset="0"/>
              </a:rPr>
              <a:t> may be motile or not; their cell walls provide protection from bursting due to osmotic differences between the cell and the surrounding environment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cs typeface="Arial" charset="0"/>
              </a:rPr>
              <a:t>The ECM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 primary function of the ECM is support but the types of materials and patterns in which they are deposited regulate a variety of processes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In animal cells, a network of </a:t>
            </a:r>
            <a:r>
              <a:rPr lang="en-US" sz="2800" dirty="0" err="1" smtClean="0">
                <a:cs typeface="Arial" charset="0"/>
              </a:rPr>
              <a:t>proteoglyans</a:t>
            </a:r>
            <a:r>
              <a:rPr lang="en-US" sz="2800" dirty="0" smtClean="0">
                <a:cs typeface="Arial" charset="0"/>
              </a:rPr>
              <a:t>  surrounds the collagen fibers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800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In vertebrates, collagen is the most abundant protein in the animal body, as it is  also found in tendons, cartilage and bone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cs typeface="Arial" charset="0"/>
              </a:rPr>
              <a:t>Additional functions of the ECM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cs typeface="Arial" charset="0"/>
              </a:rPr>
              <a:t>Processes regulated by the ECM may include: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dirty="0" smtClean="0"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Arial" charset="0"/>
              </a:rPr>
              <a:t>Cell motility and migration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Arial" charset="0"/>
              </a:rPr>
              <a:t>Cell division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Arial" charset="0"/>
              </a:rPr>
              <a:t>Cell recognition and adhesion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Arial" charset="0"/>
              </a:rPr>
              <a:t>Cell differentiation during embryonic development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cs typeface="Arial" charset="0"/>
              </a:rPr>
              <a:t>Types of </a:t>
            </a:r>
            <a:r>
              <a:rPr lang="en-US" dirty="0" err="1" smtClean="0">
                <a:cs typeface="Arial" charset="0"/>
              </a:rPr>
              <a:t>archaea</a:t>
            </a:r>
            <a:r>
              <a:rPr lang="en-US" dirty="0" smtClean="0">
                <a:cs typeface="Arial" charset="0"/>
              </a:rPr>
              <a:t> include:</a:t>
            </a:r>
          </a:p>
          <a:p>
            <a:pPr lvl="1"/>
            <a:r>
              <a:rPr lang="en-US" sz="2400" i="1" dirty="0" err="1" smtClean="0">
                <a:cs typeface="Arial" charset="0"/>
              </a:rPr>
              <a:t>methanogens</a:t>
            </a:r>
            <a:r>
              <a:rPr lang="en-US" sz="2400" i="1" dirty="0" smtClean="0">
                <a:cs typeface="Arial" charset="0"/>
              </a:rPr>
              <a:t> -  </a:t>
            </a:r>
            <a:r>
              <a:rPr lang="en-US" sz="2400" dirty="0" smtClean="0">
                <a:cs typeface="Arial" charset="0"/>
              </a:rPr>
              <a:t>obtain energy from hydrogen and convert CO2 into methane</a:t>
            </a:r>
          </a:p>
          <a:p>
            <a:pPr lvl="1"/>
            <a:r>
              <a:rPr lang="en-US" sz="2400" i="1" dirty="0" err="1" smtClean="0">
                <a:cs typeface="Arial" charset="0"/>
              </a:rPr>
              <a:t>halophiles</a:t>
            </a:r>
            <a:r>
              <a:rPr lang="en-US" sz="2400" i="1" dirty="0" smtClean="0">
                <a:cs typeface="Arial" charset="0"/>
              </a:rPr>
              <a:t> - </a:t>
            </a:r>
            <a:r>
              <a:rPr lang="en-US" sz="2400" dirty="0" smtClean="0">
                <a:cs typeface="Arial" charset="0"/>
              </a:rPr>
              <a:t>occupy extremely salty environments</a:t>
            </a:r>
            <a:endParaRPr lang="en-US" sz="2400" i="1" dirty="0" smtClean="0">
              <a:cs typeface="Arial" charset="0"/>
            </a:endParaRPr>
          </a:p>
          <a:p>
            <a:pPr lvl="1"/>
            <a:r>
              <a:rPr lang="en-US" sz="2400" i="1" dirty="0" err="1" smtClean="0">
                <a:cs typeface="Arial" charset="0"/>
              </a:rPr>
              <a:t>thermacidophiles</a:t>
            </a:r>
            <a:r>
              <a:rPr lang="en-US" sz="2400" i="1" dirty="0" smtClean="0">
                <a:cs typeface="Arial" charset="0"/>
              </a:rPr>
              <a:t> - </a:t>
            </a:r>
            <a:r>
              <a:rPr lang="en-US" sz="2400" dirty="0" smtClean="0">
                <a:cs typeface="Arial" charset="0"/>
              </a:rPr>
              <a:t>thrive in acidic hot springs</a:t>
            </a:r>
          </a:p>
          <a:p>
            <a:pPr>
              <a:buFont typeface="Arial" charset="0"/>
              <a:buChar char="•"/>
            </a:pPr>
            <a:endParaRPr lang="en-US" dirty="0" smtClean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cs typeface="Arial" charset="0"/>
              </a:rPr>
              <a:t>They are considered to have descended from a common ancestor that also gave rise to eukaryotes long after diverging from bacteria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C:\Users\dking\Desktop\04_Lecture_Presentation_BG 12.jpg"/>
          <p:cNvPicPr>
            <a:picLocks noChangeAspect="1" noChangeArrowheads="1"/>
          </p:cNvPicPr>
          <p:nvPr/>
        </p:nvPicPr>
        <p:blipFill>
          <a:blip r:embed="rId2"/>
          <a:srcRect b="14832"/>
          <a:stretch>
            <a:fillRect/>
          </a:stretch>
        </p:blipFill>
        <p:spPr bwMode="auto">
          <a:xfrm>
            <a:off x="254000" y="2133600"/>
            <a:ext cx="83883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350</TotalTime>
  <Words>2961</Words>
  <Application>Microsoft Office PowerPoint</Application>
  <PresentationFormat>On-screen Show (4:3)</PresentationFormat>
  <Paragraphs>341</Paragraphs>
  <Slides>77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Median</vt:lpstr>
      <vt:lpstr>Slide 1</vt:lpstr>
      <vt:lpstr>Cells and organelles </vt:lpstr>
      <vt:lpstr>Cells </vt:lpstr>
      <vt:lpstr>Three domains</vt:lpstr>
      <vt:lpstr>Bacteria </vt:lpstr>
      <vt:lpstr>Slide 6</vt:lpstr>
      <vt:lpstr>Archaea</vt:lpstr>
      <vt:lpstr>Slide 8</vt:lpstr>
      <vt:lpstr>Slide 9</vt:lpstr>
      <vt:lpstr>Limitations on cell size</vt:lpstr>
      <vt:lpstr>Slide 11</vt:lpstr>
      <vt:lpstr>Eukaryotic Cells Use Organelles to Compartmentalize Cellular Function</vt:lpstr>
      <vt:lpstr>Bacteria, Archaea, and Eukaryotes Differ from Each Other in Many Ways</vt:lpstr>
      <vt:lpstr>Presence of a Membrane-Bounded Nucleus</vt:lpstr>
      <vt:lpstr>Slide 15</vt:lpstr>
      <vt:lpstr>Use of internal membranes to segregate function</vt:lpstr>
      <vt:lpstr>The cytoskeleton </vt:lpstr>
      <vt:lpstr>Exocytosis and Endocytosis </vt:lpstr>
      <vt:lpstr>Organization of DNA </vt:lpstr>
      <vt:lpstr>Segregation of Genetic Information</vt:lpstr>
      <vt:lpstr>Eukaryotic chromosome</vt:lpstr>
      <vt:lpstr>Expression of DNA</vt:lpstr>
      <vt:lpstr>Cell Specialization Demonstrates the Unity and Diversity of Biology</vt:lpstr>
      <vt:lpstr>The Eukaryotic Cell in Overview: Pictures at an Exhibition</vt:lpstr>
      <vt:lpstr>The Plasma Membrane Defines Cell Boundaries and Retains Contents</vt:lpstr>
      <vt:lpstr>Organization of the plasma membrane</vt:lpstr>
      <vt:lpstr>The Nucleus is the Information Center of the Eukaryotic Cell</vt:lpstr>
      <vt:lpstr>Slide 28</vt:lpstr>
      <vt:lpstr>Intracellular Membranes and Organelles Define Compartments</vt:lpstr>
      <vt:lpstr>The Mitochondrion</vt:lpstr>
      <vt:lpstr>Mitochondrial similarity to bacterial cells</vt:lpstr>
      <vt:lpstr>The Mitochondrion</vt:lpstr>
      <vt:lpstr>Mitochondrial function</vt:lpstr>
      <vt:lpstr>Varied number and location of mitochondria</vt:lpstr>
      <vt:lpstr>Localization of the Miochondrion within a sperm cell</vt:lpstr>
      <vt:lpstr>Mitochondrial disorders</vt:lpstr>
      <vt:lpstr>The Chloroplast</vt:lpstr>
      <vt:lpstr>Slide 38</vt:lpstr>
      <vt:lpstr>Slide 39</vt:lpstr>
      <vt:lpstr>Chloroplast function</vt:lpstr>
      <vt:lpstr>Chloroplast function (continued)</vt:lpstr>
      <vt:lpstr>Plastids</vt:lpstr>
      <vt:lpstr>The Endosymbiont Theory: Did Mitochondria and Chloroplasts Evolve from Ancient Bacteria?</vt:lpstr>
      <vt:lpstr>The Endoplasmic Reticulum</vt:lpstr>
      <vt:lpstr>Slide 45</vt:lpstr>
      <vt:lpstr>Rough endoplasmic reticulum</vt:lpstr>
      <vt:lpstr>Slide 47</vt:lpstr>
      <vt:lpstr>Smooth endoplasmic reticulum</vt:lpstr>
      <vt:lpstr>Slide 49</vt:lpstr>
      <vt:lpstr>The Golgi Complex</vt:lpstr>
      <vt:lpstr>The Golgi complex is like a processing station</vt:lpstr>
      <vt:lpstr>Slide 52</vt:lpstr>
      <vt:lpstr>Secretory Vesicles</vt:lpstr>
      <vt:lpstr>The process of secretion in eukaryotic cells</vt:lpstr>
      <vt:lpstr>The Lysosome</vt:lpstr>
      <vt:lpstr>Lysosomal disorders </vt:lpstr>
      <vt:lpstr>Lysosomes </vt:lpstr>
      <vt:lpstr>The Peroxisome</vt:lpstr>
      <vt:lpstr>Hydrogen peroxide</vt:lpstr>
      <vt:lpstr>Animal peroxisomes</vt:lpstr>
      <vt:lpstr>Other functions of peroxisomes</vt:lpstr>
      <vt:lpstr>Peroxisomal disorders </vt:lpstr>
      <vt:lpstr>Vacuoles</vt:lpstr>
      <vt:lpstr>Vacuoles</vt:lpstr>
      <vt:lpstr>Plant vacuoles</vt:lpstr>
      <vt:lpstr>Ribosomes</vt:lpstr>
      <vt:lpstr>Ribosomes are very small</vt:lpstr>
      <vt:lpstr>Ribosome subunits</vt:lpstr>
      <vt:lpstr>The Cytoplasm of Eukaryotic Cells Contains the Cytosol and Cytoskeleton</vt:lpstr>
      <vt:lpstr>The cytoskeleton</vt:lpstr>
      <vt:lpstr>Slide 71</vt:lpstr>
      <vt:lpstr>The cytoskeleton (continued)</vt:lpstr>
      <vt:lpstr>Components of the cytoskeleton</vt:lpstr>
      <vt:lpstr>The Extracellular Matrix and the Cell Wall Are “Outside” the Cell</vt:lpstr>
      <vt:lpstr>Motility and the ECM</vt:lpstr>
      <vt:lpstr>The ECM</vt:lpstr>
      <vt:lpstr>Additional functions of the ECM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51</cp:revision>
  <dcterms:created xsi:type="dcterms:W3CDTF">2012-09-30T18:34:34Z</dcterms:created>
  <dcterms:modified xsi:type="dcterms:W3CDTF">2012-10-07T21:15:07Z</dcterms:modified>
</cp:coreProperties>
</file>