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9"/>
  </p:notesMasterIdLst>
  <p:sldIdLst>
    <p:sldId id="256" r:id="rId2"/>
    <p:sldId id="344" r:id="rId3"/>
    <p:sldId id="345" r:id="rId4"/>
    <p:sldId id="346" r:id="rId5"/>
    <p:sldId id="347" r:id="rId6"/>
    <p:sldId id="364" r:id="rId7"/>
    <p:sldId id="348" r:id="rId8"/>
    <p:sldId id="349" r:id="rId9"/>
    <p:sldId id="350" r:id="rId10"/>
    <p:sldId id="352" r:id="rId11"/>
    <p:sldId id="351" r:id="rId12"/>
    <p:sldId id="353" r:id="rId13"/>
    <p:sldId id="354" r:id="rId14"/>
    <p:sldId id="355" r:id="rId15"/>
    <p:sldId id="356" r:id="rId16"/>
    <p:sldId id="357" r:id="rId17"/>
    <p:sldId id="365" r:id="rId18"/>
    <p:sldId id="358" r:id="rId19"/>
    <p:sldId id="366" r:id="rId20"/>
    <p:sldId id="359" r:id="rId21"/>
    <p:sldId id="360" r:id="rId22"/>
    <p:sldId id="367" r:id="rId23"/>
    <p:sldId id="361" r:id="rId24"/>
    <p:sldId id="362" r:id="rId25"/>
    <p:sldId id="368" r:id="rId26"/>
    <p:sldId id="369" r:id="rId27"/>
    <p:sldId id="370" r:id="rId28"/>
    <p:sldId id="371" r:id="rId29"/>
    <p:sldId id="373" r:id="rId30"/>
    <p:sldId id="374" r:id="rId31"/>
    <p:sldId id="372" r:id="rId32"/>
    <p:sldId id="375" r:id="rId33"/>
    <p:sldId id="394" r:id="rId34"/>
    <p:sldId id="395" r:id="rId35"/>
    <p:sldId id="376" r:id="rId36"/>
    <p:sldId id="377" r:id="rId37"/>
    <p:sldId id="378" r:id="rId38"/>
    <p:sldId id="379" r:id="rId39"/>
    <p:sldId id="396" r:id="rId40"/>
    <p:sldId id="380" r:id="rId41"/>
    <p:sldId id="397" r:id="rId42"/>
    <p:sldId id="381" r:id="rId43"/>
    <p:sldId id="398" r:id="rId44"/>
    <p:sldId id="382" r:id="rId45"/>
    <p:sldId id="383" r:id="rId46"/>
    <p:sldId id="384" r:id="rId47"/>
    <p:sldId id="385" r:id="rId48"/>
    <p:sldId id="386" r:id="rId49"/>
    <p:sldId id="399" r:id="rId50"/>
    <p:sldId id="400" r:id="rId51"/>
    <p:sldId id="387" r:id="rId52"/>
    <p:sldId id="388" r:id="rId53"/>
    <p:sldId id="401" r:id="rId54"/>
    <p:sldId id="402" r:id="rId55"/>
    <p:sldId id="403" r:id="rId56"/>
    <p:sldId id="405" r:id="rId57"/>
    <p:sldId id="404"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66"/>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94"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3D6A-F1AE-43FD-AC65-1A105F1A0F99}" type="datetimeFigureOut">
              <a:rPr lang="en-US" smtClean="0"/>
              <a:pPr/>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E8114-8283-4CEC-BC30-B531406444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164E9DFD-49AF-4ECA-9DD4-24DBBF786C4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66CD41-4B92-4878-B803-9298EF25B83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99FC06D6-FD1D-43DC-9E3B-10FEDC94ADB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344CB424-66AD-4244-8FED-C88C84422C76}"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F624B3A5-B5CE-4195-A68D-F33F118A0534}"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59063D4F-146C-4C52-832D-A6E61D64301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FBB175DD-6E3B-4502-8C9C-16F276573A45}"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F27BDC82-A50D-431E-AD32-22C886A2017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1F1E2C8-470B-4542-ADE5-0BCB536B3D2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CFD737A-7A42-4768-B3B5-AE0CB65FF2DD}"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E5A25E19-AC69-48E1-8311-FDA8B3A1C022}"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FE581BF-B916-490A-8F27-AA278015B58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295400" y="838200"/>
            <a:ext cx="6324600" cy="1938992"/>
          </a:xfrm>
          <a:prstGeom prst="rect">
            <a:avLst/>
          </a:prstGeom>
          <a:noFill/>
          <a:ln w="9525">
            <a:noFill/>
            <a:miter lim="800000"/>
            <a:headEnd/>
            <a:tailEnd/>
          </a:ln>
        </p:spPr>
        <p:txBody>
          <a:bodyPr>
            <a:spAutoFit/>
          </a:bodyPr>
          <a:lstStyle/>
          <a:p>
            <a:pPr algn="ctr">
              <a:spcBef>
                <a:spcPct val="50000"/>
              </a:spcBef>
            </a:pPr>
            <a:r>
              <a:rPr lang="en-US" sz="4800" dirty="0" smtClean="0">
                <a:latin typeface="Tahoma" pitchFamily="34" charset="0"/>
              </a:rPr>
              <a:t>Visualizing </a:t>
            </a:r>
          </a:p>
          <a:p>
            <a:pPr algn="ctr">
              <a:spcBef>
                <a:spcPct val="50000"/>
              </a:spcBef>
            </a:pPr>
            <a:r>
              <a:rPr lang="en-US" sz="4800" dirty="0" smtClean="0">
                <a:latin typeface="Tahoma" pitchFamily="34" charset="0"/>
              </a:rPr>
              <a:t>Cells and Molecules </a:t>
            </a:r>
            <a:endParaRPr lang="en-US" sz="4800" dirty="0">
              <a:latin typeface="Tahoma" pitchFamily="34" charset="0"/>
            </a:endParaRPr>
          </a:p>
        </p:txBody>
      </p:sp>
      <p:sp>
        <p:nvSpPr>
          <p:cNvPr id="4" name="TextBox 3"/>
          <p:cNvSpPr txBox="1"/>
          <p:nvPr/>
        </p:nvSpPr>
        <p:spPr>
          <a:xfrm>
            <a:off x="533400" y="3352800"/>
            <a:ext cx="7696200" cy="2308324"/>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r>
              <a:rPr lang="en-US" sz="2400" dirty="0" smtClean="0">
                <a:solidFill>
                  <a:srgbClr val="FFFF00"/>
                </a:solidFill>
              </a:rPr>
              <a:t>Appendix A, p. A.1- A.29.</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2			Sat  15.09.2012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a:bodyPr>
          <a:lstStyle/>
          <a:p>
            <a:r>
              <a:rPr lang="en-US" sz="2800" dirty="0" smtClean="0"/>
              <a:t>The focal length is determined by:</a:t>
            </a:r>
          </a:p>
          <a:p>
            <a:pPr lvl="1"/>
            <a:r>
              <a:rPr lang="en-US" sz="2500" dirty="0" smtClean="0"/>
              <a:t>Index of refraction of lens</a:t>
            </a:r>
          </a:p>
          <a:p>
            <a:pPr lvl="1"/>
            <a:r>
              <a:rPr lang="en-US" sz="2500" dirty="0" smtClean="0"/>
              <a:t>The medium in which it is immersed</a:t>
            </a:r>
          </a:p>
          <a:p>
            <a:pPr lvl="1"/>
            <a:r>
              <a:rPr lang="en-US" sz="2500" dirty="0" smtClean="0"/>
              <a:t>The geometry of the lens</a:t>
            </a:r>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a:xfrm>
            <a:off x="612648" y="1600200"/>
            <a:ext cx="8153400" cy="1600200"/>
          </a:xfrm>
        </p:spPr>
        <p:txBody>
          <a:bodyPr>
            <a:normAutofit fontScale="92500" lnSpcReduction="20000"/>
          </a:bodyPr>
          <a:lstStyle/>
          <a:p>
            <a:r>
              <a:rPr lang="en-US" sz="2800" b="1" dirty="0" smtClean="0"/>
              <a:t>Angular aperture</a:t>
            </a:r>
            <a:r>
              <a:rPr lang="en-US" sz="2800" dirty="0" smtClean="0"/>
              <a:t>: the half-angle </a:t>
            </a:r>
            <a:r>
              <a:rPr lang="el-GR" sz="2800" dirty="0" smtClean="0">
                <a:latin typeface="Calibri"/>
                <a:cs typeface="Calibri"/>
              </a:rPr>
              <a:t>α</a:t>
            </a:r>
            <a:r>
              <a:rPr lang="en-US" sz="2800" dirty="0" smtClean="0">
                <a:latin typeface="Calibri"/>
                <a:cs typeface="Calibri"/>
              </a:rPr>
              <a:t> of the cone of light entering the objective lens of the microscope from the specimen</a:t>
            </a:r>
          </a:p>
          <a:p>
            <a:r>
              <a:rPr lang="en-US" sz="2800" dirty="0" smtClean="0">
                <a:latin typeface="Calibri"/>
                <a:cs typeface="Calibri"/>
              </a:rPr>
              <a:t>In the best LM, </a:t>
            </a:r>
            <a:r>
              <a:rPr lang="el-GR" sz="2800" dirty="0" smtClean="0">
                <a:latin typeface="Calibri"/>
                <a:cs typeface="Calibri"/>
              </a:rPr>
              <a:t>α</a:t>
            </a:r>
            <a:r>
              <a:rPr lang="en-US" sz="2800" dirty="0" smtClean="0">
                <a:latin typeface="Calibri"/>
                <a:cs typeface="Calibri"/>
              </a:rPr>
              <a:t>≈70˚</a:t>
            </a:r>
          </a:p>
          <a:p>
            <a:endParaRPr lang="en-US" sz="2800" dirty="0"/>
          </a:p>
        </p:txBody>
      </p:sp>
      <p:sp>
        <p:nvSpPr>
          <p:cNvPr id="4" name="Rectangle 2"/>
          <p:cNvSpPr txBox="1">
            <a:spLocks noChangeArrowheads="1"/>
          </p:cNvSpPr>
          <p:nvPr/>
        </p:nvSpPr>
        <p:spPr bwMode="auto">
          <a:xfrm>
            <a:off x="3048000" y="6248401"/>
            <a:ext cx="10668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A-4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5" name="Picture 3" descr="A_04Figure-L"/>
          <p:cNvPicPr>
            <a:picLocks noChangeAspect="1" noChangeArrowheads="1"/>
          </p:cNvPicPr>
          <p:nvPr/>
        </p:nvPicPr>
        <p:blipFill>
          <a:blip r:embed="rId2" cstate="print"/>
          <a:srcRect/>
          <a:stretch>
            <a:fillRect/>
          </a:stretch>
        </p:blipFill>
        <p:spPr bwMode="auto">
          <a:xfrm>
            <a:off x="4343400" y="2743200"/>
            <a:ext cx="4524550" cy="3836313"/>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10200" y="3876672"/>
            <a:ext cx="2590800" cy="457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Factors that affect Resolution </a:t>
            </a:r>
            <a:endParaRPr lang="en-US" sz="3600" dirty="0"/>
          </a:p>
        </p:txBody>
      </p:sp>
      <p:sp>
        <p:nvSpPr>
          <p:cNvPr id="3" name="Content Placeholder 2"/>
          <p:cNvSpPr>
            <a:spLocks noGrp="1"/>
          </p:cNvSpPr>
          <p:nvPr>
            <p:ph sz="quarter" idx="1"/>
          </p:nvPr>
        </p:nvSpPr>
        <p:spPr>
          <a:xfrm>
            <a:off x="612648" y="1752600"/>
            <a:ext cx="8074152" cy="4800600"/>
          </a:xfrm>
        </p:spPr>
        <p:txBody>
          <a:bodyPr>
            <a:normAutofit lnSpcReduction="10000"/>
          </a:bodyPr>
          <a:lstStyle/>
          <a:p>
            <a:r>
              <a:rPr lang="en-US" sz="2800" dirty="0" smtClean="0"/>
              <a:t>Resolution is governed by</a:t>
            </a:r>
          </a:p>
          <a:p>
            <a:pPr lvl="1"/>
            <a:r>
              <a:rPr lang="en-US" sz="2500" dirty="0" smtClean="0"/>
              <a:t>Wavelength of the light used to illuminate the specimen</a:t>
            </a:r>
          </a:p>
          <a:p>
            <a:pPr lvl="1"/>
            <a:r>
              <a:rPr lang="en-US" sz="2500" dirty="0" smtClean="0"/>
              <a:t>Angular aperture</a:t>
            </a:r>
          </a:p>
          <a:p>
            <a:pPr lvl="1"/>
            <a:r>
              <a:rPr lang="en-US" sz="2500" dirty="0" smtClean="0"/>
              <a:t>Refractive index of the medium surrounding the specimen</a:t>
            </a:r>
          </a:p>
          <a:p>
            <a:r>
              <a:rPr lang="en-US" sz="2800" dirty="0" smtClean="0"/>
              <a:t>The effect of these variables on resolution is described by </a:t>
            </a:r>
            <a:r>
              <a:rPr lang="en-US" sz="2800" dirty="0" err="1" smtClean="0"/>
              <a:t>Abbe</a:t>
            </a:r>
            <a:r>
              <a:rPr lang="en-US" sz="2800" dirty="0" smtClean="0"/>
              <a:t> equation:    r=0.61</a:t>
            </a:r>
            <a:r>
              <a:rPr lang="el-GR" sz="2800" dirty="0" smtClean="0">
                <a:cs typeface="Calibri"/>
              </a:rPr>
              <a:t> λ</a:t>
            </a:r>
            <a:r>
              <a:rPr lang="en-US" sz="2800" dirty="0" smtClean="0">
                <a:cs typeface="Calibri"/>
              </a:rPr>
              <a:t>/n sin</a:t>
            </a:r>
            <a:r>
              <a:rPr lang="el-GR" sz="2800" dirty="0" smtClean="0">
                <a:latin typeface="Calibri"/>
                <a:cs typeface="Calibri"/>
              </a:rPr>
              <a:t>α</a:t>
            </a:r>
            <a:endParaRPr lang="en-US" sz="2800" dirty="0" smtClean="0">
              <a:latin typeface="Calibri"/>
              <a:cs typeface="Calibri"/>
            </a:endParaRPr>
          </a:p>
          <a:p>
            <a:endParaRPr lang="en-US" sz="2800" dirty="0" smtClean="0">
              <a:latin typeface="Calibri"/>
              <a:cs typeface="Calibri"/>
            </a:endParaRPr>
          </a:p>
          <a:p>
            <a:r>
              <a:rPr lang="en-US" sz="2400" dirty="0" smtClean="0"/>
              <a:t>r: resolution; </a:t>
            </a:r>
            <a:r>
              <a:rPr lang="el-GR" sz="2400" dirty="0" smtClean="0">
                <a:cs typeface="Calibri"/>
              </a:rPr>
              <a:t>λ</a:t>
            </a:r>
            <a:r>
              <a:rPr lang="en-US" sz="2400" dirty="0" smtClean="0">
                <a:cs typeface="Calibri"/>
              </a:rPr>
              <a:t>: wavelength; n: refractive index of medium between  specimen &amp; objective lens; </a:t>
            </a:r>
            <a:r>
              <a:rPr lang="el-GR" sz="2400" dirty="0" smtClean="0">
                <a:cs typeface="Calibri"/>
              </a:rPr>
              <a:t>α</a:t>
            </a:r>
            <a:r>
              <a:rPr lang="en-US" sz="2400" dirty="0" smtClean="0">
                <a:cs typeface="Calibri"/>
              </a:rPr>
              <a:t>: angular aperture. 0.61: a constant that represents the degree to which image points can overlap and still be recognized as separate points by an observer.</a:t>
            </a:r>
            <a:endParaRPr lang="en-US" sz="2400" dirty="0" smtClean="0"/>
          </a:p>
          <a:p>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heckerboard(across)">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a:bodyPr>
          <a:lstStyle/>
          <a:p>
            <a:r>
              <a:rPr lang="en-US" sz="2800" dirty="0" smtClean="0"/>
              <a:t>The value “n sin</a:t>
            </a:r>
            <a:r>
              <a:rPr lang="el-GR" sz="2800" dirty="0" smtClean="0">
                <a:latin typeface="Calibri"/>
                <a:cs typeface="Calibri"/>
              </a:rPr>
              <a:t>α</a:t>
            </a:r>
            <a:r>
              <a:rPr lang="en-US" sz="2800" dirty="0" smtClean="0">
                <a:latin typeface="Calibri"/>
                <a:cs typeface="Calibri"/>
              </a:rPr>
              <a:t>” is called the Numerical aperture (NA) of the objective lens, </a:t>
            </a:r>
          </a:p>
          <a:p>
            <a:r>
              <a:rPr lang="en-US" sz="2800" dirty="0" smtClean="0">
                <a:latin typeface="Calibri"/>
                <a:cs typeface="Calibri"/>
              </a:rPr>
              <a:t> r = 0.61 </a:t>
            </a:r>
            <a:r>
              <a:rPr lang="el-GR" sz="2800" dirty="0" smtClean="0">
                <a:cs typeface="Calibri"/>
              </a:rPr>
              <a:t>λ</a:t>
            </a:r>
            <a:r>
              <a:rPr lang="en-US" sz="2800" dirty="0" smtClean="0">
                <a:cs typeface="Calibri"/>
              </a:rPr>
              <a:t>/NA</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Practical limit of resolution </a:t>
            </a:r>
            <a:endParaRPr lang="en-US" sz="3600" dirty="0"/>
          </a:p>
        </p:txBody>
      </p:sp>
      <p:sp>
        <p:nvSpPr>
          <p:cNvPr id="3" name="Content Placeholder 2"/>
          <p:cNvSpPr>
            <a:spLocks noGrp="1"/>
          </p:cNvSpPr>
          <p:nvPr>
            <p:ph sz="quarter" idx="1"/>
          </p:nvPr>
        </p:nvSpPr>
        <p:spPr/>
        <p:txBody>
          <a:bodyPr>
            <a:normAutofit/>
          </a:bodyPr>
          <a:lstStyle/>
          <a:p>
            <a:r>
              <a:rPr lang="en-US" sz="2800" dirty="0" smtClean="0"/>
              <a:t>LM: wavelength of visible light is 400-700 nm, and the shortest wavelength is this range that is practical to use for illumination is the blue light of</a:t>
            </a:r>
            <a:r>
              <a:rPr lang="en-US" sz="2800" dirty="0"/>
              <a:t> </a:t>
            </a:r>
            <a:r>
              <a:rPr lang="en-US" sz="2800" dirty="0" smtClean="0"/>
              <a:t>~450 nm; refractive index of air is 1.0; </a:t>
            </a:r>
            <a:r>
              <a:rPr lang="el-GR" sz="2800" dirty="0" smtClean="0">
                <a:latin typeface="Calibri"/>
                <a:cs typeface="Calibri"/>
              </a:rPr>
              <a:t>α</a:t>
            </a:r>
            <a:r>
              <a:rPr lang="en-US" sz="2800" dirty="0" smtClean="0">
                <a:latin typeface="Calibri"/>
                <a:cs typeface="Calibri"/>
              </a:rPr>
              <a:t>=70˚ &amp; sin </a:t>
            </a:r>
            <a:r>
              <a:rPr lang="el-GR" sz="2800" dirty="0" smtClean="0">
                <a:cs typeface="Calibri"/>
              </a:rPr>
              <a:t>α</a:t>
            </a:r>
            <a:r>
              <a:rPr lang="en-US" sz="2800" dirty="0" smtClean="0">
                <a:cs typeface="Calibri"/>
              </a:rPr>
              <a:t> is 0.94</a:t>
            </a:r>
          </a:p>
          <a:p>
            <a:r>
              <a:rPr lang="en-US" sz="2800" dirty="0" smtClean="0">
                <a:cs typeface="Calibri"/>
              </a:rPr>
              <a:t>For LM, r= (0.61) (450)/ (1)(0.94) =~ 300 nm</a:t>
            </a:r>
          </a:p>
          <a:p>
            <a:r>
              <a:rPr lang="en-US" sz="2800" dirty="0" smtClean="0">
                <a:cs typeface="Calibri"/>
              </a:rPr>
              <a:t>If Immersion oil (</a:t>
            </a:r>
            <a:r>
              <a:rPr lang="en-US" sz="2800" dirty="0" err="1" smtClean="0">
                <a:cs typeface="Calibri"/>
              </a:rPr>
              <a:t>rf</a:t>
            </a:r>
            <a:r>
              <a:rPr lang="en-US" sz="2800" dirty="0" smtClean="0">
                <a:cs typeface="Calibri"/>
              </a:rPr>
              <a:t>=1.5) is used between lens and specimen, r=(0.61)(450)/(1.5)(0.94)=~200 nm</a:t>
            </a:r>
          </a:p>
          <a:p>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a:bodyPr>
          <a:lstStyle/>
          <a:p>
            <a:r>
              <a:rPr lang="en-US" sz="2800" dirty="0" smtClean="0"/>
              <a:t>Useful magnification is ~ 1000X of NA (1.0-1.4), therefore the useful </a:t>
            </a:r>
            <a:r>
              <a:rPr lang="en-US" sz="2800" dirty="0" err="1" smtClean="0"/>
              <a:t>mag</a:t>
            </a:r>
            <a:r>
              <a:rPr lang="en-US" sz="2800" dirty="0" smtClean="0"/>
              <a:t> in LM ranges from 1000X in air to 1400X with immersion oil</a:t>
            </a:r>
          </a:p>
          <a:p>
            <a:r>
              <a:rPr lang="en-US" sz="2800" dirty="0" err="1" smtClean="0"/>
              <a:t>Mag</a:t>
            </a:r>
            <a:r>
              <a:rPr lang="en-US" sz="2800" dirty="0" smtClean="0"/>
              <a:t> greater than 1400X is referred to as “empty magnification”</a:t>
            </a:r>
          </a:p>
          <a:p>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a:bodyPr>
          <a:lstStyle/>
          <a:p>
            <a:r>
              <a:rPr lang="en-US" sz="2800" dirty="0" smtClean="0"/>
              <a:t>EM: the wavelength of electrons is ~ 100,000 times shorter than that of the photons of visible light,</a:t>
            </a:r>
          </a:p>
          <a:p>
            <a:r>
              <a:rPr lang="en-US" sz="2800" dirty="0" smtClean="0"/>
              <a:t>The theoretical r= 0.002 nm, but practical r is close to 2 nm </a:t>
            </a:r>
          </a:p>
          <a:p>
            <a:r>
              <a:rPr lang="en-US" sz="2800" dirty="0" smtClean="0"/>
              <a:t>Useful magnification of EM is ~ 100 times of LM or ~ 100,000X.</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838200"/>
          </a:xfrm>
        </p:spPr>
        <p:txBody>
          <a:bodyPr>
            <a:normAutofit/>
          </a:bodyPr>
          <a:lstStyle/>
          <a:p>
            <a:r>
              <a:rPr lang="en-US" sz="3600" b="1" dirty="0" smtClean="0">
                <a:solidFill>
                  <a:srgbClr val="C00000"/>
                </a:solidFill>
              </a:rPr>
              <a:t>The Light Microscope </a:t>
            </a:r>
            <a:endParaRPr lang="en-US" sz="3600" b="1" dirty="0">
              <a:solidFill>
                <a:srgbClr val="C00000"/>
              </a:solidFill>
            </a:endParaRPr>
          </a:p>
        </p:txBody>
      </p:sp>
      <p:sp>
        <p:nvSpPr>
          <p:cNvPr id="5" name="Rectangle 2"/>
          <p:cNvSpPr txBox="1">
            <a:spLocks noChangeArrowheads="1"/>
          </p:cNvSpPr>
          <p:nvPr/>
        </p:nvSpPr>
        <p:spPr bwMode="auto">
          <a:xfrm>
            <a:off x="7772400" y="304800"/>
            <a:ext cx="9906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A-5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7" name="Picture 3" descr="A_05Figure-U"/>
          <p:cNvPicPr>
            <a:picLocks noChangeAspect="1" noChangeArrowheads="1"/>
          </p:cNvPicPr>
          <p:nvPr/>
        </p:nvPicPr>
        <p:blipFill>
          <a:blip r:embed="rId2"/>
          <a:srcRect/>
          <a:stretch>
            <a:fillRect/>
          </a:stretch>
        </p:blipFill>
        <p:spPr bwMode="auto">
          <a:xfrm>
            <a:off x="311135" y="1001713"/>
            <a:ext cx="8548687" cy="5767387"/>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838200"/>
          </a:xfrm>
        </p:spPr>
        <p:txBody>
          <a:bodyPr>
            <a:normAutofit fontScale="90000"/>
          </a:bodyPr>
          <a:lstStyle/>
          <a:p>
            <a:r>
              <a:rPr lang="en-US" sz="3600" b="1" dirty="0" smtClean="0">
                <a:solidFill>
                  <a:srgbClr val="C00000"/>
                </a:solidFill>
              </a:rPr>
              <a:t>The Light Microscope/ compound microscope </a:t>
            </a:r>
            <a:endParaRPr lang="en-US" sz="3600" b="1" dirty="0">
              <a:solidFill>
                <a:srgbClr val="C00000"/>
              </a:solidFill>
            </a:endParaRPr>
          </a:p>
        </p:txBody>
      </p:sp>
      <p:sp>
        <p:nvSpPr>
          <p:cNvPr id="5" name="Rectangle 2"/>
          <p:cNvSpPr txBox="1">
            <a:spLocks noChangeArrowheads="1"/>
          </p:cNvSpPr>
          <p:nvPr/>
        </p:nvSpPr>
        <p:spPr bwMode="auto">
          <a:xfrm>
            <a:off x="7772400" y="304800"/>
            <a:ext cx="9906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A-5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6" name="Picture 3" descr="A_05Figure-L"/>
          <p:cNvPicPr>
            <a:picLocks noChangeAspect="1" noChangeArrowheads="1"/>
          </p:cNvPicPr>
          <p:nvPr/>
        </p:nvPicPr>
        <p:blipFill>
          <a:blip r:embed="rId2"/>
          <a:srcRect/>
          <a:stretch>
            <a:fillRect/>
          </a:stretch>
        </p:blipFill>
        <p:spPr bwMode="auto">
          <a:xfrm>
            <a:off x="381000" y="1001713"/>
            <a:ext cx="8548687" cy="5767387"/>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C00000"/>
                </a:solidFill>
              </a:rPr>
              <a:t>The Light Microscope/ compound microscope </a:t>
            </a:r>
            <a:endParaRPr lang="en-US" sz="3600" b="1" dirty="0">
              <a:solidFill>
                <a:srgbClr val="C00000"/>
              </a:solidFill>
            </a:endParaRPr>
          </a:p>
        </p:txBody>
      </p:sp>
      <p:sp>
        <p:nvSpPr>
          <p:cNvPr id="7" name="Content Placeholder 6"/>
          <p:cNvSpPr>
            <a:spLocks noGrp="1"/>
          </p:cNvSpPr>
          <p:nvPr>
            <p:ph sz="quarter" idx="1"/>
          </p:nvPr>
        </p:nvSpPr>
        <p:spPr/>
        <p:txBody>
          <a:bodyPr>
            <a:normAutofit/>
          </a:bodyPr>
          <a:lstStyle/>
          <a:p>
            <a:r>
              <a:rPr lang="en-US" sz="2800" dirty="0" smtClean="0"/>
              <a:t>Today, the LM uses several lenses in combination and thus called Compound microscope</a:t>
            </a:r>
          </a:p>
          <a:p>
            <a:r>
              <a:rPr lang="en-US" sz="2800" dirty="0" smtClean="0"/>
              <a:t>The elements  of microscope described till now form the form of LM called </a:t>
            </a:r>
            <a:r>
              <a:rPr lang="en-US" sz="2800" dirty="0" err="1" smtClean="0"/>
              <a:t>Brightfield</a:t>
            </a:r>
            <a:r>
              <a:rPr lang="en-US" sz="2800" dirty="0" smtClean="0"/>
              <a:t> microscope</a:t>
            </a:r>
          </a:p>
          <a:p>
            <a:r>
              <a:rPr lang="en-US" sz="2800" dirty="0" smtClean="0"/>
              <a:t>Used to visualize samples that have colors or some other properties that affects the amount of light passing thru specimen</a:t>
            </a:r>
          </a:p>
          <a:p>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Optical principles of microscopy </a:t>
            </a:r>
            <a:endParaRPr lang="en-US" sz="3600"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The illuminating wavelength sets a limit on how small an object can be seen</a:t>
            </a:r>
          </a:p>
          <a:p>
            <a:r>
              <a:rPr lang="en-US" sz="2800" dirty="0" smtClean="0"/>
              <a:t>Three elements are needed to form an image:</a:t>
            </a:r>
          </a:p>
          <a:p>
            <a:pPr lvl="1"/>
            <a:r>
              <a:rPr lang="en-US" sz="2500" dirty="0" smtClean="0"/>
              <a:t>A source of illumination</a:t>
            </a:r>
          </a:p>
          <a:p>
            <a:pPr lvl="1"/>
            <a:r>
              <a:rPr lang="en-US" sz="2500" dirty="0" smtClean="0"/>
              <a:t>A specimen</a:t>
            </a:r>
          </a:p>
          <a:p>
            <a:pPr lvl="1"/>
            <a:r>
              <a:rPr lang="en-US" sz="2500" dirty="0" smtClean="0"/>
              <a:t>A system of lenses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Phase-contrast Microscopy </a:t>
            </a:r>
            <a:endParaRPr lang="en-US" sz="3600"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It detects differences in refractive index and thickness</a:t>
            </a:r>
          </a:p>
          <a:p>
            <a:r>
              <a:rPr lang="en-US" sz="2800" dirty="0" smtClean="0"/>
              <a:t>Used to visualize living and unstained specimens</a:t>
            </a:r>
          </a:p>
          <a:p>
            <a:r>
              <a:rPr lang="en-US" sz="2800" dirty="0" smtClean="0"/>
              <a:t>It is widely used in microbiology and tissue culture</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4114800" cy="990600"/>
          </a:xfrm>
        </p:spPr>
        <p:txBody>
          <a:bodyPr>
            <a:noAutofit/>
          </a:bodyPr>
          <a:lstStyle/>
          <a:p>
            <a:r>
              <a:rPr lang="en-US" sz="3600" b="1" dirty="0" smtClean="0">
                <a:solidFill>
                  <a:srgbClr val="C00000"/>
                </a:solidFill>
              </a:rPr>
              <a:t>Phase-contrast Microscopy </a:t>
            </a:r>
            <a:endParaRPr lang="en-US" sz="3600" dirty="0"/>
          </a:p>
        </p:txBody>
      </p:sp>
      <p:sp>
        <p:nvSpPr>
          <p:cNvPr id="5" name="Rectangle 2"/>
          <p:cNvSpPr txBox="1">
            <a:spLocks noChangeArrowheads="1"/>
          </p:cNvSpPr>
          <p:nvPr/>
        </p:nvSpPr>
        <p:spPr bwMode="auto">
          <a:xfrm>
            <a:off x="3429000" y="6324600"/>
            <a:ext cx="974725" cy="282569"/>
          </a:xfrm>
          <a:prstGeom prst="rect">
            <a:avLst/>
          </a:prstGeom>
          <a:noFill/>
          <a:ln w="3175">
            <a:miter lim="800000"/>
            <a:headEnd/>
            <a:tailEnd/>
          </a:ln>
        </p:spPr>
        <p:txBody>
          <a:bodyPr vert="horz" lIns="101882" tIns="50941" rIns="101882" bIns="50941"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A-6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6" name="Picture 3" descr="A_06Figure-L"/>
          <p:cNvPicPr>
            <a:picLocks noChangeAspect="1" noChangeArrowheads="1"/>
          </p:cNvPicPr>
          <p:nvPr/>
        </p:nvPicPr>
        <p:blipFill>
          <a:blip r:embed="rId2"/>
          <a:srcRect/>
          <a:stretch>
            <a:fillRect/>
          </a:stretch>
        </p:blipFill>
        <p:spPr bwMode="auto">
          <a:xfrm>
            <a:off x="4876800" y="185744"/>
            <a:ext cx="3048000" cy="6529387"/>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Phase-contrast microscopy: </a:t>
            </a:r>
            <a:br>
              <a:rPr lang="en-US" dirty="0" smtClean="0"/>
            </a:br>
            <a:r>
              <a:rPr lang="en-US" sz="3100" dirty="0" smtClean="0"/>
              <a:t>unstained &amp; unprocessed epithelial cells</a:t>
            </a:r>
            <a:endParaRPr lang="en-US" dirty="0"/>
          </a:p>
        </p:txBody>
      </p:sp>
      <p:pic>
        <p:nvPicPr>
          <p:cNvPr id="4" name="Picture 3" descr="A_07Figure-L"/>
          <p:cNvPicPr>
            <a:picLocks noChangeAspect="1" noChangeArrowheads="1"/>
          </p:cNvPicPr>
          <p:nvPr/>
        </p:nvPicPr>
        <p:blipFill>
          <a:blip r:embed="rId2"/>
          <a:srcRect/>
          <a:stretch>
            <a:fillRect/>
          </a:stretch>
        </p:blipFill>
        <p:spPr bwMode="auto">
          <a:xfrm>
            <a:off x="1143000" y="2093912"/>
            <a:ext cx="6760108" cy="4764088"/>
          </a:xfrm>
          <a:prstGeom prst="rect">
            <a:avLst/>
          </a:prstGeom>
          <a:noFill/>
        </p:spPr>
      </p:pic>
      <p:sp>
        <p:nvSpPr>
          <p:cNvPr id="3" name="Rectangle 2"/>
          <p:cNvSpPr txBox="1">
            <a:spLocks noChangeArrowheads="1"/>
          </p:cNvSpPr>
          <p:nvPr/>
        </p:nvSpPr>
        <p:spPr bwMode="auto">
          <a:xfrm>
            <a:off x="3581400" y="6324600"/>
            <a:ext cx="1042988"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A-7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Fluorescent microscopy </a:t>
            </a:r>
            <a:endParaRPr lang="en-US" sz="3600"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It can detect the presence of specific molecules or ions within cells</a:t>
            </a:r>
          </a:p>
          <a:p>
            <a:endParaRPr lang="en-US" sz="2800" dirty="0"/>
          </a:p>
        </p:txBody>
      </p:sp>
      <p:pic>
        <p:nvPicPr>
          <p:cNvPr id="4" name="Picture 3" descr="A_10FigureA-L"/>
          <p:cNvPicPr>
            <a:picLocks noChangeAspect="1" noChangeArrowheads="1"/>
          </p:cNvPicPr>
          <p:nvPr/>
        </p:nvPicPr>
        <p:blipFill>
          <a:blip r:embed="rId2"/>
          <a:srcRect/>
          <a:stretch>
            <a:fillRect/>
          </a:stretch>
        </p:blipFill>
        <p:spPr bwMode="auto">
          <a:xfrm>
            <a:off x="381000" y="3000376"/>
            <a:ext cx="3897161" cy="2362200"/>
          </a:xfrm>
          <a:prstGeom prst="rect">
            <a:avLst/>
          </a:prstGeom>
          <a:noFill/>
          <a:ln>
            <a:solidFill>
              <a:schemeClr val="accent1">
                <a:lumMod val="75000"/>
              </a:schemeClr>
            </a:solidFill>
          </a:ln>
        </p:spPr>
      </p:pic>
      <p:pic>
        <p:nvPicPr>
          <p:cNvPr id="5" name="Picture 3" descr="A_10FigureB-L"/>
          <p:cNvPicPr>
            <a:picLocks noChangeAspect="1" noChangeArrowheads="1"/>
          </p:cNvPicPr>
          <p:nvPr/>
        </p:nvPicPr>
        <p:blipFill>
          <a:blip r:embed="rId3"/>
          <a:srcRect/>
          <a:stretch>
            <a:fillRect/>
          </a:stretch>
        </p:blipFill>
        <p:spPr bwMode="auto">
          <a:xfrm>
            <a:off x="4470422" y="3017931"/>
            <a:ext cx="4140178" cy="2620869"/>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685800"/>
          </a:xfrm>
        </p:spPr>
        <p:txBody>
          <a:bodyPr>
            <a:normAutofit/>
          </a:bodyPr>
          <a:lstStyle/>
          <a:p>
            <a:r>
              <a:rPr lang="en-US" sz="3600" b="1" dirty="0" smtClean="0">
                <a:solidFill>
                  <a:srgbClr val="C00000"/>
                </a:solidFill>
              </a:rPr>
              <a:t>Optics of the Fluorescence microscope</a:t>
            </a:r>
            <a:endParaRPr lang="en-US" sz="3600" b="1" dirty="0">
              <a:solidFill>
                <a:srgbClr val="C00000"/>
              </a:solidFill>
            </a:endParaRPr>
          </a:p>
        </p:txBody>
      </p:sp>
      <p:pic>
        <p:nvPicPr>
          <p:cNvPr id="4" name="Picture 3" descr="A_11Figure-L"/>
          <p:cNvPicPr>
            <a:picLocks noChangeAspect="1" noChangeArrowheads="1"/>
          </p:cNvPicPr>
          <p:nvPr/>
        </p:nvPicPr>
        <p:blipFill>
          <a:blip r:embed="rId2"/>
          <a:srcRect/>
          <a:stretch>
            <a:fillRect/>
          </a:stretch>
        </p:blipFill>
        <p:spPr bwMode="auto">
          <a:xfrm>
            <a:off x="1828800" y="990600"/>
            <a:ext cx="5512222" cy="561697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883152" cy="990600"/>
          </a:xfrm>
        </p:spPr>
        <p:txBody>
          <a:bodyPr>
            <a:normAutofit fontScale="90000"/>
          </a:bodyPr>
          <a:lstStyle/>
          <a:p>
            <a:r>
              <a:rPr lang="en-US" sz="3600" dirty="0" err="1" smtClean="0">
                <a:solidFill>
                  <a:srgbClr val="C00000"/>
                </a:solidFill>
              </a:rPr>
              <a:t>Immunostaining</a:t>
            </a:r>
            <a:r>
              <a:rPr lang="en-US" sz="3600" dirty="0" smtClean="0">
                <a:solidFill>
                  <a:srgbClr val="C00000"/>
                </a:solidFill>
              </a:rPr>
              <a:t> using Fluorescent Antibodies</a:t>
            </a:r>
            <a:endParaRPr lang="en-US" sz="3600" dirty="0">
              <a:solidFill>
                <a:srgbClr val="C00000"/>
              </a:solidFill>
            </a:endParaRPr>
          </a:p>
        </p:txBody>
      </p:sp>
      <p:sp>
        <p:nvSpPr>
          <p:cNvPr id="5" name="Content Placeholder 4"/>
          <p:cNvSpPr>
            <a:spLocks noGrp="1"/>
          </p:cNvSpPr>
          <p:nvPr>
            <p:ph sz="quarter" idx="1"/>
          </p:nvPr>
        </p:nvSpPr>
        <p:spPr>
          <a:xfrm>
            <a:off x="533400" y="1524000"/>
            <a:ext cx="3886200" cy="4495800"/>
          </a:xfrm>
        </p:spPr>
        <p:txBody>
          <a:bodyPr>
            <a:normAutofit/>
          </a:bodyPr>
          <a:lstStyle/>
          <a:p>
            <a:r>
              <a:rPr lang="en-US" sz="2400" dirty="0" smtClean="0"/>
              <a:t>Requirements for </a:t>
            </a:r>
            <a:r>
              <a:rPr lang="en-US" sz="2400" dirty="0" err="1" smtClean="0"/>
              <a:t>immunostaining</a:t>
            </a:r>
            <a:r>
              <a:rPr lang="en-US" sz="2400" dirty="0" smtClean="0"/>
              <a:t>:</a:t>
            </a:r>
          </a:p>
          <a:p>
            <a:r>
              <a:rPr lang="en-US" sz="2400" dirty="0" smtClean="0"/>
              <a:t>Antigen in specimen </a:t>
            </a:r>
          </a:p>
          <a:p>
            <a:r>
              <a:rPr lang="en-US" sz="2400" dirty="0" smtClean="0"/>
              <a:t>Antibody specific for Antigen</a:t>
            </a:r>
          </a:p>
          <a:p>
            <a:r>
              <a:rPr lang="en-US" sz="2400" dirty="0" smtClean="0"/>
              <a:t>Fluorescent dye like </a:t>
            </a:r>
            <a:r>
              <a:rPr lang="en-US" sz="2400" dirty="0" err="1" smtClean="0"/>
              <a:t>fluorescein</a:t>
            </a:r>
            <a:r>
              <a:rPr lang="en-US" sz="2400" dirty="0" smtClean="0"/>
              <a:t> or </a:t>
            </a:r>
            <a:r>
              <a:rPr lang="en-US" sz="2400" dirty="0" err="1" smtClean="0"/>
              <a:t>rhodamine</a:t>
            </a:r>
            <a:r>
              <a:rPr lang="en-US" sz="2400" dirty="0" smtClean="0"/>
              <a:t> (or quantum dots)</a:t>
            </a:r>
          </a:p>
          <a:p>
            <a:endParaRPr lang="en-US" sz="2400" dirty="0"/>
          </a:p>
        </p:txBody>
      </p:sp>
      <p:pic>
        <p:nvPicPr>
          <p:cNvPr id="4" name="Picture 3" descr="A_12Figure-L"/>
          <p:cNvPicPr>
            <a:picLocks noChangeAspect="1" noChangeArrowheads="1"/>
          </p:cNvPicPr>
          <p:nvPr/>
        </p:nvPicPr>
        <p:blipFill>
          <a:blip r:embed="rId2"/>
          <a:srcRect/>
          <a:stretch>
            <a:fillRect/>
          </a:stretch>
        </p:blipFill>
        <p:spPr bwMode="auto">
          <a:xfrm>
            <a:off x="4267200" y="114304"/>
            <a:ext cx="4505325" cy="6584950"/>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721352" cy="990600"/>
          </a:xfrm>
        </p:spPr>
        <p:txBody>
          <a:bodyPr>
            <a:normAutofit fontScale="90000"/>
          </a:bodyPr>
          <a:lstStyle/>
          <a:p>
            <a:r>
              <a:rPr lang="en-US" sz="3600" b="1" dirty="0" smtClean="0">
                <a:solidFill>
                  <a:srgbClr val="C00000"/>
                </a:solidFill>
              </a:rPr>
              <a:t>Fluorescence microscopy</a:t>
            </a:r>
            <a:endParaRPr lang="en-US" sz="3600" dirty="0"/>
          </a:p>
        </p:txBody>
      </p:sp>
      <p:sp>
        <p:nvSpPr>
          <p:cNvPr id="3" name="Content Placeholder 2"/>
          <p:cNvSpPr>
            <a:spLocks noGrp="1"/>
          </p:cNvSpPr>
          <p:nvPr>
            <p:ph sz="quarter" idx="1"/>
          </p:nvPr>
        </p:nvSpPr>
        <p:spPr>
          <a:xfrm>
            <a:off x="612648" y="1600200"/>
            <a:ext cx="3578352" cy="4495800"/>
          </a:xfrm>
        </p:spPr>
        <p:txBody>
          <a:bodyPr>
            <a:normAutofit/>
          </a:bodyPr>
          <a:lstStyle/>
          <a:p>
            <a:r>
              <a:rPr lang="en-US" sz="2400" dirty="0" smtClean="0"/>
              <a:t>Different probes can be imaged using different combinations of fluorescent filters &amp; the different images can be combined to generate striking pictures of cellular structures</a:t>
            </a:r>
            <a:endParaRPr lang="en-US" sz="2400" dirty="0"/>
          </a:p>
        </p:txBody>
      </p:sp>
      <p:pic>
        <p:nvPicPr>
          <p:cNvPr id="4" name="Picture 3" descr="A_13Figure-L"/>
          <p:cNvPicPr>
            <a:picLocks noChangeAspect="1" noChangeArrowheads="1"/>
          </p:cNvPicPr>
          <p:nvPr/>
        </p:nvPicPr>
        <p:blipFill>
          <a:blip r:embed="rId2"/>
          <a:srcRect/>
          <a:stretch>
            <a:fillRect/>
          </a:stretch>
        </p:blipFill>
        <p:spPr bwMode="auto">
          <a:xfrm>
            <a:off x="4274397" y="1905000"/>
            <a:ext cx="4637350" cy="4495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preparation techniques for LM</a:t>
            </a:r>
            <a:endParaRPr lang="en-US" sz="3600" dirty="0"/>
          </a:p>
        </p:txBody>
      </p:sp>
      <p:sp>
        <p:nvSpPr>
          <p:cNvPr id="3" name="Content Placeholder 2"/>
          <p:cNvSpPr>
            <a:spLocks noGrp="1"/>
          </p:cNvSpPr>
          <p:nvPr>
            <p:ph sz="quarter" idx="1"/>
          </p:nvPr>
        </p:nvSpPr>
        <p:spPr/>
        <p:txBody>
          <a:bodyPr>
            <a:normAutofit/>
          </a:bodyPr>
          <a:lstStyle/>
          <a:p>
            <a:r>
              <a:rPr lang="en-US" sz="2800" dirty="0" smtClean="0"/>
              <a:t>Unstained versus stained samples</a:t>
            </a:r>
          </a:p>
          <a:p>
            <a:r>
              <a:rPr lang="en-US" sz="2800" dirty="0" smtClean="0"/>
              <a:t>Specimen preparation:</a:t>
            </a:r>
          </a:p>
          <a:p>
            <a:r>
              <a:rPr lang="en-US" sz="2800" dirty="0" smtClean="0"/>
              <a:t>Fixation: kill the cells while preserving their structural appearance, e.g. formaldehyde, </a:t>
            </a:r>
            <a:r>
              <a:rPr lang="en-US" sz="2800" dirty="0" err="1" smtClean="0"/>
              <a:t>glutaraldehyde</a:t>
            </a:r>
            <a:r>
              <a:rPr lang="en-US" sz="2800" dirty="0" smtClean="0"/>
              <a:t>, acetic acid, picric acid</a:t>
            </a:r>
          </a:p>
          <a:p>
            <a:r>
              <a:rPr lang="en-US" sz="2800" dirty="0" smtClean="0"/>
              <a:t>Sectioning: specimens are embedded in a medium that hold it rigidly in position while sections are cut, e.g., Paraffin wax, epoxy plastic resin, or quick frozen.</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Sectioning with a microtome</a:t>
            </a:r>
            <a:endParaRPr lang="en-US" dirty="0"/>
          </a:p>
        </p:txBody>
      </p:sp>
      <p:pic>
        <p:nvPicPr>
          <p:cNvPr id="5" name="Picture 3" descr="A_25Figure-L"/>
          <p:cNvPicPr>
            <a:picLocks noChangeAspect="1" noChangeArrowheads="1"/>
          </p:cNvPicPr>
          <p:nvPr/>
        </p:nvPicPr>
        <p:blipFill>
          <a:blip r:embed="rId2"/>
          <a:srcRect/>
          <a:stretch>
            <a:fillRect/>
          </a:stretch>
        </p:blipFill>
        <p:spPr bwMode="auto">
          <a:xfrm>
            <a:off x="2133600" y="1447800"/>
            <a:ext cx="5327650" cy="4974809"/>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preparation techniques for LM</a:t>
            </a:r>
            <a:endParaRPr lang="en-US" sz="3600" dirty="0"/>
          </a:p>
        </p:txBody>
      </p:sp>
      <p:sp>
        <p:nvSpPr>
          <p:cNvPr id="3" name="Content Placeholder 2"/>
          <p:cNvSpPr>
            <a:spLocks noGrp="1"/>
          </p:cNvSpPr>
          <p:nvPr>
            <p:ph sz="quarter" idx="1"/>
          </p:nvPr>
        </p:nvSpPr>
        <p:spPr/>
        <p:txBody>
          <a:bodyPr>
            <a:normAutofit/>
          </a:bodyPr>
          <a:lstStyle/>
          <a:p>
            <a:r>
              <a:rPr lang="en-US" sz="2800" dirty="0" smtClean="0"/>
              <a:t>Specimen preparation: (continued)</a:t>
            </a:r>
          </a:p>
          <a:p>
            <a:r>
              <a:rPr lang="en-US" sz="2800" dirty="0" smtClean="0"/>
              <a:t>Staining: using various dyes and antibodies. Once specimen is stained, it is covered with a glass </a:t>
            </a:r>
            <a:r>
              <a:rPr lang="en-US" sz="2800" dirty="0" err="1" smtClean="0"/>
              <a:t>coverslip</a:t>
            </a:r>
            <a:r>
              <a:rPr lang="en-US" sz="2800" dirty="0" smtClean="0"/>
              <a:t> for protection </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2286000" cy="990600"/>
          </a:xfrm>
        </p:spPr>
        <p:txBody>
          <a:bodyPr>
            <a:normAutofit fontScale="90000"/>
          </a:bodyPr>
          <a:lstStyle/>
          <a:p>
            <a:r>
              <a:rPr lang="en-US" sz="2800" dirty="0" smtClean="0"/>
              <a:t>Optical system of the LM &amp; EM</a:t>
            </a:r>
            <a:endParaRPr lang="en-US" sz="2800" dirty="0"/>
          </a:p>
        </p:txBody>
      </p:sp>
      <p:sp>
        <p:nvSpPr>
          <p:cNvPr id="5" name="Rectangle 2"/>
          <p:cNvSpPr txBox="1">
            <a:spLocks noChangeArrowheads="1"/>
          </p:cNvSpPr>
          <p:nvPr/>
        </p:nvSpPr>
        <p:spPr bwMode="auto">
          <a:xfrm>
            <a:off x="1981200" y="6338889"/>
            <a:ext cx="9144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A-1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6" name="Picture 4" descr="A_01Figure-L"/>
          <p:cNvPicPr>
            <a:picLocks noChangeAspect="1" noChangeArrowheads="1"/>
          </p:cNvPicPr>
          <p:nvPr/>
        </p:nvPicPr>
        <p:blipFill>
          <a:blip r:embed="rId2"/>
          <a:srcRect/>
          <a:stretch>
            <a:fillRect/>
          </a:stretch>
        </p:blipFill>
        <p:spPr bwMode="auto">
          <a:xfrm>
            <a:off x="2952750" y="147640"/>
            <a:ext cx="5810250" cy="6572250"/>
          </a:xfrm>
          <a:prstGeom prst="rect">
            <a:avLst/>
          </a:prstGeom>
          <a:noFill/>
          <a:ln>
            <a:solidFill>
              <a:schemeClr val="accent1"/>
            </a:solidFill>
          </a:ln>
        </p:spPr>
      </p:pic>
      <p:sp>
        <p:nvSpPr>
          <p:cNvPr id="7" name="Oval 6"/>
          <p:cNvSpPr/>
          <p:nvPr/>
        </p:nvSpPr>
        <p:spPr>
          <a:xfrm>
            <a:off x="2895600" y="6858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86072" y="2624136"/>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8472" y="5562600"/>
            <a:ext cx="1838328"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43800" y="609600"/>
            <a:ext cx="1295400" cy="533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62800" y="2590800"/>
            <a:ext cx="1676400" cy="5048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72176" y="5457824"/>
            <a:ext cx="1838328" cy="75724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914400" y="609600"/>
            <a:ext cx="7620000" cy="1938992"/>
          </a:xfrm>
          <a:prstGeom prst="rect">
            <a:avLst/>
          </a:prstGeom>
          <a:noFill/>
          <a:ln w="9525">
            <a:noFill/>
            <a:miter lim="800000"/>
            <a:headEnd/>
            <a:tailEnd/>
          </a:ln>
        </p:spPr>
        <p:txBody>
          <a:bodyPr wrap="square">
            <a:spAutoFit/>
          </a:bodyPr>
          <a:lstStyle/>
          <a:p>
            <a:pPr algn="ctr">
              <a:spcBef>
                <a:spcPct val="50000"/>
              </a:spcBef>
            </a:pPr>
            <a:r>
              <a:rPr lang="en-US" sz="4800" dirty="0" smtClean="0">
                <a:latin typeface="Tahoma" pitchFamily="34" charset="0"/>
              </a:rPr>
              <a:t>Visualizing </a:t>
            </a:r>
          </a:p>
          <a:p>
            <a:pPr algn="ctr">
              <a:spcBef>
                <a:spcPct val="50000"/>
              </a:spcBef>
            </a:pPr>
            <a:r>
              <a:rPr lang="en-US" sz="4800" dirty="0" smtClean="0">
                <a:latin typeface="Tahoma" pitchFamily="34" charset="0"/>
              </a:rPr>
              <a:t>Cells and Molecules II </a:t>
            </a:r>
            <a:endParaRPr lang="en-US" sz="4800" dirty="0">
              <a:latin typeface="Tahoma" pitchFamily="34" charset="0"/>
            </a:endParaRPr>
          </a:p>
        </p:txBody>
      </p:sp>
      <p:sp>
        <p:nvSpPr>
          <p:cNvPr id="4" name="TextBox 3"/>
          <p:cNvSpPr txBox="1"/>
          <p:nvPr/>
        </p:nvSpPr>
        <p:spPr>
          <a:xfrm>
            <a:off x="609600" y="3505200"/>
            <a:ext cx="7696200" cy="2308324"/>
          </a:xfrm>
          <a:prstGeom prst="rect">
            <a:avLst/>
          </a:prstGeom>
          <a:noFill/>
        </p:spPr>
        <p:txBody>
          <a:bodyPr wrap="square" rtlCol="0">
            <a:spAutoFit/>
          </a:bodyPr>
          <a:lstStyle/>
          <a:p>
            <a:r>
              <a:rPr lang="en-US" sz="2400" dirty="0" smtClean="0"/>
              <a:t>Instructor: Dr. </a:t>
            </a:r>
            <a:r>
              <a:rPr lang="en-US" sz="2400" dirty="0" err="1" smtClean="0"/>
              <a:t>Mahmoud</a:t>
            </a:r>
            <a:r>
              <a:rPr lang="en-US" sz="2400" dirty="0" smtClean="0"/>
              <a:t>  A. </a:t>
            </a:r>
            <a:r>
              <a:rPr lang="en-US" sz="2400" dirty="0" err="1" smtClean="0"/>
              <a:t>Srour</a:t>
            </a:r>
            <a:endParaRPr lang="en-US" sz="2400" dirty="0" smtClean="0"/>
          </a:p>
          <a:p>
            <a:r>
              <a:rPr lang="en-US" sz="2400" dirty="0" smtClean="0"/>
              <a:t>Course:  Cell Biology  0202211</a:t>
            </a:r>
          </a:p>
          <a:p>
            <a:endParaRPr lang="en-US" sz="2400" dirty="0"/>
          </a:p>
          <a:p>
            <a:r>
              <a:rPr lang="en-US" sz="2400" dirty="0" smtClean="0"/>
              <a:t>Reading:</a:t>
            </a:r>
          </a:p>
          <a:p>
            <a:r>
              <a:rPr lang="en-US" sz="2400" dirty="0" smtClean="0"/>
              <a:t>Becker’s World of the Cell, 8</a:t>
            </a:r>
            <a:r>
              <a:rPr lang="en-US" sz="2400" baseline="30000" dirty="0" smtClean="0"/>
              <a:t>th</a:t>
            </a:r>
            <a:r>
              <a:rPr lang="en-US" sz="2400" dirty="0" smtClean="0"/>
              <a:t> </a:t>
            </a:r>
            <a:r>
              <a:rPr lang="en-US" sz="2400" dirty="0" err="1" smtClean="0"/>
              <a:t>ed</a:t>
            </a:r>
            <a:r>
              <a:rPr lang="en-US" sz="2400" dirty="0" smtClean="0"/>
              <a:t>/ 2012. </a:t>
            </a:r>
            <a:r>
              <a:rPr lang="en-US" sz="2400" dirty="0" smtClean="0">
                <a:solidFill>
                  <a:srgbClr val="FFFF00"/>
                </a:solidFill>
              </a:rPr>
              <a:t>Appendix A, p. A.1- A.29.</a:t>
            </a:r>
            <a:endParaRPr lang="en-US" sz="2400" dirty="0">
              <a:solidFill>
                <a:srgbClr val="FFFF00"/>
              </a:solidFill>
            </a:endParaRPr>
          </a:p>
        </p:txBody>
      </p:sp>
      <p:sp>
        <p:nvSpPr>
          <p:cNvPr id="5" name="TextBox 4"/>
          <p:cNvSpPr txBox="1"/>
          <p:nvPr/>
        </p:nvSpPr>
        <p:spPr>
          <a:xfrm>
            <a:off x="2514600" y="6167440"/>
            <a:ext cx="6324600" cy="461665"/>
          </a:xfrm>
          <a:prstGeom prst="rect">
            <a:avLst/>
          </a:prstGeom>
          <a:noFill/>
        </p:spPr>
        <p:txBody>
          <a:bodyPr wrap="square" rtlCol="0">
            <a:spAutoFit/>
          </a:bodyPr>
          <a:lstStyle/>
          <a:p>
            <a:r>
              <a:rPr lang="en-US" sz="2400" dirty="0" err="1" smtClean="0"/>
              <a:t>Lec</a:t>
            </a:r>
            <a:r>
              <a:rPr lang="en-US" sz="2400" dirty="0" smtClean="0"/>
              <a:t> # 3			Mon  17.09.2012</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The Electron Microscope </a:t>
            </a:r>
            <a:endParaRPr lang="en-US" sz="3600"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EM has two basic designs:</a:t>
            </a:r>
          </a:p>
          <a:p>
            <a:pPr lvl="1"/>
            <a:r>
              <a:rPr lang="en-US" sz="2500" dirty="0" smtClean="0"/>
              <a:t>Transmission EM (TEM)</a:t>
            </a:r>
          </a:p>
          <a:p>
            <a:pPr lvl="1"/>
            <a:r>
              <a:rPr lang="en-US" sz="2500" dirty="0" smtClean="0"/>
              <a:t>Scanning EM (SEM) </a:t>
            </a:r>
          </a:p>
          <a:p>
            <a:r>
              <a:rPr lang="en-US" sz="2800" dirty="0" smtClean="0"/>
              <a:t>Most of the parts of the TEM are similar in name and function to their counterparts in LM, but their physical orientation is reversed</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600200" cy="990600"/>
          </a:xfrm>
        </p:spPr>
        <p:txBody>
          <a:bodyPr>
            <a:normAutofit/>
          </a:bodyPr>
          <a:lstStyle/>
          <a:p>
            <a:r>
              <a:rPr lang="en-US" sz="4000" dirty="0" smtClean="0"/>
              <a:t>TEM</a:t>
            </a:r>
            <a:endParaRPr lang="en-US" sz="3600" dirty="0"/>
          </a:p>
        </p:txBody>
      </p:sp>
      <p:pic>
        <p:nvPicPr>
          <p:cNvPr id="4" name="Picture 3" descr="A_26FigureA-L"/>
          <p:cNvPicPr>
            <a:picLocks noChangeAspect="1" noChangeArrowheads="1"/>
          </p:cNvPicPr>
          <p:nvPr/>
        </p:nvPicPr>
        <p:blipFill>
          <a:blip r:embed="rId2"/>
          <a:srcRect/>
          <a:stretch>
            <a:fillRect/>
          </a:stretch>
        </p:blipFill>
        <p:spPr bwMode="auto">
          <a:xfrm>
            <a:off x="2243160" y="1371600"/>
            <a:ext cx="4572000" cy="5299444"/>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600200" cy="990600"/>
          </a:xfrm>
        </p:spPr>
        <p:txBody>
          <a:bodyPr>
            <a:normAutofit/>
          </a:bodyPr>
          <a:lstStyle/>
          <a:p>
            <a:r>
              <a:rPr lang="en-US" sz="4000" dirty="0" smtClean="0"/>
              <a:t>TEM</a:t>
            </a:r>
            <a:endParaRPr lang="en-US" sz="3600" dirty="0"/>
          </a:p>
        </p:txBody>
      </p:sp>
      <p:pic>
        <p:nvPicPr>
          <p:cNvPr id="5" name="Picture 4" descr="A_26FigureB-L"/>
          <p:cNvPicPr>
            <a:picLocks noChangeAspect="1" noChangeArrowheads="1"/>
          </p:cNvPicPr>
          <p:nvPr/>
        </p:nvPicPr>
        <p:blipFill>
          <a:blip r:embed="rId2"/>
          <a:srcRect/>
          <a:stretch>
            <a:fillRect/>
          </a:stretch>
        </p:blipFill>
        <p:spPr bwMode="auto">
          <a:xfrm>
            <a:off x="2057400" y="180968"/>
            <a:ext cx="5181600" cy="648610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Comparison of TEM &amp; SEM</a:t>
            </a:r>
            <a:endParaRPr lang="en-US" sz="3600" dirty="0"/>
          </a:p>
        </p:txBody>
      </p:sp>
      <p:pic>
        <p:nvPicPr>
          <p:cNvPr id="3" name="Picture 4" descr="A_27Figure-L"/>
          <p:cNvPicPr>
            <a:picLocks noChangeAspect="1" noChangeArrowheads="1"/>
          </p:cNvPicPr>
          <p:nvPr/>
        </p:nvPicPr>
        <p:blipFill>
          <a:blip r:embed="rId2"/>
          <a:srcRect/>
          <a:stretch>
            <a:fillRect/>
          </a:stretch>
        </p:blipFill>
        <p:spPr bwMode="auto">
          <a:xfrm>
            <a:off x="381000" y="2133600"/>
            <a:ext cx="8482013" cy="34258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TEM: components</a:t>
            </a:r>
            <a:endParaRPr lang="en-US" sz="3600" dirty="0"/>
          </a:p>
        </p:txBody>
      </p:sp>
      <p:sp>
        <p:nvSpPr>
          <p:cNvPr id="3" name="Content Placeholder 2"/>
          <p:cNvSpPr>
            <a:spLocks noGrp="1"/>
          </p:cNvSpPr>
          <p:nvPr>
            <p:ph sz="quarter" idx="1"/>
          </p:nvPr>
        </p:nvSpPr>
        <p:spPr/>
        <p:txBody>
          <a:bodyPr>
            <a:normAutofit lnSpcReduction="10000"/>
          </a:bodyPr>
          <a:lstStyle/>
          <a:p>
            <a:r>
              <a:rPr lang="en-US" sz="2800" b="1" dirty="0" smtClean="0"/>
              <a:t>Vacuum system </a:t>
            </a:r>
            <a:r>
              <a:rPr lang="en-US" sz="2800" dirty="0" smtClean="0"/>
              <a:t>and electron gun: electrons cannot travel very far in air, a strong vacuum must be maintained along the entire path of the electron beam</a:t>
            </a:r>
          </a:p>
          <a:p>
            <a:r>
              <a:rPr lang="en-US" sz="2800" dirty="0" smtClean="0"/>
              <a:t>Some TEM uses a cold trap device (metal insert cooled with liquid Nitrogen)</a:t>
            </a:r>
          </a:p>
          <a:p>
            <a:r>
              <a:rPr lang="en-US" sz="2800" b="1" dirty="0" smtClean="0"/>
              <a:t>Electron gun</a:t>
            </a:r>
            <a:r>
              <a:rPr lang="en-US" sz="2800" dirty="0" smtClean="0"/>
              <a:t>: assembly of several components; a tungsten filament (</a:t>
            </a:r>
            <a:r>
              <a:rPr lang="en-US" sz="2800" b="1" dirty="0" smtClean="0"/>
              <a:t>cathode</a:t>
            </a:r>
            <a:r>
              <a:rPr lang="en-US" sz="2800" dirty="0" smtClean="0"/>
              <a:t>, 50-100 kV) that emits electrons when heated; an </a:t>
            </a:r>
            <a:r>
              <a:rPr lang="en-US" sz="2800" b="1" dirty="0" smtClean="0"/>
              <a:t>anode</a:t>
            </a:r>
            <a:r>
              <a:rPr lang="en-US" sz="2800" dirty="0" smtClean="0"/>
              <a:t> kept at 0.0 V, this causes electrons to accelerate along the anode cylinder, </a:t>
            </a:r>
            <a:r>
              <a:rPr lang="en-US" sz="2800" b="1" dirty="0" smtClean="0"/>
              <a:t>acceleration voltage</a:t>
            </a:r>
          </a:p>
          <a:p>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lnSpcReduction="10000"/>
          </a:bodyPr>
          <a:lstStyle/>
          <a:p>
            <a:r>
              <a:rPr lang="en-US" sz="2800" dirty="0" smtClean="0"/>
              <a:t>Electromagnetic lenses and image formation: electrons have negative charge and their movement is controlled by magnetic forces</a:t>
            </a:r>
          </a:p>
          <a:p>
            <a:r>
              <a:rPr lang="en-US" sz="2800" dirty="0" smtClean="0"/>
              <a:t>The image capture system: electrons strike a fluorescent screen or photographic film</a:t>
            </a:r>
            <a:r>
              <a:rPr lang="en-US" sz="2800" dirty="0"/>
              <a:t> </a:t>
            </a:r>
            <a:r>
              <a:rPr lang="en-US" sz="2800" dirty="0" smtClean="0"/>
              <a:t>(electron micrograph), or digital camera</a:t>
            </a:r>
          </a:p>
          <a:p>
            <a:r>
              <a:rPr lang="en-US" sz="2800" dirty="0" smtClean="0"/>
              <a:t>Voltage:  an electron beam is too weak to penetrate far into biological samples, sp specimens must be thin, usually no more than 100 nm. Thicker sections require a special High-voltage EM(200-1000 kV)</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Scanning EM</a:t>
            </a:r>
            <a:endParaRPr lang="en-US" sz="3600"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sz="2800" dirty="0" smtClean="0"/>
              <a:t>SEM reveals the surface structure of cells and organelles</a:t>
            </a:r>
          </a:p>
          <a:p>
            <a:r>
              <a:rPr lang="en-US" sz="2800" dirty="0" smtClean="0"/>
              <a:t>Accelerating voltage is 5-30 kV</a:t>
            </a:r>
          </a:p>
          <a:p>
            <a:r>
              <a:rPr lang="en-US" sz="2800" dirty="0" smtClean="0"/>
              <a:t> the beam of electrons are focused into an intense spot that is moved back and forth over the specimen surface by the “beam deflector”</a:t>
            </a:r>
          </a:p>
          <a:p>
            <a:r>
              <a:rPr lang="en-US" sz="2800" dirty="0" smtClean="0"/>
              <a:t>Electrons that sweep over the specimen are excited and emit secondary electrons, that are detected by a scintillation detector which in turn emits photons of light. The photons are captured by a video screen</a:t>
            </a:r>
          </a:p>
          <a:p>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524000" cy="990600"/>
          </a:xfrm>
        </p:spPr>
        <p:txBody>
          <a:bodyPr>
            <a:normAutofit/>
          </a:bodyPr>
          <a:lstStyle/>
          <a:p>
            <a:r>
              <a:rPr lang="en-US" sz="4000" dirty="0" smtClean="0"/>
              <a:t>SEM</a:t>
            </a:r>
            <a:endParaRPr lang="en-US" sz="4000" dirty="0"/>
          </a:p>
        </p:txBody>
      </p:sp>
      <p:pic>
        <p:nvPicPr>
          <p:cNvPr id="4" name="Picture 3" descr="A_28FigureA-L"/>
          <p:cNvPicPr>
            <a:picLocks noChangeAspect="1" noChangeArrowheads="1"/>
          </p:cNvPicPr>
          <p:nvPr/>
        </p:nvPicPr>
        <p:blipFill>
          <a:blip r:embed="rId2"/>
          <a:srcRect/>
          <a:stretch>
            <a:fillRect/>
          </a:stretch>
        </p:blipFill>
        <p:spPr bwMode="auto">
          <a:xfrm>
            <a:off x="1524000" y="1752600"/>
            <a:ext cx="5686864" cy="46482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524000" cy="990600"/>
          </a:xfrm>
        </p:spPr>
        <p:txBody>
          <a:bodyPr>
            <a:normAutofit/>
          </a:bodyPr>
          <a:lstStyle/>
          <a:p>
            <a:r>
              <a:rPr lang="en-US" sz="4000" dirty="0" smtClean="0"/>
              <a:t>SEM</a:t>
            </a:r>
            <a:endParaRPr lang="en-US" sz="4000" dirty="0"/>
          </a:p>
        </p:txBody>
      </p:sp>
      <p:pic>
        <p:nvPicPr>
          <p:cNvPr id="5" name="Picture 3" descr="A_28FigureB-L"/>
          <p:cNvPicPr>
            <a:picLocks noChangeAspect="1" noChangeArrowheads="1"/>
          </p:cNvPicPr>
          <p:nvPr/>
        </p:nvPicPr>
        <p:blipFill>
          <a:blip r:embed="rId2"/>
          <a:srcRect/>
          <a:stretch>
            <a:fillRect/>
          </a:stretch>
        </p:blipFill>
        <p:spPr bwMode="auto">
          <a:xfrm>
            <a:off x="1828800" y="533400"/>
            <a:ext cx="6248400" cy="601868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267200" cy="990600"/>
          </a:xfrm>
        </p:spPr>
        <p:txBody>
          <a:bodyPr>
            <a:normAutofit/>
          </a:bodyPr>
          <a:lstStyle/>
          <a:p>
            <a:r>
              <a:rPr lang="en-US" sz="2800" dirty="0" smtClean="0"/>
              <a:t>Wave, motion, wavelength and perturbation </a:t>
            </a:r>
            <a:endParaRPr lang="en-US" sz="2800" dirty="0"/>
          </a:p>
        </p:txBody>
      </p:sp>
      <p:pic>
        <p:nvPicPr>
          <p:cNvPr id="4" name="Picture 4" descr="A_02Figure-L"/>
          <p:cNvPicPr>
            <a:picLocks noChangeAspect="1" noChangeArrowheads="1"/>
          </p:cNvPicPr>
          <p:nvPr/>
        </p:nvPicPr>
        <p:blipFill>
          <a:blip r:embed="rId2"/>
          <a:srcRect/>
          <a:stretch>
            <a:fillRect/>
          </a:stretch>
        </p:blipFill>
        <p:spPr bwMode="auto">
          <a:xfrm>
            <a:off x="5257800" y="152400"/>
            <a:ext cx="2871787" cy="6518275"/>
          </a:xfrm>
          <a:prstGeom prst="rect">
            <a:avLst/>
          </a:prstGeom>
          <a:noFill/>
          <a:ln>
            <a:solidFill>
              <a:schemeClr val="accent1">
                <a:lumMod val="75000"/>
              </a:schemeClr>
            </a:solidFill>
          </a:ln>
        </p:spPr>
      </p:pic>
      <p:sp>
        <p:nvSpPr>
          <p:cNvPr id="5" name="Rectangle 2"/>
          <p:cNvSpPr txBox="1">
            <a:spLocks noChangeArrowheads="1"/>
          </p:cNvSpPr>
          <p:nvPr/>
        </p:nvSpPr>
        <p:spPr bwMode="auto">
          <a:xfrm>
            <a:off x="4191000" y="6324600"/>
            <a:ext cx="11430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A-2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Sample preparation techniques for EM</a:t>
            </a:r>
            <a:endParaRPr lang="en-US" sz="3600" b="1" dirty="0">
              <a:solidFill>
                <a:srgbClr val="C00000"/>
              </a:solidFill>
            </a:endParaRPr>
          </a:p>
        </p:txBody>
      </p:sp>
      <p:sp>
        <p:nvSpPr>
          <p:cNvPr id="3" name="Content Placeholder 2"/>
          <p:cNvSpPr>
            <a:spLocks noGrp="1"/>
          </p:cNvSpPr>
          <p:nvPr>
            <p:ph sz="quarter" idx="1"/>
          </p:nvPr>
        </p:nvSpPr>
        <p:spPr/>
        <p:txBody>
          <a:bodyPr>
            <a:normAutofit fontScale="92500"/>
          </a:bodyPr>
          <a:lstStyle/>
          <a:p>
            <a:r>
              <a:rPr lang="en-US" sz="2800" dirty="0" smtClean="0"/>
              <a:t>Fixation: mostly </a:t>
            </a:r>
            <a:r>
              <a:rPr lang="en-US" sz="2800" dirty="0" err="1" smtClean="0"/>
              <a:t>aldehydes</a:t>
            </a:r>
            <a:r>
              <a:rPr lang="en-US" sz="2800" dirty="0" smtClean="0"/>
              <a:t>, most common is </a:t>
            </a:r>
            <a:r>
              <a:rPr lang="en-US" sz="2800" dirty="0" err="1" smtClean="0"/>
              <a:t>glutaraldehyde</a:t>
            </a:r>
            <a:r>
              <a:rPr lang="en-US" sz="2800" dirty="0" smtClean="0"/>
              <a:t>. </a:t>
            </a:r>
            <a:r>
              <a:rPr lang="en-US" sz="2800" dirty="0" err="1" smtClean="0"/>
              <a:t>Cryofixation</a:t>
            </a:r>
            <a:r>
              <a:rPr lang="en-US" sz="2800" dirty="0" smtClean="0"/>
              <a:t> involves extremely rapid freezing (within 20 </a:t>
            </a:r>
            <a:r>
              <a:rPr lang="en-US" sz="2800" dirty="0" err="1" smtClean="0"/>
              <a:t>msec</a:t>
            </a:r>
            <a:r>
              <a:rPr lang="en-US" sz="2800" dirty="0" smtClean="0"/>
              <a:t>). It is usually followed by freeze substitution,  where water is replaced by organic solvent such as acetone or propylene oxide</a:t>
            </a:r>
          </a:p>
          <a:p>
            <a:r>
              <a:rPr lang="en-US" sz="2800" dirty="0" smtClean="0"/>
              <a:t>Embedding in liquefied epoxy plastic resin</a:t>
            </a:r>
          </a:p>
          <a:p>
            <a:r>
              <a:rPr lang="en-US" sz="2800" dirty="0" smtClean="0"/>
              <a:t>Ultrathin sectioning using </a:t>
            </a:r>
            <a:r>
              <a:rPr lang="en-US" sz="2800" dirty="0" err="1" smtClean="0"/>
              <a:t>ultramicrotome</a:t>
            </a:r>
            <a:r>
              <a:rPr lang="en-US" sz="2800" dirty="0" smtClean="0"/>
              <a:t>: sections are 50-100 nm. Sections are picked up on a circular copper grid</a:t>
            </a:r>
          </a:p>
          <a:p>
            <a:r>
              <a:rPr lang="en-US" sz="2800" dirty="0" smtClean="0"/>
              <a:t>Staining: specimens are often stained with a 1-2% solution of buffered osmium </a:t>
            </a:r>
            <a:r>
              <a:rPr lang="en-US" sz="2800" dirty="0" err="1" smtClean="0"/>
              <a:t>tetroxide</a:t>
            </a:r>
            <a:r>
              <a:rPr lang="en-US" sz="2800" dirty="0" smtClean="0"/>
              <a:t> (OsO4)</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876800" cy="990600"/>
          </a:xfrm>
        </p:spPr>
        <p:txBody>
          <a:bodyPr>
            <a:normAutofit/>
          </a:bodyPr>
          <a:lstStyle/>
          <a:p>
            <a:r>
              <a:rPr lang="en-US" sz="4000" dirty="0" err="1" smtClean="0"/>
              <a:t>Ultramicrotome</a:t>
            </a:r>
            <a:r>
              <a:rPr lang="en-US" sz="4000" dirty="0" smtClean="0"/>
              <a:t> </a:t>
            </a:r>
            <a:endParaRPr lang="en-US" sz="4000" dirty="0"/>
          </a:p>
        </p:txBody>
      </p:sp>
      <p:pic>
        <p:nvPicPr>
          <p:cNvPr id="4" name="Picture 4" descr="A_29FigureA-L"/>
          <p:cNvPicPr>
            <a:picLocks noChangeAspect="1" noChangeArrowheads="1"/>
          </p:cNvPicPr>
          <p:nvPr/>
        </p:nvPicPr>
        <p:blipFill>
          <a:blip r:embed="rId2"/>
          <a:srcRect/>
          <a:stretch>
            <a:fillRect/>
          </a:stretch>
        </p:blipFill>
        <p:spPr bwMode="auto">
          <a:xfrm>
            <a:off x="431787" y="1981200"/>
            <a:ext cx="4267523" cy="3657600"/>
          </a:xfrm>
          <a:prstGeom prst="rect">
            <a:avLst/>
          </a:prstGeom>
          <a:solidFill>
            <a:schemeClr val="accent2"/>
          </a:solidFill>
          <a:ln>
            <a:solidFill>
              <a:schemeClr val="accent1"/>
            </a:solidFill>
          </a:ln>
        </p:spPr>
      </p:pic>
      <p:pic>
        <p:nvPicPr>
          <p:cNvPr id="6" name="Picture 4" descr="A_29FigureB-L"/>
          <p:cNvPicPr>
            <a:picLocks noChangeAspect="1" noChangeArrowheads="1"/>
          </p:cNvPicPr>
          <p:nvPr/>
        </p:nvPicPr>
        <p:blipFill>
          <a:blip r:embed="rId3"/>
          <a:srcRect/>
          <a:stretch>
            <a:fillRect/>
          </a:stretch>
        </p:blipFill>
        <p:spPr bwMode="auto">
          <a:xfrm>
            <a:off x="4876800" y="1981200"/>
            <a:ext cx="3657600" cy="3684152"/>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Antibodies can localize molecules in EM</a:t>
            </a:r>
            <a:endParaRPr lang="en-US" sz="3600" b="1" dirty="0"/>
          </a:p>
        </p:txBody>
      </p:sp>
      <p:sp>
        <p:nvSpPr>
          <p:cNvPr id="3" name="Content Placeholder 2"/>
          <p:cNvSpPr>
            <a:spLocks noGrp="1"/>
          </p:cNvSpPr>
          <p:nvPr>
            <p:ph sz="quarter" idx="1"/>
          </p:nvPr>
        </p:nvSpPr>
        <p:spPr>
          <a:xfrm>
            <a:off x="612648" y="1600200"/>
            <a:ext cx="8153400" cy="4191000"/>
          </a:xfrm>
        </p:spPr>
        <p:txBody>
          <a:bodyPr>
            <a:normAutofit/>
          </a:bodyPr>
          <a:lstStyle/>
          <a:p>
            <a:r>
              <a:rPr lang="en-US" sz="2800" dirty="0" err="1" smtClean="0"/>
              <a:t>Immunoelectron</a:t>
            </a:r>
            <a:r>
              <a:rPr lang="en-US" sz="2800" dirty="0" smtClean="0"/>
              <a:t> microscopy (</a:t>
            </a:r>
            <a:r>
              <a:rPr lang="en-US" sz="2800" dirty="0" err="1" smtClean="0"/>
              <a:t>ImmunoEM</a:t>
            </a:r>
            <a:r>
              <a:rPr lang="en-US" sz="2800" dirty="0" smtClean="0"/>
              <a:t>): Abs are linked to electron dense substances like colloidal gold particles that appear as opaque dots</a:t>
            </a:r>
          </a:p>
          <a:p>
            <a:r>
              <a:rPr lang="en-US" sz="2800" dirty="0" smtClean="0"/>
              <a:t> correlative microscopy: dynamic images of a cell are taken using LM often using Abs and/or GFP. The same cell is processed and viewed using </a:t>
            </a:r>
            <a:r>
              <a:rPr lang="en-US" sz="2800" dirty="0" err="1" smtClean="0"/>
              <a:t>ImmunoEM</a:t>
            </a:r>
            <a:r>
              <a:rPr lang="en-US" sz="2800" dirty="0" smtClean="0"/>
              <a:t>. It is used to determine where a protein is found at very high resolution</a:t>
            </a:r>
            <a:endParaRPr 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use of Gold-labeled Antibodies in EM</a:t>
            </a:r>
            <a:endParaRPr lang="en-US" sz="3600" dirty="0"/>
          </a:p>
        </p:txBody>
      </p:sp>
      <p:pic>
        <p:nvPicPr>
          <p:cNvPr id="4" name="Picture 3" descr="A_30Figure-L"/>
          <p:cNvPicPr>
            <a:picLocks noChangeAspect="1" noChangeArrowheads="1"/>
          </p:cNvPicPr>
          <p:nvPr/>
        </p:nvPicPr>
        <p:blipFill>
          <a:blip r:embed="rId2"/>
          <a:srcRect/>
          <a:stretch>
            <a:fillRect/>
          </a:stretch>
        </p:blipFill>
        <p:spPr bwMode="auto">
          <a:xfrm>
            <a:off x="1143000" y="1752600"/>
            <a:ext cx="6897402" cy="44958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C00000"/>
                </a:solidFill>
              </a:rPr>
              <a:t>Negative staining </a:t>
            </a:r>
            <a:r>
              <a:rPr lang="en-US" sz="3600" dirty="0" smtClean="0"/>
              <a:t>can highlight small objects in relief against a stained background</a:t>
            </a:r>
            <a:endParaRPr lang="en-US" sz="3600" dirty="0"/>
          </a:p>
        </p:txBody>
      </p:sp>
      <p:sp>
        <p:nvSpPr>
          <p:cNvPr id="3" name="Content Placeholder 2"/>
          <p:cNvSpPr>
            <a:spLocks noGrp="1"/>
          </p:cNvSpPr>
          <p:nvPr>
            <p:ph sz="quarter" idx="1"/>
          </p:nvPr>
        </p:nvSpPr>
        <p:spPr/>
        <p:txBody>
          <a:bodyPr>
            <a:normAutofit lnSpcReduction="10000"/>
          </a:bodyPr>
          <a:lstStyle/>
          <a:p>
            <a:r>
              <a:rPr lang="en-US" sz="2800" dirty="0" smtClean="0"/>
              <a:t>Negative staining is one of the simplest techniques in TEM. It can also be used to study intact specimens against a darkly stained background M</a:t>
            </a:r>
          </a:p>
          <a:p>
            <a:r>
              <a:rPr lang="en-US" sz="2800" dirty="0" smtClean="0"/>
              <a:t>Method:  </a:t>
            </a:r>
          </a:p>
          <a:p>
            <a:r>
              <a:rPr lang="en-US" sz="2800" dirty="0" smtClean="0"/>
              <a:t>Ultrathin plastic film is overlaid on  the copper grid, suspended in a drop of liquid and air dried </a:t>
            </a:r>
          </a:p>
          <a:p>
            <a:r>
              <a:rPr lang="en-US" sz="2800" dirty="0" smtClean="0"/>
              <a:t>A drop of stain such as </a:t>
            </a:r>
            <a:r>
              <a:rPr lang="en-US" sz="2800" dirty="0" err="1" smtClean="0"/>
              <a:t>uranyl</a:t>
            </a:r>
            <a:r>
              <a:rPr lang="en-US" sz="2800" dirty="0" smtClean="0"/>
              <a:t> acetate or </a:t>
            </a:r>
            <a:r>
              <a:rPr lang="en-US" sz="2800" dirty="0" err="1" smtClean="0"/>
              <a:t>phosphotungstic</a:t>
            </a:r>
            <a:r>
              <a:rPr lang="en-US" sz="2800" dirty="0" smtClean="0"/>
              <a:t> acid  is applied to the film surface. The edges of grid are plotted at several places to absorb excess stain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Negative staining </a:t>
            </a:r>
            <a:endParaRPr lang="en-US" sz="3600" dirty="0"/>
          </a:p>
        </p:txBody>
      </p:sp>
      <p:pic>
        <p:nvPicPr>
          <p:cNvPr id="4" name="Picture 3" descr="A_31Figure-L"/>
          <p:cNvPicPr>
            <a:picLocks noChangeAspect="1" noChangeArrowheads="1"/>
          </p:cNvPicPr>
          <p:nvPr/>
        </p:nvPicPr>
        <p:blipFill>
          <a:blip r:embed="rId2"/>
          <a:srcRect/>
          <a:stretch>
            <a:fillRect/>
          </a:stretch>
        </p:blipFill>
        <p:spPr bwMode="auto">
          <a:xfrm>
            <a:off x="2892425" y="1143000"/>
            <a:ext cx="5641975" cy="5533912"/>
          </a:xfrm>
          <a:prstGeom prst="rect">
            <a:avLst/>
          </a:prstGeom>
          <a:noFill/>
          <a:ln>
            <a:solidFill>
              <a:schemeClr val="accent1"/>
            </a:solidFill>
          </a:ln>
        </p:spPr>
      </p:pic>
      <p:sp>
        <p:nvSpPr>
          <p:cNvPr id="5" name="TextBox 4"/>
          <p:cNvSpPr txBox="1"/>
          <p:nvPr/>
        </p:nvSpPr>
        <p:spPr>
          <a:xfrm>
            <a:off x="457200" y="1981200"/>
            <a:ext cx="2514600" cy="1200329"/>
          </a:xfrm>
          <a:prstGeom prst="rect">
            <a:avLst/>
          </a:prstGeom>
          <a:noFill/>
        </p:spPr>
        <p:txBody>
          <a:bodyPr wrap="square" rtlCol="0">
            <a:spAutoFit/>
          </a:bodyPr>
          <a:lstStyle/>
          <a:p>
            <a:r>
              <a:rPr lang="en-US" sz="2400" dirty="0" smtClean="0"/>
              <a:t>Electron micrograph of a </a:t>
            </a:r>
            <a:r>
              <a:rPr lang="en-US" sz="2400" dirty="0" err="1" smtClean="0"/>
              <a:t>bacteriophage</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C00000"/>
                </a:solidFill>
              </a:rPr>
              <a:t>Shadowing techniques </a:t>
            </a:r>
            <a:r>
              <a:rPr lang="en-US" sz="3600" dirty="0" smtClean="0"/>
              <a:t>use metal vapor sprayed across a Specimen’s surface</a:t>
            </a:r>
            <a:endParaRPr lang="en-US" sz="3600" dirty="0"/>
          </a:p>
        </p:txBody>
      </p:sp>
      <p:sp>
        <p:nvSpPr>
          <p:cNvPr id="3" name="Content Placeholder 2"/>
          <p:cNvSpPr>
            <a:spLocks noGrp="1"/>
          </p:cNvSpPr>
          <p:nvPr>
            <p:ph sz="quarter" idx="1"/>
          </p:nvPr>
        </p:nvSpPr>
        <p:spPr/>
        <p:txBody>
          <a:bodyPr>
            <a:normAutofit/>
          </a:bodyPr>
          <a:lstStyle/>
          <a:p>
            <a:r>
              <a:rPr lang="en-US" sz="2800" dirty="0" smtClean="0"/>
              <a:t>Isolated particles and macromolecules can be visualized by shadowing which involves spraying a thin layer of an electron-dense metal such as gold or platinum at an angle across the surface of a biological specimen</a:t>
            </a:r>
          </a:p>
          <a:p>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286000" cy="990600"/>
          </a:xfrm>
        </p:spPr>
        <p:txBody>
          <a:bodyPr>
            <a:normAutofit/>
          </a:bodyPr>
          <a:lstStyle/>
          <a:p>
            <a:r>
              <a:rPr lang="en-US" sz="3600" dirty="0" smtClean="0"/>
              <a:t>Shadowing </a:t>
            </a:r>
            <a:endParaRPr lang="en-US" sz="3600" dirty="0"/>
          </a:p>
        </p:txBody>
      </p:sp>
      <p:pic>
        <p:nvPicPr>
          <p:cNvPr id="4" name="Picture 5" descr="A_32Figure-L"/>
          <p:cNvPicPr>
            <a:picLocks noChangeAspect="1" noChangeArrowheads="1"/>
          </p:cNvPicPr>
          <p:nvPr/>
        </p:nvPicPr>
        <p:blipFill>
          <a:blip r:embed="rId2"/>
          <a:srcRect/>
          <a:stretch>
            <a:fillRect/>
          </a:stretch>
        </p:blipFill>
        <p:spPr bwMode="auto">
          <a:xfrm>
            <a:off x="2819400" y="533400"/>
            <a:ext cx="5913860" cy="6019800"/>
          </a:xfrm>
          <a:prstGeom prst="rect">
            <a:avLst/>
          </a:prstGeom>
          <a:noFill/>
          <a:ln>
            <a:solidFill>
              <a:schemeClr val="accent1"/>
            </a:solidFill>
          </a:ln>
        </p:spPr>
      </p:pic>
      <p:sp>
        <p:nvSpPr>
          <p:cNvPr id="5" name="TextBox 4"/>
          <p:cNvSpPr txBox="1"/>
          <p:nvPr/>
        </p:nvSpPr>
        <p:spPr>
          <a:xfrm>
            <a:off x="685800" y="2133600"/>
            <a:ext cx="2057400" cy="1938992"/>
          </a:xfrm>
          <a:prstGeom prst="rect">
            <a:avLst/>
          </a:prstGeom>
          <a:noFill/>
        </p:spPr>
        <p:txBody>
          <a:bodyPr wrap="square" rtlCol="0">
            <a:spAutoFit/>
          </a:bodyPr>
          <a:lstStyle/>
          <a:p>
            <a:r>
              <a:rPr lang="en-US" sz="2400" dirty="0" smtClean="0"/>
              <a:t>Electron micrograph of tobacco mosaic virus particles</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3962400" cy="990600"/>
          </a:xfrm>
        </p:spPr>
        <p:txBody>
          <a:bodyPr>
            <a:normAutofit fontScale="90000"/>
          </a:bodyPr>
          <a:lstStyle/>
          <a:p>
            <a:r>
              <a:rPr lang="en-US" sz="3600" dirty="0" smtClean="0"/>
              <a:t>The technique of shadowing</a:t>
            </a:r>
            <a:endParaRPr lang="en-US" sz="3600" dirty="0"/>
          </a:p>
        </p:txBody>
      </p:sp>
      <p:pic>
        <p:nvPicPr>
          <p:cNvPr id="4" name="Picture 3" descr="A_33FigureA-L"/>
          <p:cNvPicPr>
            <a:picLocks noChangeAspect="1" noChangeArrowheads="1"/>
          </p:cNvPicPr>
          <p:nvPr/>
        </p:nvPicPr>
        <p:blipFill>
          <a:blip r:embed="rId2"/>
          <a:srcRect/>
          <a:stretch>
            <a:fillRect/>
          </a:stretch>
        </p:blipFill>
        <p:spPr bwMode="auto">
          <a:xfrm>
            <a:off x="4953000" y="304800"/>
            <a:ext cx="3200400" cy="6508196"/>
          </a:xfrm>
          <a:prstGeom prst="rect">
            <a:avLst/>
          </a:prstGeom>
          <a:noFill/>
          <a:ln>
            <a:solidFill>
              <a:schemeClr val="accent1"/>
            </a:solidFill>
          </a:ln>
        </p:spPr>
      </p:pic>
      <p:pic>
        <p:nvPicPr>
          <p:cNvPr id="5" name="Picture 3" descr="A_33FigureB-L"/>
          <p:cNvPicPr>
            <a:picLocks noChangeAspect="1" noChangeArrowheads="1"/>
          </p:cNvPicPr>
          <p:nvPr/>
        </p:nvPicPr>
        <p:blipFill>
          <a:blip r:embed="rId3"/>
          <a:srcRect/>
          <a:stretch>
            <a:fillRect/>
          </a:stretch>
        </p:blipFill>
        <p:spPr bwMode="auto">
          <a:xfrm>
            <a:off x="533400" y="2285999"/>
            <a:ext cx="3810000" cy="3757449"/>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_33FigureA-L"/>
          <p:cNvPicPr>
            <a:picLocks noChangeAspect="1" noChangeArrowheads="1"/>
          </p:cNvPicPr>
          <p:nvPr/>
        </p:nvPicPr>
        <p:blipFill>
          <a:blip r:embed="rId2"/>
          <a:srcRect b="46143"/>
          <a:stretch>
            <a:fillRect/>
          </a:stretch>
        </p:blipFill>
        <p:spPr bwMode="auto">
          <a:xfrm>
            <a:off x="1415083" y="243569"/>
            <a:ext cx="5900117" cy="646203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_02FigureA-L"/>
          <p:cNvPicPr>
            <a:picLocks noChangeAspect="1" noChangeArrowheads="1"/>
          </p:cNvPicPr>
          <p:nvPr/>
        </p:nvPicPr>
        <p:blipFill>
          <a:blip r:embed="rId2"/>
          <a:srcRect/>
          <a:stretch>
            <a:fillRect/>
          </a:stretch>
        </p:blipFill>
        <p:spPr bwMode="auto">
          <a:xfrm>
            <a:off x="381000" y="228600"/>
            <a:ext cx="4495800" cy="2204022"/>
          </a:xfrm>
          <a:prstGeom prst="rect">
            <a:avLst/>
          </a:prstGeom>
          <a:noFill/>
          <a:ln w="12700">
            <a:solidFill>
              <a:schemeClr val="accent1">
                <a:lumMod val="75000"/>
              </a:schemeClr>
            </a:solidFill>
          </a:ln>
        </p:spPr>
      </p:pic>
      <p:pic>
        <p:nvPicPr>
          <p:cNvPr id="6" name="Picture 4" descr="A_02FigureB-L"/>
          <p:cNvPicPr>
            <a:picLocks noChangeAspect="1" noChangeArrowheads="1"/>
          </p:cNvPicPr>
          <p:nvPr/>
        </p:nvPicPr>
        <p:blipFill>
          <a:blip r:embed="rId3"/>
          <a:srcRect/>
          <a:stretch>
            <a:fillRect/>
          </a:stretch>
        </p:blipFill>
        <p:spPr bwMode="auto">
          <a:xfrm>
            <a:off x="1509728" y="2224088"/>
            <a:ext cx="4495800" cy="2251662"/>
          </a:xfrm>
          <a:prstGeom prst="rect">
            <a:avLst/>
          </a:prstGeom>
          <a:noFill/>
          <a:ln>
            <a:solidFill>
              <a:schemeClr val="accent1">
                <a:lumMod val="75000"/>
              </a:schemeClr>
            </a:solidFill>
          </a:ln>
        </p:spPr>
      </p:pic>
      <p:pic>
        <p:nvPicPr>
          <p:cNvPr id="10" name="Picture 4" descr="A_02FigureC-L"/>
          <p:cNvPicPr>
            <a:picLocks noChangeAspect="1" noChangeArrowheads="1"/>
          </p:cNvPicPr>
          <p:nvPr/>
        </p:nvPicPr>
        <p:blipFill>
          <a:blip r:embed="rId4"/>
          <a:srcRect/>
          <a:stretch>
            <a:fillRect/>
          </a:stretch>
        </p:blipFill>
        <p:spPr bwMode="auto">
          <a:xfrm>
            <a:off x="3700488" y="4367216"/>
            <a:ext cx="4648200" cy="2239846"/>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_33FigureA-L"/>
          <p:cNvPicPr>
            <a:picLocks noChangeAspect="1" noChangeArrowheads="1"/>
          </p:cNvPicPr>
          <p:nvPr/>
        </p:nvPicPr>
        <p:blipFill>
          <a:blip r:embed="rId2"/>
          <a:srcRect t="52687" r="23181" b="2821"/>
          <a:stretch>
            <a:fillRect/>
          </a:stretch>
        </p:blipFill>
        <p:spPr bwMode="auto">
          <a:xfrm>
            <a:off x="1371600" y="228600"/>
            <a:ext cx="5486400" cy="646176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C00000"/>
                </a:solidFill>
              </a:rPr>
              <a:t>Freeze fracturing and freeze etching </a:t>
            </a:r>
            <a:r>
              <a:rPr lang="en-US" sz="3600" dirty="0" smtClean="0"/>
              <a:t>are useful for examining the interior of membranes </a:t>
            </a:r>
            <a:endParaRPr lang="en-US" sz="3600" dirty="0"/>
          </a:p>
        </p:txBody>
      </p:sp>
      <p:sp>
        <p:nvSpPr>
          <p:cNvPr id="3" name="Content Placeholder 2"/>
          <p:cNvSpPr>
            <a:spLocks noGrp="1"/>
          </p:cNvSpPr>
          <p:nvPr>
            <p:ph sz="quarter" idx="1"/>
          </p:nvPr>
        </p:nvSpPr>
        <p:spPr/>
        <p:txBody>
          <a:bodyPr>
            <a:normAutofit lnSpcReduction="10000"/>
          </a:bodyPr>
          <a:lstStyle/>
          <a:p>
            <a:r>
              <a:rPr lang="en-US" sz="2800" dirty="0" smtClean="0"/>
              <a:t>Freeze fracturing: specimens are rapidly frozen in liquid nitrogen or liquid helium, placed in a vacuum and struck with a sharp knife edge. </a:t>
            </a:r>
          </a:p>
          <a:p>
            <a:r>
              <a:rPr lang="en-US" sz="2800" dirty="0" smtClean="0"/>
              <a:t>Platinum/carbon shadowing is used to create a replica of fractured surface</a:t>
            </a:r>
          </a:p>
          <a:p>
            <a:r>
              <a:rPr lang="en-US" sz="2800" dirty="0" smtClean="0"/>
              <a:t>Freeze etching: after fracturing the specimen, the microtome arm is placed directly over specimen for a short period of time (few seconds to several minutes). This causes small amount of water to evaporate (sublime) from the surface to the cold knife producing an etching, that is an accentuation of surface detail.</a:t>
            </a:r>
          </a:p>
          <a:p>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technique of freeze fracturing </a:t>
            </a:r>
            <a:endParaRPr lang="en-US" sz="3600" dirty="0"/>
          </a:p>
        </p:txBody>
      </p:sp>
      <p:pic>
        <p:nvPicPr>
          <p:cNvPr id="4" name="Picture 3" descr="A_34Figure-L"/>
          <p:cNvPicPr>
            <a:picLocks noChangeAspect="1" noChangeArrowheads="1"/>
          </p:cNvPicPr>
          <p:nvPr/>
        </p:nvPicPr>
        <p:blipFill>
          <a:blip r:embed="rId2"/>
          <a:srcRect/>
          <a:stretch>
            <a:fillRect/>
          </a:stretch>
        </p:blipFill>
        <p:spPr bwMode="auto">
          <a:xfrm>
            <a:off x="304800" y="1257300"/>
            <a:ext cx="8548687" cy="5256213"/>
          </a:xfrm>
          <a:prstGeom prst="rect">
            <a:avLst/>
          </a:prstGeom>
          <a:noFill/>
          <a:ln>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technique of freeze fracturing </a:t>
            </a:r>
            <a:endParaRPr lang="en-US" sz="3600" dirty="0"/>
          </a:p>
        </p:txBody>
      </p:sp>
      <p:grpSp>
        <p:nvGrpSpPr>
          <p:cNvPr id="7" name="Group 6"/>
          <p:cNvGrpSpPr/>
          <p:nvPr/>
        </p:nvGrpSpPr>
        <p:grpSpPr>
          <a:xfrm>
            <a:off x="304800" y="1524000"/>
            <a:ext cx="8534400" cy="4267200"/>
            <a:chOff x="304800" y="1524000"/>
            <a:chExt cx="8534400" cy="4267200"/>
          </a:xfrm>
        </p:grpSpPr>
        <p:pic>
          <p:nvPicPr>
            <p:cNvPr id="4" name="Picture 3" descr="A_34Figure-L"/>
            <p:cNvPicPr>
              <a:picLocks noChangeAspect="1" noChangeArrowheads="1"/>
            </p:cNvPicPr>
            <p:nvPr/>
          </p:nvPicPr>
          <p:blipFill>
            <a:blip r:embed="rId2"/>
            <a:srcRect r="33148" b="45636"/>
            <a:stretch>
              <a:fillRect/>
            </a:stretch>
          </p:blipFill>
          <p:spPr bwMode="auto">
            <a:xfrm>
              <a:off x="304800" y="1524000"/>
              <a:ext cx="8534400" cy="4267200"/>
            </a:xfrm>
            <a:prstGeom prst="rect">
              <a:avLst/>
            </a:prstGeom>
            <a:noFill/>
            <a:ln>
              <a:solidFill>
                <a:schemeClr val="accent1"/>
              </a:solidFill>
            </a:ln>
          </p:spPr>
        </p:pic>
        <p:sp>
          <p:nvSpPr>
            <p:cNvPr id="6" name="Right Arrow 5"/>
            <p:cNvSpPr/>
            <p:nvPr/>
          </p:nvSpPr>
          <p:spPr>
            <a:xfrm>
              <a:off x="8077200" y="3062288"/>
              <a:ext cx="762000" cy="381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technique of freeze fracturing </a:t>
            </a:r>
            <a:endParaRPr lang="en-US" sz="3600" dirty="0"/>
          </a:p>
        </p:txBody>
      </p:sp>
      <p:grpSp>
        <p:nvGrpSpPr>
          <p:cNvPr id="43" name="Group 42"/>
          <p:cNvGrpSpPr/>
          <p:nvPr/>
        </p:nvGrpSpPr>
        <p:grpSpPr>
          <a:xfrm>
            <a:off x="1143000" y="1676400"/>
            <a:ext cx="5181600" cy="4631926"/>
            <a:chOff x="1143000" y="1676400"/>
            <a:chExt cx="5181600" cy="4631926"/>
          </a:xfrm>
        </p:grpSpPr>
        <p:pic>
          <p:nvPicPr>
            <p:cNvPr id="4" name="Picture 3" descr="A_34Figure-L"/>
            <p:cNvPicPr>
              <a:picLocks noChangeAspect="1" noChangeArrowheads="1"/>
            </p:cNvPicPr>
            <p:nvPr/>
          </p:nvPicPr>
          <p:blipFill>
            <a:blip r:embed="rId2"/>
            <a:srcRect l="60612" b="42736"/>
            <a:stretch>
              <a:fillRect/>
            </a:stretch>
          </p:blipFill>
          <p:spPr bwMode="auto">
            <a:xfrm>
              <a:off x="1143000" y="1676400"/>
              <a:ext cx="5181600" cy="4631926"/>
            </a:xfrm>
            <a:prstGeom prst="rect">
              <a:avLst/>
            </a:prstGeom>
            <a:noFill/>
            <a:ln>
              <a:solidFill>
                <a:schemeClr val="accent1"/>
              </a:solidFill>
            </a:ln>
          </p:spPr>
        </p:pic>
        <p:sp>
          <p:nvSpPr>
            <p:cNvPr id="41" name="Rectangle 40"/>
            <p:cNvSpPr/>
            <p:nvPr/>
          </p:nvSpPr>
          <p:spPr>
            <a:xfrm>
              <a:off x="1171576" y="1828800"/>
              <a:ext cx="457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157288" y="4524376"/>
              <a:ext cx="823912"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technique of freeze fracturing </a:t>
            </a:r>
            <a:endParaRPr lang="en-US" sz="3600" dirty="0"/>
          </a:p>
        </p:txBody>
      </p:sp>
      <p:pic>
        <p:nvPicPr>
          <p:cNvPr id="4" name="Picture 3" descr="A_34Figure-L"/>
          <p:cNvPicPr>
            <a:picLocks noChangeAspect="1" noChangeArrowheads="1"/>
          </p:cNvPicPr>
          <p:nvPr/>
        </p:nvPicPr>
        <p:blipFill>
          <a:blip r:embed="rId2"/>
          <a:srcRect l="6240" t="52915" r="17937"/>
          <a:stretch>
            <a:fillRect/>
          </a:stretch>
        </p:blipFill>
        <p:spPr bwMode="auto">
          <a:xfrm>
            <a:off x="304800" y="2209799"/>
            <a:ext cx="8458200" cy="3229495"/>
          </a:xfrm>
          <a:prstGeom prst="rect">
            <a:avLst/>
          </a:prstGeom>
          <a:noFill/>
          <a:ln w="28575">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76400"/>
            <a:ext cx="2590800" cy="2362200"/>
          </a:xfrm>
        </p:spPr>
        <p:txBody>
          <a:bodyPr>
            <a:normAutofit/>
          </a:bodyPr>
          <a:lstStyle/>
          <a:p>
            <a:r>
              <a:rPr lang="en-US" sz="3600" dirty="0" smtClean="0"/>
              <a:t>Freeze fracturing of the plasma membrane  </a:t>
            </a:r>
            <a:endParaRPr lang="en-US" sz="3600" dirty="0"/>
          </a:p>
        </p:txBody>
      </p:sp>
      <p:pic>
        <p:nvPicPr>
          <p:cNvPr id="5" name="Picture 3" descr="A_35Figure-L"/>
          <p:cNvPicPr>
            <a:picLocks noChangeAspect="1" noChangeArrowheads="1"/>
          </p:cNvPicPr>
          <p:nvPr/>
        </p:nvPicPr>
        <p:blipFill>
          <a:blip r:embed="rId2"/>
          <a:srcRect/>
          <a:stretch>
            <a:fillRect/>
          </a:stretch>
        </p:blipFill>
        <p:spPr bwMode="auto">
          <a:xfrm>
            <a:off x="2971800" y="228600"/>
            <a:ext cx="5792430" cy="6408910"/>
          </a:xfrm>
          <a:prstGeom prst="rect">
            <a:avLst/>
          </a:prstGeom>
          <a:noFill/>
          <a:ln w="28575">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sz="quarter" idx="1"/>
          </p:nvPr>
        </p:nvSpPr>
        <p:spPr/>
        <p:txBody>
          <a:bodyPr>
            <a:normAutofit/>
          </a:bodyPr>
          <a:lstStyle/>
          <a:p>
            <a:r>
              <a:rPr lang="en-US" sz="2800" b="1" dirty="0" smtClean="0"/>
              <a:t>Freeze etching</a:t>
            </a:r>
            <a:r>
              <a:rPr lang="en-US" sz="2800" dirty="0" smtClean="0"/>
              <a:t>: after fracturing the specimen, the microtome arm is placed directly over specimen for a short period of time (few seconds to several minutes). This causes small amount of water to evaporate (sublime) from the surface to the cold knife producing an etching, that is an accentuation of surface detail.</a:t>
            </a:r>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Picture 3" descr="A_02FigureD-L"/>
          <p:cNvPicPr>
            <a:picLocks noChangeAspect="1" noChangeArrowheads="1"/>
          </p:cNvPicPr>
          <p:nvPr/>
        </p:nvPicPr>
        <p:blipFill>
          <a:blip r:embed="rId2"/>
          <a:srcRect/>
          <a:stretch>
            <a:fillRect/>
          </a:stretch>
        </p:blipFill>
        <p:spPr bwMode="auto">
          <a:xfrm>
            <a:off x="609600" y="457200"/>
            <a:ext cx="6346955" cy="2895600"/>
          </a:xfrm>
          <a:prstGeom prst="rect">
            <a:avLst/>
          </a:prstGeom>
          <a:noFill/>
          <a:ln>
            <a:solidFill>
              <a:schemeClr val="accent1">
                <a:lumMod val="75000"/>
              </a:schemeClr>
            </a:solidFill>
          </a:ln>
        </p:spPr>
      </p:pic>
      <p:pic>
        <p:nvPicPr>
          <p:cNvPr id="6" name="Picture 3" descr="A_02FigureE-L"/>
          <p:cNvPicPr>
            <a:picLocks noChangeAspect="1" noChangeArrowheads="1"/>
          </p:cNvPicPr>
          <p:nvPr/>
        </p:nvPicPr>
        <p:blipFill>
          <a:blip r:embed="rId3"/>
          <a:srcRect/>
          <a:stretch>
            <a:fillRect/>
          </a:stretch>
        </p:blipFill>
        <p:spPr bwMode="auto">
          <a:xfrm>
            <a:off x="1981200" y="3464383"/>
            <a:ext cx="6400800" cy="3124328"/>
          </a:xfrm>
          <a:prstGeom prst="rect">
            <a:avLst/>
          </a:prstGeom>
          <a:noFill/>
          <a:ln>
            <a:solidFill>
              <a:schemeClr val="accent1">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Activity!</a:t>
            </a:r>
            <a:endParaRPr lang="en-US" sz="3600"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Based on the previous example/figure, why small objects like </a:t>
            </a:r>
            <a:r>
              <a:rPr lang="en-US" sz="2800" dirty="0" err="1" smtClean="0"/>
              <a:t>ribosomes</a:t>
            </a:r>
            <a:r>
              <a:rPr lang="en-US" sz="2800" dirty="0" smtClean="0"/>
              <a:t> and viruses can be seen only by EM and not by LM?</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rPr>
              <a:t>Resolution limit</a:t>
            </a:r>
            <a:endParaRPr lang="en-US" sz="3600" b="1" dirty="0">
              <a:solidFill>
                <a:srgbClr val="C00000"/>
              </a:solidFill>
            </a:endParaRPr>
          </a:p>
        </p:txBody>
      </p:sp>
      <p:sp>
        <p:nvSpPr>
          <p:cNvPr id="3" name="Content Placeholder 2"/>
          <p:cNvSpPr>
            <a:spLocks noGrp="1"/>
          </p:cNvSpPr>
          <p:nvPr>
            <p:ph sz="quarter" idx="1"/>
          </p:nvPr>
        </p:nvSpPr>
        <p:spPr/>
        <p:txBody>
          <a:bodyPr>
            <a:normAutofit fontScale="92500"/>
          </a:bodyPr>
          <a:lstStyle/>
          <a:p>
            <a:r>
              <a:rPr lang="en-US" sz="2800" b="1" dirty="0" smtClean="0"/>
              <a:t>Resolution</a:t>
            </a:r>
            <a:r>
              <a:rPr lang="en-US" sz="2800" dirty="0" smtClean="0"/>
              <a:t> refers to the ability to distinguish adjacent objects as separate from one another </a:t>
            </a:r>
          </a:p>
          <a:p>
            <a:r>
              <a:rPr lang="en-US" sz="2800" b="1" dirty="0" smtClean="0"/>
              <a:t>Interference</a:t>
            </a:r>
            <a:r>
              <a:rPr lang="en-US" sz="2800" dirty="0" smtClean="0"/>
              <a:t>: the process by which two or more waves combine to reinforce or cancel one another producing a wave equal to the sum of the two combining waves</a:t>
            </a:r>
          </a:p>
          <a:p>
            <a:r>
              <a:rPr lang="en-US" sz="2800" dirty="0" smtClean="0"/>
              <a:t>When you look at a specimen through a series of lenses, the image that you see is really just a pattern of either additive or canceling interference of the waves that went through the lenses, a phenomenon called “</a:t>
            </a:r>
            <a:r>
              <a:rPr lang="en-US" sz="2800" b="1" dirty="0" smtClean="0"/>
              <a:t>Diffraction</a:t>
            </a:r>
            <a:r>
              <a:rPr lang="en-US" sz="2800" dirty="0" smtClean="0"/>
              <a:t>”</a:t>
            </a:r>
          </a:p>
          <a:p>
            <a:r>
              <a:rPr lang="en-US" sz="2800" dirty="0" smtClean="0"/>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Focal length &amp; </a:t>
            </a:r>
            <a:r>
              <a:rPr lang="en-US" sz="3600" smtClean="0"/>
              <a:t>angular </a:t>
            </a:r>
            <a:r>
              <a:rPr lang="en-US" sz="3600" smtClean="0"/>
              <a:t>aperture </a:t>
            </a:r>
            <a:endParaRPr lang="en-US" sz="3600" dirty="0"/>
          </a:p>
        </p:txBody>
      </p:sp>
      <p:sp>
        <p:nvSpPr>
          <p:cNvPr id="3" name="Content Placeholder 2"/>
          <p:cNvSpPr>
            <a:spLocks noGrp="1"/>
          </p:cNvSpPr>
          <p:nvPr>
            <p:ph sz="quarter" idx="1"/>
          </p:nvPr>
        </p:nvSpPr>
        <p:spPr>
          <a:xfrm>
            <a:off x="612648" y="1600200"/>
            <a:ext cx="7616952" cy="1371600"/>
          </a:xfrm>
        </p:spPr>
        <p:txBody>
          <a:bodyPr>
            <a:normAutofit/>
          </a:bodyPr>
          <a:lstStyle/>
          <a:p>
            <a:r>
              <a:rPr lang="en-US" sz="2800" b="1" dirty="0" smtClean="0"/>
              <a:t>Focal length</a:t>
            </a:r>
            <a:r>
              <a:rPr lang="en-US" sz="2800" dirty="0" smtClean="0"/>
              <a:t>: the distance between the midline of the lens and the point at which rays passing through the lens converge to a focus</a:t>
            </a:r>
            <a:endParaRPr lang="en-US" sz="2800" dirty="0"/>
          </a:p>
        </p:txBody>
      </p:sp>
      <p:sp>
        <p:nvSpPr>
          <p:cNvPr id="4" name="Rectangle 2"/>
          <p:cNvSpPr txBox="1">
            <a:spLocks noChangeArrowheads="1"/>
          </p:cNvSpPr>
          <p:nvPr/>
        </p:nvSpPr>
        <p:spPr bwMode="auto">
          <a:xfrm>
            <a:off x="7620000" y="6324600"/>
            <a:ext cx="914400" cy="304800"/>
          </a:xfrm>
          <a:prstGeom prst="rect">
            <a:avLst/>
          </a:prstGeom>
          <a:noFill/>
          <a:ln w="3175">
            <a:miter lim="800000"/>
            <a:headEnd/>
            <a:tailEnd/>
          </a:ln>
        </p:spPr>
        <p:txBody>
          <a:bodyPr vert="horz" lIns="101882" tIns="50941" rIns="101882" bIns="50941"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j-ea"/>
                <a:cs typeface="+mj-cs"/>
              </a:rPr>
              <a:t>Figure A-3 </a:t>
            </a:r>
            <a:endParaRPr kumimoji="0" lang="en-US" sz="1200" b="0" i="0" u="none" strike="noStrike" kern="1200" cap="none" spc="0" normalizeH="0" baseline="0" noProof="0" dirty="0">
              <a:ln>
                <a:noFill/>
              </a:ln>
              <a:solidFill>
                <a:schemeClr val="tx1"/>
              </a:solidFill>
              <a:effectLst/>
              <a:uLnTx/>
              <a:uFillTx/>
              <a:latin typeface="Arial" charset="0"/>
              <a:ea typeface="+mj-ea"/>
              <a:cs typeface="+mj-cs"/>
            </a:endParaRPr>
          </a:p>
        </p:txBody>
      </p:sp>
      <p:pic>
        <p:nvPicPr>
          <p:cNvPr id="5" name="Picture 3" descr="A_03Figure-L"/>
          <p:cNvPicPr>
            <a:picLocks noChangeAspect="1" noChangeArrowheads="1"/>
          </p:cNvPicPr>
          <p:nvPr/>
        </p:nvPicPr>
        <p:blipFill>
          <a:blip r:embed="rId2" cstate="print"/>
          <a:srcRect/>
          <a:stretch>
            <a:fillRect/>
          </a:stretch>
        </p:blipFill>
        <p:spPr bwMode="auto">
          <a:xfrm>
            <a:off x="1524000" y="3124199"/>
            <a:ext cx="5562600" cy="3381371"/>
          </a:xfrm>
          <a:prstGeom prst="rect">
            <a:avLst/>
          </a:prstGeom>
          <a:noFill/>
          <a:ln w="19050">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1526</TotalTime>
  <Words>1732</Words>
  <Application>Microsoft Office PowerPoint</Application>
  <PresentationFormat>On-screen Show (4:3)</PresentationFormat>
  <Paragraphs>151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Median</vt:lpstr>
      <vt:lpstr>Slide 1</vt:lpstr>
      <vt:lpstr>Optical principles of microscopy </vt:lpstr>
      <vt:lpstr>Optical system of the LM &amp; EM</vt:lpstr>
      <vt:lpstr>Wave, motion, wavelength and perturbation </vt:lpstr>
      <vt:lpstr>Slide 5</vt:lpstr>
      <vt:lpstr>Slide 6</vt:lpstr>
      <vt:lpstr>Activity!</vt:lpstr>
      <vt:lpstr>Resolution limit</vt:lpstr>
      <vt:lpstr>Focal length &amp; angular aperture </vt:lpstr>
      <vt:lpstr>Slide 10</vt:lpstr>
      <vt:lpstr>Slide 11</vt:lpstr>
      <vt:lpstr>Factors that affect Resolution </vt:lpstr>
      <vt:lpstr>Slide 13</vt:lpstr>
      <vt:lpstr>Practical limit of resolution </vt:lpstr>
      <vt:lpstr>Slide 15</vt:lpstr>
      <vt:lpstr>Slide 16</vt:lpstr>
      <vt:lpstr>The Light Microscope </vt:lpstr>
      <vt:lpstr>The Light Microscope/ compound microscope </vt:lpstr>
      <vt:lpstr>The Light Microscope/ compound microscope </vt:lpstr>
      <vt:lpstr>Phase-contrast Microscopy </vt:lpstr>
      <vt:lpstr>Phase-contrast Microscopy </vt:lpstr>
      <vt:lpstr>Phase-contrast microscopy:  unstained &amp; unprocessed epithelial cells</vt:lpstr>
      <vt:lpstr>Fluorescent microscopy </vt:lpstr>
      <vt:lpstr>Optics of the Fluorescence microscope</vt:lpstr>
      <vt:lpstr>Immunostaining using Fluorescent Antibodies</vt:lpstr>
      <vt:lpstr>Fluorescence microscopy</vt:lpstr>
      <vt:lpstr>Sample preparation techniques for LM</vt:lpstr>
      <vt:lpstr>Sectioning with a microtome</vt:lpstr>
      <vt:lpstr>Sample preparation techniques for LM</vt:lpstr>
      <vt:lpstr>Slide 30</vt:lpstr>
      <vt:lpstr>The Electron Microscope </vt:lpstr>
      <vt:lpstr>TEM</vt:lpstr>
      <vt:lpstr>TEM</vt:lpstr>
      <vt:lpstr>Comparison of TEM &amp; SEM</vt:lpstr>
      <vt:lpstr>TEM: components</vt:lpstr>
      <vt:lpstr>Slide 36</vt:lpstr>
      <vt:lpstr>Scanning EM</vt:lpstr>
      <vt:lpstr>SEM</vt:lpstr>
      <vt:lpstr>SEM</vt:lpstr>
      <vt:lpstr>Sample preparation techniques for EM</vt:lpstr>
      <vt:lpstr>Ultramicrotome </vt:lpstr>
      <vt:lpstr>Antibodies can localize molecules in EM</vt:lpstr>
      <vt:lpstr>The use of Gold-labeled Antibodies in EM</vt:lpstr>
      <vt:lpstr>Negative staining can highlight small objects in relief against a stained background</vt:lpstr>
      <vt:lpstr>Negative staining </vt:lpstr>
      <vt:lpstr>Shadowing techniques use metal vapor sprayed across a Specimen’s surface</vt:lpstr>
      <vt:lpstr>Shadowing </vt:lpstr>
      <vt:lpstr>The technique of shadowing</vt:lpstr>
      <vt:lpstr>Slide 49</vt:lpstr>
      <vt:lpstr>Slide 50</vt:lpstr>
      <vt:lpstr>Freeze fracturing and freeze etching are useful for examining the interior of membranes </vt:lpstr>
      <vt:lpstr>The technique of freeze fracturing </vt:lpstr>
      <vt:lpstr>The technique of freeze fracturing </vt:lpstr>
      <vt:lpstr>The technique of freeze fracturing </vt:lpstr>
      <vt:lpstr>The technique of freeze fracturing </vt:lpstr>
      <vt:lpstr>Freeze fracturing of the plasma membrane  </vt:lpstr>
      <vt:lpstr>Slide 57</vt:lpstr>
    </vt:vector>
  </TitlesOfParts>
  <Company>CCSU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Melvin</dc:creator>
  <cp:lastModifiedBy>user</cp:lastModifiedBy>
  <cp:revision>170</cp:revision>
  <dcterms:created xsi:type="dcterms:W3CDTF">2007-08-17T16:33:32Z</dcterms:created>
  <dcterms:modified xsi:type="dcterms:W3CDTF">2012-10-12T19:08:44Z</dcterms:modified>
</cp:coreProperties>
</file>