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5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771C7-1F7C-4DCB-A105-7BEC73ACCA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9A11-7DD0-4596-9CC9-831BA71CE7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609600"/>
            <a:ext cx="8001000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399143" y="435429"/>
            <a:ext cx="8230138" cy="5826881"/>
          </a:xfrm>
        </p:spPr>
        <p:txBody>
          <a:bodyPr/>
          <a:lstStyle/>
          <a:p>
            <a:r>
              <a:rPr lang="en-US" smtClean="0"/>
              <a:t>2. Inappropriate physiologic increase in erythropoietin :</a:t>
            </a:r>
          </a:p>
          <a:p>
            <a:r>
              <a:rPr lang="en-US" smtClean="0"/>
              <a:t>a. Renal disease </a:t>
            </a:r>
          </a:p>
          <a:p>
            <a:r>
              <a:rPr lang="en-US" smtClean="0"/>
              <a:t>b.  Neoplasm </a:t>
            </a:r>
          </a:p>
          <a:p>
            <a:r>
              <a:rPr lang="en-US" smtClean="0"/>
              <a:t>c. Endocrine disease </a:t>
            </a:r>
          </a:p>
          <a:p>
            <a:r>
              <a:rPr lang="en-US" smtClean="0"/>
              <a:t>d. Androgen therapy </a:t>
            </a:r>
          </a:p>
          <a:p>
            <a:r>
              <a:rPr lang="en-US" smtClean="0"/>
              <a:t>e. Hypertransfusion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E5280C-A5BB-41C8-9BA6-E0D8ACA8F2DE}" type="slidenum">
              <a:rPr lang="ar-JO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31" y="435428"/>
            <a:ext cx="8230138" cy="5690810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sz="3600" dirty="0"/>
              <a:t> clinically: </a:t>
            </a:r>
          </a:p>
          <a:p>
            <a:pPr>
              <a:defRPr/>
            </a:pPr>
            <a:r>
              <a:rPr lang="en-US" sz="3600" dirty="0"/>
              <a:t>1. Cyanosis  2. Heart or lung disease. 3.No hepatosplenomegaly </a:t>
            </a:r>
          </a:p>
          <a:p>
            <a:pPr>
              <a:defRPr/>
            </a:pPr>
            <a:r>
              <a:rPr lang="en-US" sz="3600" dirty="0"/>
              <a:t>Laboratory :</a:t>
            </a:r>
          </a:p>
          <a:p>
            <a:pPr>
              <a:defRPr/>
            </a:pPr>
            <a:r>
              <a:rPr lang="en-US" sz="3600" dirty="0"/>
              <a:t>1. dec. arterial O2 saturation</a:t>
            </a:r>
          </a:p>
          <a:p>
            <a:pPr>
              <a:defRPr/>
            </a:pPr>
            <a:r>
              <a:rPr lang="en-US" sz="3600" dirty="0"/>
              <a:t>2. Inc. RBC mass</a:t>
            </a:r>
          </a:p>
          <a:p>
            <a:pPr>
              <a:defRPr/>
            </a:pPr>
            <a:r>
              <a:rPr lang="en-US" sz="3600" dirty="0"/>
              <a:t>3. Normal Leukocytes  &amp; platelet counts , </a:t>
            </a:r>
          </a:p>
          <a:p>
            <a:pPr>
              <a:defRPr/>
            </a:pPr>
            <a:r>
              <a:rPr lang="en-US" sz="3600" dirty="0"/>
              <a:t>4. No NRBCs </a:t>
            </a:r>
          </a:p>
          <a:p>
            <a:pPr>
              <a:defRPr/>
            </a:pPr>
            <a:r>
              <a:rPr lang="en-US" sz="3600" dirty="0"/>
              <a:t>5. Normal LAP </a:t>
            </a:r>
          </a:p>
          <a:p>
            <a:pPr>
              <a:defRPr/>
            </a:pPr>
            <a:r>
              <a:rPr lang="en-US" sz="3600" dirty="0"/>
              <a:t>6. Inc. Erythropoietin </a:t>
            </a:r>
          </a:p>
          <a:p>
            <a:pPr>
              <a:defRPr/>
            </a:pPr>
            <a:r>
              <a:rPr lang="en-US" sz="3600" dirty="0"/>
              <a:t>7. Normal vit B12 </a:t>
            </a:r>
          </a:p>
          <a:p>
            <a:pPr>
              <a:defRPr/>
            </a:pPr>
            <a:r>
              <a:rPr lang="en-US" sz="3600" dirty="0"/>
              <a:t>8. BM : Inc.   Erythropoiesis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141A61-FFCB-4AD5-B239-C291EAC9767B}" type="slidenum">
              <a:rPr lang="ar-JO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31" y="435428"/>
            <a:ext cx="8230138" cy="569081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600" dirty="0"/>
              <a:t>C . Relative Polycythemia :</a:t>
            </a:r>
          </a:p>
          <a:p>
            <a:pPr>
              <a:buFont typeface="Arial" charset="0"/>
              <a:buNone/>
              <a:defRPr/>
            </a:pPr>
            <a:r>
              <a:rPr lang="en-US" sz="3600" dirty="0"/>
              <a:t>Inc. Hct .50-60%, Normal RBC mass , dec. plasma volume . Two groups :</a:t>
            </a:r>
          </a:p>
          <a:p>
            <a:pPr>
              <a:buFont typeface="Arial" charset="0"/>
              <a:buNone/>
              <a:defRPr/>
            </a:pPr>
            <a:r>
              <a:rPr lang="en-US" sz="3600" dirty="0"/>
              <a:t>a. Those with dec. circulating plasma volume due to acute or subacute dehydration (</a:t>
            </a:r>
            <a:r>
              <a:rPr lang="en-US" sz="3600" dirty="0" err="1"/>
              <a:t>eg</a:t>
            </a:r>
            <a:r>
              <a:rPr lang="en-US" sz="3600" dirty="0"/>
              <a:t>; burns ) </a:t>
            </a:r>
          </a:p>
          <a:p>
            <a:pPr>
              <a:buFont typeface="Arial" charset="0"/>
              <a:buNone/>
              <a:defRPr/>
            </a:pPr>
            <a:r>
              <a:rPr lang="en-US" sz="3600" dirty="0"/>
              <a:t>b. Those hypertensive, obese , have history of smoking and physical stress , alcohol consumption, diuretic therapy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E88C3F-06B5-4722-B9EB-FF4AC160F41B}" type="slidenum">
              <a:rPr lang="ar-JO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456931" y="435428"/>
            <a:ext cx="8230138" cy="569081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3600" dirty="0"/>
              <a:t>Clinically : </a:t>
            </a:r>
          </a:p>
          <a:p>
            <a:pPr>
              <a:buFont typeface="Arial" charset="0"/>
              <a:buNone/>
            </a:pPr>
            <a:r>
              <a:rPr lang="en-US" sz="3600" dirty="0"/>
              <a:t> 1. Nonspecific symptoms : headache , nausea, </a:t>
            </a:r>
            <a:r>
              <a:rPr lang="en-US" sz="3600" dirty="0" err="1"/>
              <a:t>dyspnea</a:t>
            </a:r>
            <a:r>
              <a:rPr lang="en-US" sz="3600" dirty="0"/>
              <a:t> , </a:t>
            </a:r>
          </a:p>
          <a:p>
            <a:pPr>
              <a:buFont typeface="Arial" charset="0"/>
              <a:buNone/>
            </a:pPr>
            <a:r>
              <a:rPr lang="en-US" sz="3600" dirty="0"/>
              <a:t>2. Cyanosis may be present </a:t>
            </a:r>
          </a:p>
          <a:p>
            <a:pPr>
              <a:buFont typeface="Arial" charset="0"/>
              <a:buNone/>
            </a:pPr>
            <a:r>
              <a:rPr lang="en-US" sz="3600" dirty="0"/>
              <a:t>3. Absent heart &amp; lung diseases (1/3 Thrombotic complication )</a:t>
            </a:r>
          </a:p>
          <a:p>
            <a:pPr>
              <a:buFont typeface="Arial" charset="0"/>
              <a:buNone/>
            </a:pPr>
            <a:r>
              <a:rPr lang="en-US" sz="3600" dirty="0"/>
              <a:t>4. No </a:t>
            </a:r>
            <a:r>
              <a:rPr lang="en-US" sz="3600" dirty="0" err="1"/>
              <a:t>Hepatosplenomegaly</a:t>
            </a:r>
            <a:endParaRPr lang="en-US" sz="3600" dirty="0"/>
          </a:p>
          <a:p>
            <a:pPr>
              <a:buFont typeface="Arial" charset="0"/>
              <a:buNone/>
            </a:pPr>
            <a:r>
              <a:rPr lang="en-US" sz="3600" dirty="0"/>
              <a:t>Laboratory: Normal lab. Findings </a:t>
            </a:r>
          </a:p>
          <a:p>
            <a:pPr>
              <a:buFont typeface="Arial" charset="0"/>
              <a:buNone/>
            </a:pPr>
            <a:endParaRPr lang="en-US" sz="3600" dirty="0"/>
          </a:p>
          <a:p>
            <a:pPr>
              <a:buFont typeface="Arial" charset="0"/>
              <a:buNone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51D0ED-E005-4EB1-8E08-C99F28729BD9}" type="slidenum">
              <a:rPr lang="ar-JO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6147405"/>
          </a:xfrm>
        </p:spPr>
        <p:txBody>
          <a:bodyPr/>
          <a:lstStyle/>
          <a:p>
            <a:r>
              <a:rPr lang="en-US" smtClean="0"/>
              <a:t>D. Essential Thrombocythemia (ET)</a:t>
            </a:r>
          </a:p>
          <a:p>
            <a:r>
              <a:rPr lang="en-US" smtClean="0"/>
              <a:t>1. Inc. Thrombocytosis with abnormal platelet function ;Platelet&gt; 600ooo/uL ,</a:t>
            </a:r>
          </a:p>
          <a:p>
            <a:pPr>
              <a:buFont typeface="Arial" charset="0"/>
              <a:buNone/>
            </a:pPr>
            <a:r>
              <a:rPr lang="en-US" smtClean="0"/>
              <a:t>        (may be &gt; 1x10</a:t>
            </a:r>
            <a:r>
              <a:rPr lang="en-US" baseline="30000" smtClean="0"/>
              <a:t>6</a:t>
            </a:r>
            <a:r>
              <a:rPr lang="en-US" smtClean="0"/>
              <a:t>/uL ) </a:t>
            </a:r>
          </a:p>
          <a:p>
            <a:r>
              <a:rPr lang="en-US" smtClean="0"/>
              <a:t>2. Megakaryocytic hyperplasia in BM </a:t>
            </a:r>
          </a:p>
          <a:p>
            <a:r>
              <a:rPr lang="en-US" smtClean="0"/>
              <a:t>3. Absence of Ph chromosome </a:t>
            </a:r>
          </a:p>
          <a:p>
            <a:r>
              <a:rPr lang="en-US" smtClean="0"/>
              <a:t>4. Hb ≤ 13.0 gm /dL , normal RBC mass </a:t>
            </a:r>
          </a:p>
          <a:p>
            <a:r>
              <a:rPr lang="en-US" smtClean="0"/>
              <a:t>5. Absence of marrow fibrosis </a:t>
            </a:r>
          </a:p>
          <a:p>
            <a:r>
              <a:rPr lang="en-US" smtClean="0"/>
              <a:t>6. Presence of stained Fe stores </a:t>
            </a:r>
          </a:p>
          <a:p>
            <a:r>
              <a:rPr lang="en-US" smtClean="0"/>
              <a:t>7. No identifiable causes (unknown)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A0A5D0-22CE-4207-A391-1F9B5828A2BA}" type="slidenum">
              <a:rPr lang="ar-JO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582688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Incidence : mean age ; 60 yrs. (&gt;50yrs) ; rare &lt; 20yrs (some 20-40yrs)       7/million yearly     Men=Women</a:t>
            </a:r>
          </a:p>
          <a:p>
            <a:pPr>
              <a:defRPr/>
            </a:pPr>
            <a:r>
              <a:rPr lang="en-US" dirty="0" smtClean="0"/>
              <a:t>Clinically :</a:t>
            </a:r>
          </a:p>
          <a:p>
            <a:pPr>
              <a:defRPr/>
            </a:pPr>
            <a:r>
              <a:rPr lang="en-US" dirty="0" smtClean="0"/>
              <a:t> 1. Asymptomatic at diagnosis </a:t>
            </a:r>
          </a:p>
          <a:p>
            <a:pPr>
              <a:defRPr/>
            </a:pPr>
            <a:r>
              <a:rPr lang="en-US" dirty="0" smtClean="0"/>
              <a:t>2. Hemorrhage , thrombosis or both .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In most : bleeding is mild </a:t>
            </a:r>
            <a:r>
              <a:rPr lang="en-US" dirty="0" smtClean="0">
                <a:sym typeface="Wingdings" pitchFamily="2" charset="2"/>
              </a:rPr>
              <a:t> epistaxis &amp; ecchymoses , increased after trauma or surgery . (GI bleeding is also reported.  ) due to abnormal platelet function , Thrombosis with infarction &amp; ulceration &amp; bleeding , consumption of </a:t>
            </a:r>
            <a:r>
              <a:rPr lang="en-US" dirty="0" err="1" smtClean="0">
                <a:sym typeface="Wingdings" pitchFamily="2" charset="2"/>
              </a:rPr>
              <a:t>coag</a:t>
            </a:r>
            <a:r>
              <a:rPr lang="en-US" dirty="0" smtClean="0">
                <a:sym typeface="Wingdings" pitchFamily="2" charset="2"/>
              </a:rPr>
              <a:t>. Factors , inc. prostacyclin dec. platelet aggregation &amp; release of granules 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1A892A-50CB-456A-B603-0C1633B0E376}" type="slidenum">
              <a:rPr lang="ar-JO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582688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3. Vascular occlusion : if small vessels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painful redness burning of toes , feet, fingers (pins &amp; needles &amp; tingling sensation ) progress into </a:t>
            </a:r>
            <a:r>
              <a:rPr lang="en-US" dirty="0" smtClean="0">
                <a:sym typeface="Wingdings" pitchFamily="2" charset="2"/>
              </a:rPr>
              <a:t> Cyanosis and /or necrosis of extremities </a:t>
            </a:r>
            <a:endParaRPr lang="en-US" dirty="0" smtClean="0"/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  If large vessels: MI &amp; stroke may occur</a:t>
            </a:r>
          </a:p>
          <a:p>
            <a:pPr>
              <a:defRPr/>
            </a:pPr>
            <a:r>
              <a:rPr lang="en-US" dirty="0" smtClean="0"/>
              <a:t>4. Neurologic Manifestation : (usually transient ) visual disturbances , headaches, dizziness , paresthesia , </a:t>
            </a:r>
          </a:p>
          <a:p>
            <a:pPr>
              <a:defRPr/>
            </a:pPr>
            <a:r>
              <a:rPr lang="en-US" dirty="0" smtClean="0"/>
              <a:t>5. Recurrent abortion &amp; fetal growth retardation 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6.    </a:t>
            </a:r>
            <a:r>
              <a:rPr lang="en-US" dirty="0" err="1" smtClean="0"/>
              <a:t>Pruritis</a:t>
            </a:r>
            <a:r>
              <a:rPr lang="en-US" dirty="0" smtClean="0"/>
              <a:t> , Gout , priaprism , 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 7.   </a:t>
            </a:r>
            <a:r>
              <a:rPr lang="en-US" dirty="0" err="1" smtClean="0"/>
              <a:t>Splenomegaly</a:t>
            </a:r>
            <a:r>
              <a:rPr lang="en-US" dirty="0" smtClean="0"/>
              <a:t> in 50% , </a:t>
            </a:r>
            <a:r>
              <a:rPr lang="en-US" dirty="0" err="1" smtClean="0"/>
              <a:t>splenic</a:t>
            </a:r>
            <a:r>
              <a:rPr lang="en-US" dirty="0" smtClean="0"/>
              <a:t> atrophy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     (due to infarctions ) in 20%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CCE8F2-B209-42A7-A6D4-B64929FF7694}" type="slidenum">
              <a:rPr lang="ar-JO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5826881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en-US" dirty="0" smtClean="0"/>
              <a:t>           Laboratory Features:</a:t>
            </a:r>
          </a:p>
          <a:p>
            <a:pPr>
              <a:defRPr/>
            </a:pPr>
            <a:r>
              <a:rPr lang="en-US" dirty="0" smtClean="0"/>
              <a:t>1. Platelet : 600ooo/</a:t>
            </a:r>
            <a:r>
              <a:rPr lang="en-US" dirty="0" err="1" smtClean="0"/>
              <a:t>ul</a:t>
            </a:r>
            <a:r>
              <a:rPr lang="en-US" dirty="0" smtClean="0"/>
              <a:t>--</a:t>
            </a:r>
            <a:r>
              <a:rPr lang="en-US" dirty="0" smtClean="0">
                <a:sym typeface="Wingdings" pitchFamily="2" charset="2"/>
              </a:rPr>
              <a:t> 2.5 millions /</a:t>
            </a:r>
            <a:r>
              <a:rPr lang="en-US" dirty="0" err="1" smtClean="0">
                <a:sym typeface="Wingdings" pitchFamily="2" charset="2"/>
              </a:rPr>
              <a:t>uL</a:t>
            </a:r>
            <a:endParaRPr lang="en-US" dirty="0" smtClean="0">
              <a:sym typeface="Wingdings" pitchFamily="2" charset="2"/>
            </a:endParaRPr>
          </a:p>
          <a:p>
            <a:pPr>
              <a:buFont typeface="Arial" charset="0"/>
              <a:buNone/>
              <a:defRPr/>
            </a:pPr>
            <a:r>
              <a:rPr lang="en-US" dirty="0" smtClean="0">
                <a:sym typeface="Wingdings" pitchFamily="2" charset="2"/>
              </a:rPr>
              <a:t>    Usually normal morphology, but some giant or micro platelets , abnormal granulation , platelet aggregates , megakaryocytic fragments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2. Mild Normochromic </a:t>
            </a:r>
            <a:r>
              <a:rPr lang="en-US" dirty="0" err="1" smtClean="0">
                <a:sym typeface="Wingdings" pitchFamily="2" charset="2"/>
              </a:rPr>
              <a:t>Normocytic</a:t>
            </a:r>
            <a:r>
              <a:rPr lang="en-US" dirty="0" smtClean="0">
                <a:sym typeface="Wingdings" pitchFamily="2" charset="2"/>
              </a:rPr>
              <a:t>  anemia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>
                <a:sym typeface="Wingdings" pitchFamily="2" charset="2"/>
              </a:rPr>
              <a:t>    (15-20% of patients ) , if Fe deficiency due to bleeding : dec. MCV , dec. MCHC , Microcytic hypochromic . Howell – Jolly bodies , Pappenheimer , target cells, acanthocytes ,  due to atrophy of the spleen &amp; splenic infarction 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DE4E06-D801-463D-9254-0AF69F39E08D}" type="slidenum">
              <a:rPr lang="ar-JO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5826881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3. Leucocytosis in 1/3 of patients </a:t>
            </a:r>
            <a:r>
              <a:rPr lang="en-US" dirty="0" smtClean="0">
                <a:sym typeface="Wingdings" pitchFamily="2" charset="2"/>
              </a:rPr>
              <a:t> ≤ 50ooo/</a:t>
            </a:r>
            <a:r>
              <a:rPr lang="en-US" dirty="0" err="1" smtClean="0">
                <a:sym typeface="Wingdings" pitchFamily="2" charset="2"/>
              </a:rPr>
              <a:t>ul</a:t>
            </a:r>
            <a:r>
              <a:rPr lang="en-US" dirty="0" smtClean="0">
                <a:sym typeface="Wingdings" pitchFamily="2" charset="2"/>
              </a:rPr>
              <a:t> , Neutrophilia , mild Eosinophilia, and /or Basophilia.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>
                <a:sym typeface="Wingdings" pitchFamily="2" charset="2"/>
              </a:rPr>
              <a:t>         Rare NRBCs and immature WBCs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4. Normal LAP scores mostly .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5. BM : inc. Megakaryocytes (larger than normal ) . Stainable Fe is normal or slightly dec. in most cases . Inc. reticulin content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6. Some patients have (21q-) deletion of long arm of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>
                <a:sym typeface="Wingdings" pitchFamily="2" charset="2"/>
              </a:rPr>
              <a:t>          </a:t>
            </a:r>
            <a:r>
              <a:rPr lang="en-US" dirty="0" err="1" smtClean="0">
                <a:sym typeface="Wingdings" pitchFamily="2" charset="2"/>
              </a:rPr>
              <a:t>chr</a:t>
            </a:r>
            <a:r>
              <a:rPr lang="en-US" dirty="0" smtClean="0">
                <a:sym typeface="Wingdings" pitchFamily="2" charset="2"/>
              </a:rPr>
              <a:t>. 21.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7. Platelet Function studies : abnormal platelet aggregation . Both normal and prolonged BT is seen .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>
                <a:sym typeface="Wingdings" pitchFamily="2" charset="2"/>
              </a:rPr>
              <a:t>    Dec. PF3, dec. platelet adhesion , dec. protein S .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B9087D-53B8-4C1E-86B5-99B078A74D3E}" type="slidenum">
              <a:rPr lang="ar-JO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456931" y="435428"/>
            <a:ext cx="8230138" cy="5690810"/>
          </a:xfrm>
        </p:spPr>
        <p:txBody>
          <a:bodyPr/>
          <a:lstStyle/>
          <a:p>
            <a:r>
              <a:rPr lang="en-US" smtClean="0"/>
              <a:t>c. Idiopathic Erythrocytosis :</a:t>
            </a:r>
          </a:p>
          <a:p>
            <a:r>
              <a:rPr lang="en-US" smtClean="0"/>
              <a:t> Neither Malignancy nor secondary  to a disease .  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2. Relative Polycythemias : </a:t>
            </a:r>
          </a:p>
          <a:p>
            <a:r>
              <a:rPr lang="en-US" smtClean="0"/>
              <a:t>Normal  RBC volume but inc. Hct . ; inc. in the ratio of RC mass to plasma volume </a:t>
            </a:r>
          </a:p>
          <a:p>
            <a:pPr>
              <a:buFont typeface="Arial" charset="0"/>
              <a:buNone/>
            </a:pPr>
            <a:r>
              <a:rPr lang="en-US" smtClean="0"/>
              <a:t>    (in dehydration , stress polycythemia )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1E3DEE-750B-4846-9120-343DE88F89A5}" type="slidenum">
              <a:rPr lang="ar-JO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5826881"/>
          </a:xfrm>
        </p:spPr>
        <p:txBody>
          <a:bodyPr/>
          <a:lstStyle/>
          <a:p>
            <a:r>
              <a:rPr lang="en-US" smtClean="0"/>
              <a:t>A. Polycythemia Vera (PV) : </a:t>
            </a:r>
          </a:p>
          <a:p>
            <a:r>
              <a:rPr lang="en-US" smtClean="0"/>
              <a:t>Is a hematopoietic stem cell disorder , accelerated erythropoiesis , excessive of myeloid and megakaryocytic proliferation .</a:t>
            </a:r>
          </a:p>
          <a:p>
            <a:r>
              <a:rPr lang="en-US" smtClean="0"/>
              <a:t>Incidence ; 2/100ooo yearly </a:t>
            </a:r>
          </a:p>
          <a:p>
            <a:r>
              <a:rPr lang="en-US" smtClean="0"/>
              <a:t>Median age : 60 yrs ( some young to old ) </a:t>
            </a:r>
          </a:p>
          <a:p>
            <a:r>
              <a:rPr lang="en-US" smtClean="0"/>
              <a:t>Men &gt; women </a:t>
            </a:r>
          </a:p>
          <a:p>
            <a:r>
              <a:rPr lang="en-US" smtClean="0"/>
              <a:t>Rare familial ( in Ashkenazi Jews ) (10x than Arabs ) </a:t>
            </a:r>
          </a:p>
          <a:p>
            <a:r>
              <a:rPr lang="en-US" smtClean="0"/>
              <a:t>Etiology ; unknown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FC3B91-3C37-42B3-BFC8-E10000DC0EEB}" type="slidenum">
              <a:rPr lang="ar-JO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582688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Clinical  Features : </a:t>
            </a:r>
          </a:p>
          <a:p>
            <a:pPr>
              <a:defRPr/>
            </a:pPr>
            <a:r>
              <a:rPr lang="en-US" dirty="0" smtClean="0"/>
              <a:t>1. Common complaints: </a:t>
            </a:r>
          </a:p>
          <a:p>
            <a:pPr>
              <a:defRPr/>
            </a:pPr>
            <a:r>
              <a:rPr lang="en-US" dirty="0" smtClean="0"/>
              <a:t>Headache , vertigo , dizziness , blurred vision , vascular complications .</a:t>
            </a:r>
          </a:p>
          <a:p>
            <a:pPr>
              <a:defRPr/>
            </a:pPr>
            <a:r>
              <a:rPr lang="en-US" dirty="0" smtClean="0"/>
              <a:t>2. Thrombotic episode : </a:t>
            </a:r>
          </a:p>
          <a:p>
            <a:pPr>
              <a:defRPr/>
            </a:pPr>
            <a:r>
              <a:rPr lang="en-US" dirty="0" smtClean="0"/>
              <a:t>Phlebitis , MI , burning sensation in feet, </a:t>
            </a:r>
            <a:r>
              <a:rPr lang="en-US" dirty="0" smtClean="0">
                <a:sym typeface="Wingdings" pitchFamily="2" charset="2"/>
              </a:rPr>
              <a:t>Thrombocytosis.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 3. Hemorrhage :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Due to trauma , surgery, peptic ulcer ,  epistaxis , gingival bleeding , ecchymoses,  platelet abnormalities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B6D7A8-A83B-47C0-AD95-19824738C625}" type="slidenum">
              <a:rPr lang="ar-JO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456931" y="299358"/>
            <a:ext cx="8230138" cy="5826881"/>
          </a:xfrm>
        </p:spPr>
        <p:txBody>
          <a:bodyPr/>
          <a:lstStyle/>
          <a:p>
            <a:r>
              <a:rPr lang="en-US" smtClean="0"/>
              <a:t>4. 75% have splenomegaly , due to extramedullary hematopoiesis , . 1/3 have  Hepatomegaly .</a:t>
            </a:r>
          </a:p>
          <a:p>
            <a:r>
              <a:rPr lang="en-US" smtClean="0"/>
              <a:t>5. Cyanosis of face , nose , ears , lips.</a:t>
            </a:r>
          </a:p>
          <a:p>
            <a:r>
              <a:rPr lang="en-US" smtClean="0"/>
              <a:t>6. 30% </a:t>
            </a:r>
            <a:r>
              <a:rPr lang="en-US" smtClean="0">
                <a:sym typeface="Wingdings" pitchFamily="2" charset="2"/>
              </a:rPr>
              <a:t> pruritis (itching after shower ).</a:t>
            </a:r>
          </a:p>
          <a:p>
            <a:r>
              <a:rPr lang="en-US" smtClean="0">
                <a:sym typeface="Wingdings" pitchFamily="2" charset="2"/>
              </a:rPr>
              <a:t>7. Fever , night &amp; day sweat , weight loss -  hypermetabolism  .</a:t>
            </a:r>
          </a:p>
          <a:p>
            <a:r>
              <a:rPr lang="en-US" smtClean="0">
                <a:sym typeface="Wingdings" pitchFamily="2" charset="2"/>
              </a:rPr>
              <a:t>8. 5-10%  Gout ( inc. Uric Acid calculi or urates in kidney )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29FA16-784A-4C5C-9CCD-C67B8D5B6D55}" type="slidenum">
              <a:rPr lang="ar-JO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143" y="435429"/>
            <a:ext cx="8230138" cy="5826881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Laboratory Feature :</a:t>
            </a:r>
          </a:p>
          <a:p>
            <a:pPr>
              <a:defRPr/>
            </a:pPr>
            <a:r>
              <a:rPr lang="en-US" dirty="0" smtClean="0"/>
              <a:t> 1. High Hb and Hct. , inc. RBC mass </a:t>
            </a:r>
            <a:r>
              <a:rPr lang="en-US" dirty="0" smtClean="0">
                <a:sym typeface="Wingdings" pitchFamily="2" charset="2"/>
              </a:rPr>
              <a:t> Erythrocytosis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2. Normochromic Normocytic RBCs , Normal life span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3.As disease progresses  extramedullary Ineffective Erythropoiesis - Anisocytosis &amp; Poikilocytosis , short RBCs life span ( 50% of patients ) , if Fe deficiency  Hypochromic Microcytic cells .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4. Normal reticulocyte count  ; rare NRBCs in PB 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>
                <a:sym typeface="Wingdings" pitchFamily="2" charset="2"/>
              </a:rPr>
              <a:t>   5.2/3 of patients  Granulocytosis , WBC count :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>
                <a:sym typeface="Wingdings" pitchFamily="2" charset="2"/>
              </a:rPr>
              <a:t>      12-25 x 10</a:t>
            </a:r>
            <a:r>
              <a:rPr lang="en-US" baseline="30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uL</a:t>
            </a:r>
            <a:r>
              <a:rPr lang="en-US" dirty="0" smtClean="0">
                <a:sym typeface="Wingdings" pitchFamily="2" charset="2"/>
              </a:rPr>
              <a:t>  , Basophilia , few metamyelocytes &amp; myelocytes 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ECD95D-5C0F-4E49-AEE4-028AFA254E07}" type="slidenum">
              <a:rPr lang="ar-JO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143" y="435429"/>
            <a:ext cx="8230138" cy="582688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6. Thrombocytosis in 50%  of patients : 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      450-800 x 10</a:t>
            </a:r>
            <a:r>
              <a:rPr lang="en-US" baseline="30000" dirty="0" smtClean="0"/>
              <a:t>3</a:t>
            </a:r>
            <a:r>
              <a:rPr lang="en-US" dirty="0" smtClean="0"/>
              <a:t>/</a:t>
            </a:r>
            <a:r>
              <a:rPr lang="en-US" dirty="0" err="1" smtClean="0"/>
              <a:t>uL</a:t>
            </a:r>
            <a:r>
              <a:rPr lang="en-US" dirty="0" smtClean="0"/>
              <a:t> , giant platelets , deficient granulation . Abnormal aggregation of platelets .</a:t>
            </a:r>
          </a:p>
          <a:p>
            <a:pPr>
              <a:defRPr/>
            </a:pPr>
            <a:r>
              <a:rPr lang="en-US" dirty="0" smtClean="0"/>
              <a:t>7. coagulation tests : Normal PT,TT, APTT, &amp; Fibrinogen</a:t>
            </a:r>
          </a:p>
          <a:p>
            <a:pPr>
              <a:defRPr/>
            </a:pPr>
            <a:r>
              <a:rPr lang="en-US" dirty="0" smtClean="0"/>
              <a:t>8. BM : Hypercellular , Panhyperplasia . dec. fat content . Inc. number of Megakaryocytes . Reduced Fe stores or absent . (excess use in Hb synthesis ) .inc. reticulin deposits </a:t>
            </a:r>
            <a:r>
              <a:rPr lang="en-US" dirty="0" smtClean="0">
                <a:sym typeface="Wingdings" pitchFamily="2" charset="2"/>
              </a:rPr>
              <a:t> 15-20%  Myelofibrosis  .</a:t>
            </a:r>
          </a:p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05EBA4-C64E-4E46-9CFA-F027B07BFAA1}" type="slidenum">
              <a:rPr lang="ar-JO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143" y="435429"/>
            <a:ext cx="8230138" cy="582688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9. Absent or reduced plasma &amp; urine erythropoietin </a:t>
            </a:r>
          </a:p>
          <a:p>
            <a:pPr>
              <a:defRPr/>
            </a:pPr>
            <a:r>
              <a:rPr lang="en-US" dirty="0" smtClean="0"/>
              <a:t>10. Increased LAP activity in 75% of the cases of PV .</a:t>
            </a:r>
          </a:p>
          <a:p>
            <a:pPr>
              <a:defRPr/>
            </a:pPr>
            <a:r>
              <a:rPr lang="en-US" dirty="0" smtClean="0"/>
              <a:t>11. Inc. vit B12 and Transcobalamine II &amp;I (excess Granulocytes turnover ) </a:t>
            </a:r>
          </a:p>
          <a:p>
            <a:pPr>
              <a:defRPr/>
            </a:pPr>
            <a:r>
              <a:rPr lang="en-US" dirty="0" smtClean="0"/>
              <a:t>12. Hyperuricemia  &amp; uricosuria (inc. Uric acid -</a:t>
            </a:r>
            <a:r>
              <a:rPr lang="en-US" dirty="0" smtClean="0">
                <a:sym typeface="Wingdings" pitchFamily="2" charset="2"/>
              </a:rPr>
              <a:t>Gout .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13. Low ESR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14. Trisomy &amp; deletion particularly 20q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001374-F7C6-4D52-827D-38B9F6743CCC}" type="slidenum">
              <a:rPr lang="ar-JO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399143" y="435429"/>
            <a:ext cx="8230138" cy="5826881"/>
          </a:xfrm>
        </p:spPr>
        <p:txBody>
          <a:bodyPr/>
          <a:lstStyle/>
          <a:p>
            <a:r>
              <a:rPr lang="en-US" smtClean="0"/>
              <a:t>B. Secondary Polycythemia :</a:t>
            </a:r>
          </a:p>
          <a:p>
            <a:r>
              <a:rPr lang="en-US" smtClean="0"/>
              <a:t>  1. Appropriate inc. erythropoietin (hypoxic activation ) . Causes :</a:t>
            </a:r>
          </a:p>
          <a:p>
            <a:r>
              <a:rPr lang="en-US" smtClean="0"/>
              <a:t>a. High Altitude .</a:t>
            </a:r>
          </a:p>
          <a:p>
            <a:r>
              <a:rPr lang="en-US" smtClean="0"/>
              <a:t>b. chronic pulmonary disease </a:t>
            </a:r>
          </a:p>
          <a:p>
            <a:r>
              <a:rPr lang="en-US" smtClean="0"/>
              <a:t>c. Congenital heart failure </a:t>
            </a:r>
          </a:p>
          <a:p>
            <a:r>
              <a:rPr lang="en-US" smtClean="0"/>
              <a:t>d. Cirrhosis </a:t>
            </a:r>
          </a:p>
          <a:p>
            <a:r>
              <a:rPr lang="en-US" smtClean="0"/>
              <a:t>e. Defective O2 Transport : smoking , met Hb , inc. O2 affinity , 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6B2CFE-491B-43A4-9BCD-117636F713CB}" type="datetime1">
              <a:rPr lang="en-US" smtClean="0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A6EDB7-9316-407B-BA28-8F94F34C4E17}" type="slidenum">
              <a:rPr lang="ar-JO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1229</Words>
  <Application>Microsoft Office PowerPoint</Application>
  <PresentationFormat>On-screen Show (4:3)</PresentationFormat>
  <Paragraphs>146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2014-08-26T06:08:46Z</dcterms:created>
  <dcterms:modified xsi:type="dcterms:W3CDTF">2014-08-26T06:14:56Z</dcterms:modified>
</cp:coreProperties>
</file>