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73"/>
  </p:notesMasterIdLst>
  <p:sldIdLst>
    <p:sldId id="407" r:id="rId2"/>
    <p:sldId id="339" r:id="rId3"/>
    <p:sldId id="340" r:id="rId4"/>
    <p:sldId id="408" r:id="rId5"/>
    <p:sldId id="341" r:id="rId6"/>
    <p:sldId id="342" r:id="rId7"/>
    <p:sldId id="343" r:id="rId8"/>
    <p:sldId id="344" r:id="rId9"/>
    <p:sldId id="345" r:id="rId10"/>
    <p:sldId id="346" r:id="rId11"/>
    <p:sldId id="348"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409" r:id="rId27"/>
    <p:sldId id="368" r:id="rId28"/>
    <p:sldId id="410" r:id="rId29"/>
    <p:sldId id="369" r:id="rId30"/>
    <p:sldId id="370" r:id="rId31"/>
    <p:sldId id="371" r:id="rId32"/>
    <p:sldId id="372" r:id="rId33"/>
    <p:sldId id="373" r:id="rId34"/>
    <p:sldId id="374" r:id="rId35"/>
    <p:sldId id="375" r:id="rId36"/>
    <p:sldId id="376" r:id="rId37"/>
    <p:sldId id="377" r:id="rId38"/>
    <p:sldId id="378" r:id="rId39"/>
    <p:sldId id="379" r:id="rId40"/>
    <p:sldId id="418" r:id="rId41"/>
    <p:sldId id="411" r:id="rId42"/>
    <p:sldId id="381" r:id="rId43"/>
    <p:sldId id="382" r:id="rId44"/>
    <p:sldId id="383" r:id="rId45"/>
    <p:sldId id="384" r:id="rId46"/>
    <p:sldId id="385" r:id="rId47"/>
    <p:sldId id="386" r:id="rId48"/>
    <p:sldId id="388" r:id="rId49"/>
    <p:sldId id="412" r:id="rId50"/>
    <p:sldId id="389" r:id="rId51"/>
    <p:sldId id="390" r:id="rId52"/>
    <p:sldId id="391" r:id="rId53"/>
    <p:sldId id="392" r:id="rId54"/>
    <p:sldId id="414" r:id="rId55"/>
    <p:sldId id="413" r:id="rId56"/>
    <p:sldId id="415" r:id="rId57"/>
    <p:sldId id="416" r:id="rId58"/>
    <p:sldId id="393" r:id="rId59"/>
    <p:sldId id="394" r:id="rId60"/>
    <p:sldId id="395" r:id="rId61"/>
    <p:sldId id="396" r:id="rId62"/>
    <p:sldId id="397" r:id="rId63"/>
    <p:sldId id="398" r:id="rId64"/>
    <p:sldId id="399" r:id="rId65"/>
    <p:sldId id="400" r:id="rId66"/>
    <p:sldId id="401" r:id="rId67"/>
    <p:sldId id="402" r:id="rId68"/>
    <p:sldId id="403" r:id="rId69"/>
    <p:sldId id="404" r:id="rId70"/>
    <p:sldId id="405" r:id="rId71"/>
    <p:sldId id="417" r:id="rId7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66"/>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8175" autoAdjust="0"/>
  </p:normalViewPr>
  <p:slideViewPr>
    <p:cSldViewPr>
      <p:cViewPr>
        <p:scale>
          <a:sx n="58" d="100"/>
          <a:sy n="58" d="100"/>
        </p:scale>
        <p:origin x="-773" y="15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A20E48-2110-4D63-8280-40051568293C}" type="datetimeFigureOut">
              <a:rPr lang="en-US" smtClean="0"/>
              <a:pPr/>
              <a:t>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7619FF-8BC4-4B7B-914A-9C1D917ADC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619FF-8BC4-4B7B-914A-9C1D917ADC89}"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619FF-8BC4-4B7B-914A-9C1D917ADC89}" type="slidenum">
              <a:rPr lang="en-US" smtClean="0"/>
              <a:pPr/>
              <a:t>52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E8C9A7F1-FF8E-40B0-AB70-D67438BF98BC}"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4401B0-1916-4552-989A-AD840FE626F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699CC81F-4712-4B97-817B-D9A11CBBB2BD}"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A71D7CE4-E6DB-40C5-88C6-0E8D7AD09FC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3E3DDA62-D6EC-4BCA-AFAA-10FFC06A1480}"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8D905845-C219-406F-B847-310FB176A737}"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a:p>
        </p:txBody>
      </p:sp>
      <p:sp>
        <p:nvSpPr>
          <p:cNvPr id="10" name="Slide Number Placeholder 9"/>
          <p:cNvSpPr>
            <a:spLocks noGrp="1"/>
          </p:cNvSpPr>
          <p:nvPr>
            <p:ph type="sldNum" sz="quarter" idx="16"/>
          </p:nvPr>
        </p:nvSpPr>
        <p:spPr/>
        <p:txBody>
          <a:bodyPr rtlCol="0"/>
          <a:lstStyle/>
          <a:p>
            <a:pPr>
              <a:defRPr/>
            </a:pPr>
            <a:fld id="{19D20AAE-27B6-437D-94D7-D5CF4C3CF48B}"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a:p>
        </p:txBody>
      </p:sp>
      <p:sp>
        <p:nvSpPr>
          <p:cNvPr id="12" name="Slide Number Placeholder 11"/>
          <p:cNvSpPr>
            <a:spLocks noGrp="1"/>
          </p:cNvSpPr>
          <p:nvPr>
            <p:ph type="sldNum" sz="quarter" idx="16"/>
          </p:nvPr>
        </p:nvSpPr>
        <p:spPr/>
        <p:txBody>
          <a:bodyPr rtlCol="0"/>
          <a:lstStyle/>
          <a:p>
            <a:pPr>
              <a:defRPr/>
            </a:pPr>
            <a:fld id="{31AC8767-1AA2-421D-A892-B441C686F005}"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9F15A7CC-EF80-4B7B-A4A4-D28C334E2D9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B327419A-50A8-409A-85FA-5FF431D54CB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0AADCD3C-80E4-49EB-930C-69B315C66387}"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8F6CC807-7ABE-4CEF-9B5E-D4C4D64EC788}"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1803A9E0-EC0A-4D1A-A909-7860B0F8196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371600" y="1447800"/>
            <a:ext cx="5867400" cy="1569660"/>
          </a:xfrm>
          <a:prstGeom prst="rect">
            <a:avLst/>
          </a:prstGeom>
          <a:noFill/>
          <a:ln w="9525">
            <a:noFill/>
            <a:miter lim="800000"/>
            <a:headEnd/>
            <a:tailEnd/>
          </a:ln>
        </p:spPr>
        <p:txBody>
          <a:bodyPr wrap="square">
            <a:spAutoFit/>
          </a:bodyPr>
          <a:lstStyle/>
          <a:p>
            <a:pPr algn="ctr">
              <a:spcBef>
                <a:spcPct val="50000"/>
              </a:spcBef>
            </a:pPr>
            <a:r>
              <a:rPr lang="en-US" sz="4800" dirty="0" smtClean="0"/>
              <a:t>The Macromolecules of the Cell </a:t>
            </a:r>
            <a:endParaRPr lang="en-US" sz="4800" dirty="0">
              <a:latin typeface="Tahoma" pitchFamily="34" charset="0"/>
            </a:endParaRPr>
          </a:p>
        </p:txBody>
      </p:sp>
      <p:sp>
        <p:nvSpPr>
          <p:cNvPr id="4" name="TextBox 3"/>
          <p:cNvSpPr txBox="1"/>
          <p:nvPr/>
        </p:nvSpPr>
        <p:spPr>
          <a:xfrm>
            <a:off x="457200" y="3962400"/>
            <a:ext cx="8001000" cy="1938992"/>
          </a:xfrm>
          <a:prstGeom prst="rect">
            <a:avLst/>
          </a:prstGeom>
          <a:noFill/>
        </p:spPr>
        <p:txBody>
          <a:bodyPr wrap="square" rtlCol="0">
            <a:spAutoFit/>
          </a:bodyPr>
          <a:lstStyle/>
          <a:p>
            <a:r>
              <a:rPr lang="en-US" sz="2400" dirty="0" smtClean="0"/>
              <a:t>Instructor: Dr. </a:t>
            </a:r>
            <a:r>
              <a:rPr lang="en-US" sz="2400" dirty="0" err="1" smtClean="0"/>
              <a:t>Mahmoud</a:t>
            </a:r>
            <a:r>
              <a:rPr lang="en-US" sz="2400" dirty="0" smtClean="0"/>
              <a:t>  A. </a:t>
            </a:r>
            <a:r>
              <a:rPr lang="en-US" sz="2400" dirty="0" err="1" smtClean="0"/>
              <a:t>Srour</a:t>
            </a:r>
            <a:endParaRPr lang="en-US" sz="2400" dirty="0" smtClean="0"/>
          </a:p>
          <a:p>
            <a:r>
              <a:rPr lang="en-US" sz="2400" dirty="0" smtClean="0"/>
              <a:t>Course:  Cell Biology  0202211</a:t>
            </a:r>
          </a:p>
          <a:p>
            <a:endParaRPr lang="en-US" sz="2400" dirty="0"/>
          </a:p>
          <a:p>
            <a:r>
              <a:rPr lang="en-US" sz="2400" dirty="0" smtClean="0"/>
              <a:t>Reading:</a:t>
            </a:r>
          </a:p>
          <a:p>
            <a:r>
              <a:rPr lang="en-US" sz="2400" dirty="0" smtClean="0"/>
              <a:t>Becker’s World of the Cell, 8</a:t>
            </a:r>
            <a:r>
              <a:rPr lang="en-US" sz="2400" baseline="30000" dirty="0" smtClean="0"/>
              <a:t>th</a:t>
            </a:r>
            <a:r>
              <a:rPr lang="en-US" sz="2400" dirty="0" smtClean="0"/>
              <a:t> </a:t>
            </a:r>
            <a:r>
              <a:rPr lang="en-US" sz="2400" dirty="0" err="1" smtClean="0"/>
              <a:t>ed</a:t>
            </a:r>
            <a:r>
              <a:rPr lang="en-US" sz="2400" dirty="0" smtClean="0"/>
              <a:t>/ 2012. </a:t>
            </a:r>
            <a:r>
              <a:rPr lang="en-US" sz="2400" dirty="0" smtClean="0">
                <a:solidFill>
                  <a:srgbClr val="FFFF00"/>
                </a:solidFill>
              </a:rPr>
              <a:t>Chap 3, p. 41-71.</a:t>
            </a:r>
            <a:endParaRPr lang="en-US" sz="2400" dirty="0">
              <a:solidFill>
                <a:srgbClr val="FFFF00"/>
              </a:solidFill>
            </a:endParaRPr>
          </a:p>
        </p:txBody>
      </p:sp>
      <p:sp>
        <p:nvSpPr>
          <p:cNvPr id="5" name="TextBox 4"/>
          <p:cNvSpPr txBox="1"/>
          <p:nvPr/>
        </p:nvSpPr>
        <p:spPr>
          <a:xfrm>
            <a:off x="2514600" y="6167440"/>
            <a:ext cx="6324600" cy="461665"/>
          </a:xfrm>
          <a:prstGeom prst="rect">
            <a:avLst/>
          </a:prstGeom>
          <a:noFill/>
        </p:spPr>
        <p:txBody>
          <a:bodyPr wrap="square" rtlCol="0">
            <a:spAutoFit/>
          </a:bodyPr>
          <a:lstStyle/>
          <a:p>
            <a:r>
              <a:rPr lang="en-US" sz="2400" dirty="0" err="1" smtClean="0"/>
              <a:t>Lec</a:t>
            </a:r>
            <a:r>
              <a:rPr lang="en-US" sz="2400" dirty="0" smtClean="0"/>
              <a:t> # 5			Mon 24.09.2012</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normAutofit/>
          </a:bodyPr>
          <a:lstStyle/>
          <a:p>
            <a:r>
              <a:rPr lang="en-US" sz="3600" dirty="0" smtClean="0"/>
              <a:t>Peptide Bond Formation</a:t>
            </a:r>
          </a:p>
        </p:txBody>
      </p:sp>
      <p:pic>
        <p:nvPicPr>
          <p:cNvPr id="11268" name="Picture 4" descr="Alberts 023"/>
          <p:cNvPicPr>
            <a:picLocks noGrp="1" noChangeAspect="1" noChangeArrowheads="1"/>
          </p:cNvPicPr>
          <p:nvPr>
            <p:ph sz="quarter" idx="1"/>
          </p:nvPr>
        </p:nvPicPr>
        <p:blipFill>
          <a:blip r:embed="rId2"/>
          <a:stretch>
            <a:fillRect/>
          </a:stretch>
        </p:blipFill>
        <p:spPr>
          <a:xfrm>
            <a:off x="5334000" y="1752600"/>
            <a:ext cx="3587623" cy="4038600"/>
          </a:xfrm>
          <a:noFill/>
          <a:ln>
            <a:solidFill>
              <a:schemeClr val="accent1"/>
            </a:solidFill>
          </a:ln>
        </p:spPr>
      </p:pic>
      <p:sp>
        <p:nvSpPr>
          <p:cNvPr id="11267" name="Rectangle 7"/>
          <p:cNvSpPr>
            <a:spLocks noGrp="1" noChangeArrowheads="1"/>
          </p:cNvSpPr>
          <p:nvPr>
            <p:ph type="body" idx="4294967295"/>
          </p:nvPr>
        </p:nvSpPr>
        <p:spPr>
          <a:xfrm>
            <a:off x="381000" y="1600200"/>
            <a:ext cx="4953000" cy="4953000"/>
          </a:xfrm>
        </p:spPr>
        <p:txBody>
          <a:bodyPr/>
          <a:lstStyle/>
          <a:p>
            <a:pPr>
              <a:lnSpc>
                <a:spcPct val="80000"/>
              </a:lnSpc>
            </a:pPr>
            <a:r>
              <a:rPr lang="en-US" sz="2400" dirty="0" smtClean="0"/>
              <a:t>Condensation reaction joining 2 </a:t>
            </a:r>
            <a:r>
              <a:rPr lang="en-US" sz="2400" dirty="0" err="1" smtClean="0"/>
              <a:t>aa’s</a:t>
            </a:r>
            <a:endParaRPr lang="en-US" sz="2400" dirty="0" smtClean="0"/>
          </a:p>
          <a:p>
            <a:pPr>
              <a:lnSpc>
                <a:spcPct val="80000"/>
              </a:lnSpc>
            </a:pPr>
            <a:r>
              <a:rPr lang="en-US" sz="2400" dirty="0" smtClean="0"/>
              <a:t>H</a:t>
            </a:r>
            <a:r>
              <a:rPr lang="en-US" sz="2400" baseline="-25000" dirty="0" smtClean="0"/>
              <a:t>2</a:t>
            </a:r>
            <a:r>
              <a:rPr lang="en-US" sz="2400" dirty="0" smtClean="0"/>
              <a:t>O comes from ionized O of carboxyl group of first </a:t>
            </a:r>
            <a:r>
              <a:rPr lang="en-US" sz="2400" dirty="0" err="1" smtClean="0"/>
              <a:t>aa</a:t>
            </a:r>
            <a:r>
              <a:rPr lang="en-US" sz="2400" dirty="0" smtClean="0"/>
              <a:t> and 2 H’s on ionized amino group of second </a:t>
            </a:r>
            <a:r>
              <a:rPr lang="en-US" sz="2400" dirty="0" err="1" smtClean="0"/>
              <a:t>aa</a:t>
            </a:r>
            <a:endParaRPr lang="en-US" sz="2400" dirty="0" smtClean="0"/>
          </a:p>
          <a:p>
            <a:pPr>
              <a:lnSpc>
                <a:spcPct val="80000"/>
              </a:lnSpc>
            </a:pPr>
            <a:r>
              <a:rPr lang="en-US" sz="2400" dirty="0" smtClean="0"/>
              <a:t>Resulting bond between the C of the carboxyl group and the N of the amino group is called </a:t>
            </a:r>
            <a:r>
              <a:rPr lang="en-US" sz="2400" b="1" dirty="0" smtClean="0"/>
              <a:t>a </a:t>
            </a:r>
            <a:r>
              <a:rPr lang="en-US" sz="2400" b="1" dirty="0" smtClean="0">
                <a:solidFill>
                  <a:schemeClr val="tx2"/>
                </a:solidFill>
              </a:rPr>
              <a:t>peptide bond</a:t>
            </a:r>
          </a:p>
          <a:p>
            <a:pPr>
              <a:lnSpc>
                <a:spcPct val="80000"/>
              </a:lnSpc>
            </a:pPr>
            <a:r>
              <a:rPr lang="en-US" sz="2400" dirty="0" smtClean="0"/>
              <a:t>Resulting </a:t>
            </a:r>
            <a:r>
              <a:rPr lang="en-US" sz="2400" dirty="0" err="1" smtClean="0">
                <a:solidFill>
                  <a:schemeClr val="tx2"/>
                </a:solidFill>
              </a:rPr>
              <a:t>dipeptide</a:t>
            </a:r>
            <a:r>
              <a:rPr lang="en-US" sz="2400" dirty="0" smtClean="0"/>
              <a:t> has an </a:t>
            </a:r>
            <a:r>
              <a:rPr lang="en-US" sz="2400" dirty="0" smtClean="0">
                <a:solidFill>
                  <a:schemeClr val="tx2"/>
                </a:solidFill>
              </a:rPr>
              <a:t>N-to-C directionality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sz="4000" dirty="0" smtClean="0"/>
              <a:t>Bonds and Interactions Important for Protein Folding and Stability</a:t>
            </a:r>
          </a:p>
        </p:txBody>
      </p:sp>
      <p:sp>
        <p:nvSpPr>
          <p:cNvPr id="13315" name="Rectangle 3"/>
          <p:cNvSpPr>
            <a:spLocks noGrp="1" noChangeArrowheads="1"/>
          </p:cNvSpPr>
          <p:nvPr>
            <p:ph sz="quarter" idx="1"/>
          </p:nvPr>
        </p:nvSpPr>
        <p:spPr>
          <a:xfrm>
            <a:off x="609600" y="1676400"/>
            <a:ext cx="8229600" cy="4530725"/>
          </a:xfrm>
        </p:spPr>
        <p:txBody>
          <a:bodyPr>
            <a:normAutofit/>
          </a:bodyPr>
          <a:lstStyle/>
          <a:p>
            <a:r>
              <a:rPr lang="en-US" sz="2800" dirty="0" smtClean="0"/>
              <a:t>Polypeptides fold and assemble to give rise to functional proteins</a:t>
            </a:r>
          </a:p>
          <a:p>
            <a:pPr>
              <a:buFont typeface="Wingdings" pitchFamily="2" charset="2"/>
              <a:buNone/>
            </a:pPr>
            <a:endParaRPr lang="en-US" sz="2800" dirty="0" smtClean="0"/>
          </a:p>
          <a:p>
            <a:r>
              <a:rPr lang="en-US" sz="2800" dirty="0" smtClean="0"/>
              <a:t>The shape or form of a functional protein is often referred to as its conformation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p:txBody>
          <a:bodyPr>
            <a:normAutofit fontScale="90000"/>
          </a:bodyPr>
          <a:lstStyle/>
          <a:p>
            <a:r>
              <a:rPr lang="en-US" sz="4000" dirty="0" smtClean="0"/>
              <a:t>Bonds and Interactions Important for Protein Folding and Stability</a:t>
            </a:r>
          </a:p>
        </p:txBody>
      </p:sp>
      <p:pic>
        <p:nvPicPr>
          <p:cNvPr id="14339" name="Picture 4" descr="Alberts 025"/>
          <p:cNvPicPr>
            <a:picLocks noGrp="1" noChangeAspect="1" noChangeArrowheads="1"/>
          </p:cNvPicPr>
          <p:nvPr>
            <p:ph sz="quarter" idx="1"/>
          </p:nvPr>
        </p:nvPicPr>
        <p:blipFill>
          <a:blip r:embed="rId2"/>
          <a:srcRect b="4135"/>
          <a:stretch>
            <a:fillRect/>
          </a:stretch>
        </p:blipFill>
        <p:spPr>
          <a:xfrm>
            <a:off x="1905000" y="1600200"/>
            <a:ext cx="5105400" cy="4902904"/>
          </a:xfrm>
          <a:noFill/>
          <a:ln>
            <a:solidFill>
              <a:schemeClr val="accent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sz="4000" dirty="0" smtClean="0"/>
              <a:t>Levels of Organization in Protein Structure</a:t>
            </a:r>
          </a:p>
        </p:txBody>
      </p:sp>
      <p:pic>
        <p:nvPicPr>
          <p:cNvPr id="15363" name="Picture 4" descr="Alberts 026"/>
          <p:cNvPicPr>
            <a:picLocks noGrp="1" noChangeAspect="1" noChangeArrowheads="1"/>
          </p:cNvPicPr>
          <p:nvPr>
            <p:ph sz="quarter" idx="1"/>
          </p:nvPr>
        </p:nvPicPr>
        <p:blipFill>
          <a:blip r:embed="rId2"/>
          <a:srcRect b="5817"/>
          <a:stretch>
            <a:fillRect/>
          </a:stretch>
        </p:blipFill>
        <p:spPr>
          <a:xfrm>
            <a:off x="609600" y="1676400"/>
            <a:ext cx="8037513" cy="4267200"/>
          </a:xfrm>
          <a:noFill/>
          <a:ln>
            <a:solidFill>
              <a:schemeClr val="accent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8229600" cy="1139825"/>
          </a:xfrm>
        </p:spPr>
        <p:txBody>
          <a:bodyPr>
            <a:normAutofit/>
          </a:bodyPr>
          <a:lstStyle/>
          <a:p>
            <a:r>
              <a:rPr lang="en-US" sz="3600" dirty="0" smtClean="0"/>
              <a:t>Primary Structure</a:t>
            </a:r>
          </a:p>
        </p:txBody>
      </p:sp>
      <p:pic>
        <p:nvPicPr>
          <p:cNvPr id="16388" name="Picture 4" descr="Alberts 027"/>
          <p:cNvPicPr>
            <a:picLocks noGrp="1" noChangeAspect="1" noChangeArrowheads="1"/>
          </p:cNvPicPr>
          <p:nvPr>
            <p:ph sz="quarter" idx="1"/>
          </p:nvPr>
        </p:nvPicPr>
        <p:blipFill>
          <a:blip r:embed="rId2"/>
          <a:srcRect b="11409"/>
          <a:stretch>
            <a:fillRect/>
          </a:stretch>
        </p:blipFill>
        <p:spPr>
          <a:xfrm>
            <a:off x="381000" y="1676400"/>
            <a:ext cx="8534400" cy="2286000"/>
          </a:xfrm>
          <a:noFill/>
          <a:ln>
            <a:solidFill>
              <a:schemeClr val="accent1"/>
            </a:solidFill>
          </a:ln>
        </p:spPr>
      </p:pic>
      <p:sp>
        <p:nvSpPr>
          <p:cNvPr id="16387" name="Rectangle 7"/>
          <p:cNvSpPr>
            <a:spLocks noGrp="1" noChangeArrowheads="1"/>
          </p:cNvSpPr>
          <p:nvPr>
            <p:ph type="body" idx="4294967295"/>
          </p:nvPr>
        </p:nvSpPr>
        <p:spPr>
          <a:xfrm>
            <a:off x="381000" y="4114800"/>
            <a:ext cx="8458200" cy="2209800"/>
          </a:xfrm>
          <a:ln>
            <a:solidFill>
              <a:schemeClr val="accent1"/>
            </a:solidFill>
          </a:ln>
        </p:spPr>
        <p:txBody>
          <a:bodyPr>
            <a:normAutofit/>
          </a:bodyPr>
          <a:lstStyle/>
          <a:p>
            <a:r>
              <a:rPr lang="en-US" sz="2800" dirty="0" smtClean="0"/>
              <a:t>The linear sequence of amino acids, always (by convention) written N to C</a:t>
            </a:r>
          </a:p>
          <a:p>
            <a:r>
              <a:rPr lang="en-US" sz="2800" dirty="0" smtClean="0"/>
              <a:t>Information for higher order structures is inherent in the primary sequence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sz="3600" dirty="0" smtClean="0"/>
              <a:t>Secondary Structure</a:t>
            </a:r>
          </a:p>
        </p:txBody>
      </p:sp>
      <p:sp>
        <p:nvSpPr>
          <p:cNvPr id="17411" name="Rectangle 3"/>
          <p:cNvSpPr>
            <a:spLocks noGrp="1" noChangeArrowheads="1"/>
          </p:cNvSpPr>
          <p:nvPr>
            <p:ph sz="quarter" idx="1"/>
          </p:nvPr>
        </p:nvSpPr>
        <p:spPr/>
        <p:txBody>
          <a:bodyPr/>
          <a:lstStyle/>
          <a:p>
            <a:r>
              <a:rPr lang="en-US" dirty="0" smtClean="0"/>
              <a:t>Caused by H-bonding between nearby amino acids</a:t>
            </a:r>
          </a:p>
          <a:p>
            <a:r>
              <a:rPr lang="en-US" dirty="0" smtClean="0"/>
              <a:t>Common elements of secondary structure are the </a:t>
            </a:r>
            <a:r>
              <a:rPr lang="en-US" dirty="0" smtClean="0">
                <a:solidFill>
                  <a:schemeClr val="tx2"/>
                </a:solidFill>
                <a:latin typeface="Symbol" pitchFamily="18" charset="2"/>
              </a:rPr>
              <a:t>a</a:t>
            </a:r>
            <a:r>
              <a:rPr lang="en-US" dirty="0" smtClean="0">
                <a:solidFill>
                  <a:schemeClr val="tx2"/>
                </a:solidFill>
              </a:rPr>
              <a:t> helix</a:t>
            </a:r>
            <a:r>
              <a:rPr lang="en-US" dirty="0" smtClean="0"/>
              <a:t> and </a:t>
            </a:r>
            <a:r>
              <a:rPr lang="en-US" dirty="0" smtClean="0">
                <a:solidFill>
                  <a:schemeClr val="tx2"/>
                </a:solidFill>
                <a:latin typeface="Symbol" pitchFamily="18" charset="2"/>
              </a:rPr>
              <a:t>b </a:t>
            </a:r>
            <a:r>
              <a:rPr lang="en-US" dirty="0" smtClean="0">
                <a:solidFill>
                  <a:schemeClr val="tx2"/>
                </a:solidFill>
              </a:rPr>
              <a:t>sheets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0"/>
            <a:ext cx="3810000" cy="1139825"/>
          </a:xfrm>
        </p:spPr>
        <p:txBody>
          <a:bodyPr>
            <a:normAutofit/>
          </a:bodyPr>
          <a:lstStyle/>
          <a:p>
            <a:r>
              <a:rPr lang="en-US" sz="3600" dirty="0" smtClean="0">
                <a:latin typeface="Verdana" pitchFamily="34" charset="0"/>
              </a:rPr>
              <a:t>The </a:t>
            </a:r>
            <a:r>
              <a:rPr lang="en-US" sz="3600" dirty="0" smtClean="0">
                <a:latin typeface="Symbol" pitchFamily="18" charset="2"/>
              </a:rPr>
              <a:t>a</a:t>
            </a:r>
            <a:r>
              <a:rPr lang="en-US" sz="3600" dirty="0" smtClean="0">
                <a:latin typeface="Verdana" pitchFamily="34" charset="0"/>
              </a:rPr>
              <a:t> Helix</a:t>
            </a:r>
          </a:p>
        </p:txBody>
      </p:sp>
      <p:pic>
        <p:nvPicPr>
          <p:cNvPr id="18436" name="Picture 4" descr="Alberts 028"/>
          <p:cNvPicPr>
            <a:picLocks noGrp="1" noChangeAspect="1" noChangeArrowheads="1"/>
          </p:cNvPicPr>
          <p:nvPr>
            <p:ph sz="quarter" idx="1"/>
          </p:nvPr>
        </p:nvPicPr>
        <p:blipFill>
          <a:blip r:embed="rId3"/>
          <a:srcRect b="4135"/>
          <a:stretch>
            <a:fillRect/>
          </a:stretch>
        </p:blipFill>
        <p:spPr>
          <a:xfrm>
            <a:off x="304800" y="1905000"/>
            <a:ext cx="4298616" cy="4495800"/>
          </a:xfrm>
          <a:noFill/>
          <a:ln>
            <a:solidFill>
              <a:schemeClr val="accent1"/>
            </a:solidFill>
          </a:ln>
        </p:spPr>
      </p:pic>
      <p:sp>
        <p:nvSpPr>
          <p:cNvPr id="18435" name="Rectangle 8"/>
          <p:cNvSpPr>
            <a:spLocks noGrp="1" noChangeArrowheads="1"/>
          </p:cNvSpPr>
          <p:nvPr>
            <p:ph type="body" idx="4294967295"/>
          </p:nvPr>
        </p:nvSpPr>
        <p:spPr>
          <a:xfrm>
            <a:off x="4572000" y="533400"/>
            <a:ext cx="4419600" cy="5943600"/>
          </a:xfrm>
          <a:ln>
            <a:solidFill>
              <a:schemeClr val="accent1"/>
            </a:solidFill>
          </a:ln>
        </p:spPr>
        <p:txBody>
          <a:bodyPr/>
          <a:lstStyle/>
          <a:p>
            <a:pPr>
              <a:lnSpc>
                <a:spcPct val="80000"/>
              </a:lnSpc>
            </a:pPr>
            <a:r>
              <a:rPr lang="en-US" sz="2400" dirty="0" smtClean="0"/>
              <a:t>Spiral; Backbone made up of atoms of peptide bonds and the </a:t>
            </a:r>
            <a:r>
              <a:rPr lang="en-US" sz="2400" dirty="0" smtClean="0">
                <a:latin typeface="Symbol" pitchFamily="18" charset="2"/>
              </a:rPr>
              <a:t>a</a:t>
            </a:r>
            <a:r>
              <a:rPr lang="en-US" sz="2400" dirty="0" smtClean="0"/>
              <a:t> carbons</a:t>
            </a:r>
          </a:p>
          <a:p>
            <a:pPr>
              <a:lnSpc>
                <a:spcPct val="80000"/>
              </a:lnSpc>
            </a:pPr>
            <a:r>
              <a:rPr lang="en-US" sz="2400" dirty="0" smtClean="0"/>
              <a:t>3.6 </a:t>
            </a:r>
            <a:r>
              <a:rPr lang="en-US" sz="2400" dirty="0" err="1" smtClean="0"/>
              <a:t>aa’s</a:t>
            </a:r>
            <a:r>
              <a:rPr lang="en-US" sz="2400" dirty="0" smtClean="0"/>
              <a:t>/turn </a:t>
            </a:r>
          </a:p>
          <a:p>
            <a:pPr>
              <a:lnSpc>
                <a:spcPct val="80000"/>
              </a:lnSpc>
            </a:pPr>
            <a:r>
              <a:rPr lang="en-US" sz="2400" dirty="0" smtClean="0"/>
              <a:t>H-bonding between </a:t>
            </a:r>
            <a:r>
              <a:rPr lang="en-US" sz="2400" dirty="0" err="1" smtClean="0">
                <a:solidFill>
                  <a:schemeClr val="tx2"/>
                </a:solidFill>
              </a:rPr>
              <a:t>imino</a:t>
            </a:r>
            <a:r>
              <a:rPr lang="en-US" sz="2400" dirty="0" smtClean="0">
                <a:solidFill>
                  <a:schemeClr val="tx2"/>
                </a:solidFill>
              </a:rPr>
              <a:t> group (-NH-)</a:t>
            </a:r>
            <a:r>
              <a:rPr lang="en-US" sz="2400" dirty="0" smtClean="0"/>
              <a:t> of one peptide bond and </a:t>
            </a:r>
            <a:r>
              <a:rPr lang="en-US" sz="2400" dirty="0" smtClean="0">
                <a:solidFill>
                  <a:schemeClr val="tx2"/>
                </a:solidFill>
              </a:rPr>
              <a:t>carbonyl group (-C  O-)</a:t>
            </a:r>
            <a:r>
              <a:rPr lang="en-US" sz="2400" dirty="0" smtClean="0"/>
              <a:t> of another, 4 </a:t>
            </a:r>
            <a:r>
              <a:rPr lang="en-US" sz="2400" dirty="0" err="1" smtClean="0"/>
              <a:t>aa’s</a:t>
            </a:r>
            <a:r>
              <a:rPr lang="en-US" sz="2400" dirty="0" smtClean="0"/>
              <a:t> away on adjacent turn of the helix</a:t>
            </a:r>
          </a:p>
          <a:p>
            <a:pPr>
              <a:lnSpc>
                <a:spcPct val="80000"/>
              </a:lnSpc>
            </a:pPr>
            <a:r>
              <a:rPr lang="en-US" sz="2400" dirty="0" smtClean="0"/>
              <a:t>Each </a:t>
            </a:r>
            <a:r>
              <a:rPr lang="en-US" sz="2400" dirty="0" err="1" smtClean="0"/>
              <a:t>aa</a:t>
            </a:r>
            <a:r>
              <a:rPr lang="en-US" sz="2400" dirty="0" smtClean="0"/>
              <a:t> is H-bonded to 2 other </a:t>
            </a:r>
            <a:r>
              <a:rPr lang="en-US" sz="2400" dirty="0" err="1" smtClean="0"/>
              <a:t>aa’s</a:t>
            </a:r>
            <a:endParaRPr lang="en-US" sz="2400" dirty="0" smtClean="0"/>
          </a:p>
          <a:p>
            <a:pPr>
              <a:lnSpc>
                <a:spcPct val="80000"/>
              </a:lnSpc>
            </a:pPr>
            <a:r>
              <a:rPr lang="en-US" sz="2400" dirty="0" smtClean="0"/>
              <a:t>Helix formers:  </a:t>
            </a:r>
            <a:r>
              <a:rPr lang="en-US" sz="2400" dirty="0" err="1" smtClean="0"/>
              <a:t>Leu</a:t>
            </a:r>
            <a:r>
              <a:rPr lang="en-US" sz="2400" dirty="0" smtClean="0"/>
              <a:t>, Met, </a:t>
            </a:r>
            <a:r>
              <a:rPr lang="en-US" sz="2400" dirty="0" err="1" smtClean="0"/>
              <a:t>Glu</a:t>
            </a:r>
            <a:endParaRPr lang="en-US" sz="2400" dirty="0" smtClean="0"/>
          </a:p>
          <a:p>
            <a:pPr>
              <a:lnSpc>
                <a:spcPct val="80000"/>
              </a:lnSpc>
            </a:pPr>
            <a:r>
              <a:rPr lang="en-US" sz="2400" dirty="0" smtClean="0"/>
              <a:t>Helix breakers:	</a:t>
            </a:r>
            <a:r>
              <a:rPr lang="en-US" sz="2400" dirty="0" err="1" smtClean="0"/>
              <a:t>Gly</a:t>
            </a:r>
            <a:r>
              <a:rPr lang="en-US" sz="2400" dirty="0" smtClean="0"/>
              <a:t>, Pro</a:t>
            </a:r>
          </a:p>
          <a:p>
            <a:pPr>
              <a:lnSpc>
                <a:spcPct val="80000"/>
              </a:lnSpc>
            </a:pPr>
            <a:r>
              <a:rPr lang="en-US" sz="2400" dirty="0" smtClean="0"/>
              <a:t>H-bonding does not lead to helix formation!  The helix forms and is stabilized by H bonds.</a:t>
            </a:r>
          </a:p>
        </p:txBody>
      </p:sp>
      <p:sp>
        <p:nvSpPr>
          <p:cNvPr id="18438" name="Line 10"/>
          <p:cNvSpPr>
            <a:spLocks noChangeShapeType="1"/>
          </p:cNvSpPr>
          <p:nvPr/>
        </p:nvSpPr>
        <p:spPr bwMode="auto">
          <a:xfrm>
            <a:off x="7772400" y="2895600"/>
            <a:ext cx="228600" cy="0"/>
          </a:xfrm>
          <a:prstGeom prst="line">
            <a:avLst/>
          </a:prstGeom>
          <a:noFill/>
          <a:ln w="9525">
            <a:solidFill>
              <a:schemeClr val="tx1"/>
            </a:solidFill>
            <a:round/>
            <a:headEnd/>
            <a:tailEnd/>
          </a:ln>
        </p:spPr>
        <p:txBody>
          <a:bodyPr/>
          <a:lstStyle/>
          <a:p>
            <a:endParaRPr lang="en-US"/>
          </a:p>
        </p:txBody>
      </p:sp>
      <p:sp>
        <p:nvSpPr>
          <p:cNvPr id="18439" name="Line 11"/>
          <p:cNvSpPr>
            <a:spLocks noChangeShapeType="1"/>
          </p:cNvSpPr>
          <p:nvPr/>
        </p:nvSpPr>
        <p:spPr bwMode="auto">
          <a:xfrm>
            <a:off x="7772400" y="2971800"/>
            <a:ext cx="228600" cy="0"/>
          </a:xfrm>
          <a:prstGeom prst="line">
            <a:avLst/>
          </a:prstGeom>
          <a:noFill/>
          <a:ln w="9525">
            <a:solidFill>
              <a:schemeClr val="tx1"/>
            </a:solidFill>
            <a:round/>
            <a:headEnd/>
            <a:tailEnd/>
          </a:ln>
        </p:spPr>
        <p:txBody>
          <a:bodyPr/>
          <a:lstStyle/>
          <a:p>
            <a:endParaRPr lang="en-US"/>
          </a:p>
        </p:txBody>
      </p:sp>
      <p:sp>
        <p:nvSpPr>
          <p:cNvPr id="8" name="AutoShape 6"/>
          <p:cNvSpPr>
            <a:spLocks noChangeArrowheads="1"/>
          </p:cNvSpPr>
          <p:nvPr/>
        </p:nvSpPr>
        <p:spPr bwMode="auto">
          <a:xfrm rot="5400000">
            <a:off x="685800" y="1143000"/>
            <a:ext cx="8382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normAutofit fontScale="90000"/>
          </a:bodyPr>
          <a:lstStyle/>
          <a:p>
            <a:r>
              <a:rPr lang="en-US" sz="4000" smtClean="0"/>
              <a:t>Predominantly helical proteins form fibers</a:t>
            </a:r>
          </a:p>
        </p:txBody>
      </p:sp>
      <p:pic>
        <p:nvPicPr>
          <p:cNvPr id="19460" name="Picture 4" descr="Alberts 030"/>
          <p:cNvPicPr>
            <a:picLocks noGrp="1" noChangeAspect="1" noChangeArrowheads="1"/>
          </p:cNvPicPr>
          <p:nvPr>
            <p:ph sz="quarter" idx="1"/>
          </p:nvPr>
        </p:nvPicPr>
        <p:blipFill>
          <a:blip r:embed="rId2"/>
          <a:srcRect b="2454"/>
          <a:stretch>
            <a:fillRect/>
          </a:stretch>
        </p:blipFill>
        <p:spPr>
          <a:xfrm>
            <a:off x="304800" y="1676400"/>
            <a:ext cx="3051175" cy="4419600"/>
          </a:xfrm>
          <a:noFill/>
          <a:ln>
            <a:solidFill>
              <a:schemeClr val="accent1"/>
            </a:solidFill>
          </a:ln>
        </p:spPr>
      </p:pic>
      <p:sp>
        <p:nvSpPr>
          <p:cNvPr id="19459" name="Rectangle 7"/>
          <p:cNvSpPr>
            <a:spLocks noGrp="1" noChangeArrowheads="1"/>
          </p:cNvSpPr>
          <p:nvPr>
            <p:ph type="body" idx="4294967295"/>
          </p:nvPr>
        </p:nvSpPr>
        <p:spPr>
          <a:xfrm>
            <a:off x="3505200" y="1752600"/>
            <a:ext cx="5638800" cy="4724400"/>
          </a:xfrm>
        </p:spPr>
        <p:txBody>
          <a:bodyPr/>
          <a:lstStyle/>
          <a:p>
            <a:pPr>
              <a:lnSpc>
                <a:spcPct val="80000"/>
              </a:lnSpc>
            </a:pPr>
            <a:r>
              <a:rPr lang="en-US" sz="2400" dirty="0" smtClean="0"/>
              <a:t>Structure of fibrous proteins is largely dictated by helices</a:t>
            </a:r>
          </a:p>
          <a:p>
            <a:pPr>
              <a:lnSpc>
                <a:spcPct val="80000"/>
              </a:lnSpc>
              <a:buFont typeface="Wingdings" pitchFamily="2" charset="2"/>
              <a:buChar char="§"/>
            </a:pPr>
            <a:r>
              <a:rPr lang="en-US" sz="2400" dirty="0" smtClean="0">
                <a:latin typeface="Symbol" pitchFamily="18" charset="2"/>
              </a:rPr>
              <a:t>a</a:t>
            </a:r>
            <a:r>
              <a:rPr lang="en-US" sz="2400" dirty="0" smtClean="0"/>
              <a:t>-keratin (found in hair) forms into long, extensive helices</a:t>
            </a:r>
          </a:p>
          <a:p>
            <a:pPr>
              <a:lnSpc>
                <a:spcPct val="80000"/>
              </a:lnSpc>
            </a:pPr>
            <a:r>
              <a:rPr lang="en-US" sz="2400" dirty="0" smtClean="0"/>
              <a:t>3 helices wind to form a </a:t>
            </a:r>
            <a:r>
              <a:rPr lang="en-US" sz="2400" dirty="0" err="1" smtClean="0">
                <a:solidFill>
                  <a:schemeClr val="tx2"/>
                </a:solidFill>
              </a:rPr>
              <a:t>protofibril</a:t>
            </a:r>
            <a:endParaRPr lang="en-US" sz="2400" dirty="0" smtClean="0">
              <a:solidFill>
                <a:schemeClr val="tx2"/>
              </a:solidFill>
            </a:endParaRPr>
          </a:p>
          <a:p>
            <a:pPr>
              <a:lnSpc>
                <a:spcPct val="80000"/>
              </a:lnSpc>
            </a:pPr>
            <a:r>
              <a:rPr lang="en-US" sz="2400" dirty="0" smtClean="0"/>
              <a:t>11 </a:t>
            </a:r>
            <a:r>
              <a:rPr lang="en-US" sz="2400" dirty="0" err="1" smtClean="0"/>
              <a:t>protofibrils</a:t>
            </a:r>
            <a:r>
              <a:rPr lang="en-US" sz="2400" dirty="0" smtClean="0"/>
              <a:t> associate in a </a:t>
            </a:r>
            <a:r>
              <a:rPr lang="en-US" sz="2400" dirty="0" smtClean="0">
                <a:solidFill>
                  <a:schemeClr val="tx2"/>
                </a:solidFill>
              </a:rPr>
              <a:t>“9+2” structure</a:t>
            </a:r>
            <a:r>
              <a:rPr lang="en-US" sz="2400" dirty="0" smtClean="0"/>
              <a:t> to form a </a:t>
            </a:r>
            <a:r>
              <a:rPr lang="en-US" sz="2400" dirty="0" err="1" smtClean="0">
                <a:solidFill>
                  <a:schemeClr val="tx2"/>
                </a:solidFill>
              </a:rPr>
              <a:t>microfibril</a:t>
            </a:r>
            <a:endParaRPr lang="en-US" sz="2400" dirty="0" smtClean="0">
              <a:solidFill>
                <a:schemeClr val="tx2"/>
              </a:solidFill>
            </a:endParaRPr>
          </a:p>
          <a:p>
            <a:pPr>
              <a:lnSpc>
                <a:spcPct val="80000"/>
              </a:lnSpc>
            </a:pPr>
            <a:r>
              <a:rPr lang="en-US" sz="2400" dirty="0" err="1" smtClean="0"/>
              <a:t>Protofibrils</a:t>
            </a:r>
            <a:r>
              <a:rPr lang="en-US" sz="2400" dirty="0" smtClean="0"/>
              <a:t> associate to form </a:t>
            </a:r>
            <a:r>
              <a:rPr lang="en-US" sz="2400" dirty="0" err="1" smtClean="0">
                <a:solidFill>
                  <a:schemeClr val="tx2"/>
                </a:solidFill>
              </a:rPr>
              <a:t>macrofibrils</a:t>
            </a:r>
            <a:endParaRPr lang="en-US" sz="2400" dirty="0" smtClean="0">
              <a:solidFill>
                <a:schemeClr val="tx2"/>
              </a:solidFill>
            </a:endParaRPr>
          </a:p>
          <a:p>
            <a:pPr>
              <a:lnSpc>
                <a:spcPct val="80000"/>
              </a:lnSpc>
            </a:pPr>
            <a:r>
              <a:rPr lang="en-US" sz="2400" dirty="0" err="1" smtClean="0"/>
              <a:t>Macrofibrils</a:t>
            </a:r>
            <a:r>
              <a:rPr lang="en-US" sz="2400" dirty="0" smtClean="0"/>
              <a:t> course throughout the hair cell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1139825"/>
          </a:xfrm>
        </p:spPr>
        <p:txBody>
          <a:bodyPr>
            <a:normAutofit/>
          </a:bodyPr>
          <a:lstStyle/>
          <a:p>
            <a:r>
              <a:rPr lang="en-US" sz="3600" dirty="0" smtClean="0"/>
              <a:t>The </a:t>
            </a:r>
            <a:r>
              <a:rPr lang="en-US" sz="3600" dirty="0" smtClean="0">
                <a:latin typeface="Symbol" pitchFamily="18" charset="2"/>
              </a:rPr>
              <a:t>b</a:t>
            </a:r>
            <a:r>
              <a:rPr lang="en-US" sz="3600" dirty="0" smtClean="0"/>
              <a:t> Sheet</a:t>
            </a:r>
          </a:p>
        </p:txBody>
      </p:sp>
      <p:pic>
        <p:nvPicPr>
          <p:cNvPr id="20484" name="Picture 4" descr="Alberts 028"/>
          <p:cNvPicPr>
            <a:picLocks noGrp="1" noChangeAspect="1" noChangeArrowheads="1"/>
          </p:cNvPicPr>
          <p:nvPr>
            <p:ph sz="quarter" idx="1"/>
          </p:nvPr>
        </p:nvPicPr>
        <p:blipFill>
          <a:blip r:embed="rId2"/>
          <a:srcRect/>
          <a:stretch>
            <a:fillRect/>
          </a:stretch>
        </p:blipFill>
        <p:spPr>
          <a:xfrm>
            <a:off x="228600" y="1524000"/>
            <a:ext cx="4152900" cy="4530725"/>
          </a:xfrm>
          <a:noFill/>
          <a:ln>
            <a:solidFill>
              <a:schemeClr val="accent1"/>
            </a:solidFill>
          </a:ln>
        </p:spPr>
      </p:pic>
      <p:sp>
        <p:nvSpPr>
          <p:cNvPr id="20483" name="Rectangle 8"/>
          <p:cNvSpPr>
            <a:spLocks noGrp="1" noChangeArrowheads="1"/>
          </p:cNvSpPr>
          <p:nvPr>
            <p:ph type="body" idx="4294967295"/>
          </p:nvPr>
        </p:nvSpPr>
        <p:spPr>
          <a:xfrm>
            <a:off x="4572000" y="1524000"/>
            <a:ext cx="4572000" cy="4267200"/>
          </a:xfrm>
        </p:spPr>
        <p:txBody>
          <a:bodyPr/>
          <a:lstStyle/>
          <a:p>
            <a:pPr>
              <a:lnSpc>
                <a:spcPct val="80000"/>
              </a:lnSpc>
            </a:pPr>
            <a:r>
              <a:rPr lang="en-US" sz="2400" smtClean="0"/>
              <a:t>Also called a </a:t>
            </a:r>
            <a:r>
              <a:rPr lang="en-US" sz="2400" smtClean="0">
                <a:solidFill>
                  <a:schemeClr val="tx2"/>
                </a:solidFill>
              </a:rPr>
              <a:t>pleated sheet</a:t>
            </a:r>
          </a:p>
          <a:p>
            <a:pPr>
              <a:lnSpc>
                <a:spcPct val="80000"/>
              </a:lnSpc>
              <a:buFont typeface="Wingdings" pitchFamily="2" charset="2"/>
              <a:buChar char="§"/>
            </a:pPr>
            <a:r>
              <a:rPr lang="en-US" sz="2400" smtClean="0">
                <a:latin typeface="Symbol" pitchFamily="18" charset="2"/>
              </a:rPr>
              <a:t>a</a:t>
            </a:r>
            <a:r>
              <a:rPr lang="en-US" sz="2400" smtClean="0"/>
              <a:t> carbons form the pleats; side chains jut out from pleats on alternating sides of the sheet</a:t>
            </a:r>
          </a:p>
          <a:p>
            <a:pPr>
              <a:lnSpc>
                <a:spcPct val="80000"/>
              </a:lnSpc>
            </a:pPr>
            <a:r>
              <a:rPr lang="en-US" sz="2400" smtClean="0"/>
              <a:t>Can form in a single polypeptide or between 2 polypeptides</a:t>
            </a:r>
          </a:p>
          <a:p>
            <a:pPr>
              <a:lnSpc>
                <a:spcPct val="80000"/>
              </a:lnSpc>
            </a:pPr>
            <a:r>
              <a:rPr lang="en-US" sz="2400" smtClean="0"/>
              <a:t>H-bonding between imino group and carbonyl group of 2 juxtaposed aa’s</a:t>
            </a:r>
          </a:p>
          <a:p>
            <a:pPr>
              <a:lnSpc>
                <a:spcPct val="80000"/>
              </a:lnSpc>
            </a:pPr>
            <a:r>
              <a:rPr lang="en-US" sz="2400" smtClean="0"/>
              <a:t>Can be </a:t>
            </a:r>
            <a:r>
              <a:rPr lang="en-US" sz="2400" smtClean="0">
                <a:solidFill>
                  <a:schemeClr val="tx2"/>
                </a:solidFill>
              </a:rPr>
              <a:t>parallel </a:t>
            </a:r>
            <a:r>
              <a:rPr lang="en-US" sz="2400" smtClean="0"/>
              <a:t>or </a:t>
            </a:r>
            <a:r>
              <a:rPr lang="en-US" sz="2400" smtClean="0">
                <a:solidFill>
                  <a:schemeClr val="tx2"/>
                </a:solidFill>
              </a:rPr>
              <a:t>anti-parallel</a:t>
            </a:r>
          </a:p>
        </p:txBody>
      </p:sp>
      <p:sp>
        <p:nvSpPr>
          <p:cNvPr id="20485" name="AutoShape 6"/>
          <p:cNvSpPr>
            <a:spLocks noChangeArrowheads="1"/>
          </p:cNvSpPr>
          <p:nvPr/>
        </p:nvSpPr>
        <p:spPr bwMode="auto">
          <a:xfrm rot="5400000">
            <a:off x="3276600" y="838200"/>
            <a:ext cx="8382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sz="4000" dirty="0" smtClean="0"/>
              <a:t>Depictions of Secondary Structural Elements</a:t>
            </a:r>
          </a:p>
        </p:txBody>
      </p:sp>
      <p:pic>
        <p:nvPicPr>
          <p:cNvPr id="21508" name="Picture 4" descr="Alberts 029"/>
          <p:cNvPicPr>
            <a:picLocks noGrp="1" noChangeAspect="1" noChangeArrowheads="1"/>
          </p:cNvPicPr>
          <p:nvPr>
            <p:ph sz="quarter" idx="1"/>
          </p:nvPr>
        </p:nvPicPr>
        <p:blipFill>
          <a:blip r:embed="rId2"/>
          <a:srcRect/>
          <a:stretch>
            <a:fillRect/>
          </a:stretch>
        </p:blipFill>
        <p:spPr>
          <a:xfrm>
            <a:off x="304800" y="1828800"/>
            <a:ext cx="3519488" cy="4530725"/>
          </a:xfrm>
          <a:noFill/>
          <a:ln>
            <a:solidFill>
              <a:schemeClr val="accent1"/>
            </a:solidFill>
          </a:ln>
        </p:spPr>
      </p:pic>
      <p:sp>
        <p:nvSpPr>
          <p:cNvPr id="21507" name="Rectangle 6"/>
          <p:cNvSpPr>
            <a:spLocks noGrp="1" noChangeArrowheads="1"/>
          </p:cNvSpPr>
          <p:nvPr>
            <p:ph type="body" idx="4294967295"/>
          </p:nvPr>
        </p:nvSpPr>
        <p:spPr>
          <a:xfrm>
            <a:off x="4038600" y="1752600"/>
            <a:ext cx="4876800" cy="4419600"/>
          </a:xfrm>
        </p:spPr>
        <p:txBody>
          <a:bodyPr>
            <a:normAutofit lnSpcReduction="10000"/>
          </a:bodyPr>
          <a:lstStyle/>
          <a:p>
            <a:pPr>
              <a:lnSpc>
                <a:spcPct val="80000"/>
              </a:lnSpc>
            </a:pPr>
            <a:r>
              <a:rPr lang="en-US" sz="2400" dirty="0" smtClean="0"/>
              <a:t>Helices depicted as spirals or cylinders</a:t>
            </a:r>
          </a:p>
          <a:p>
            <a:pPr>
              <a:lnSpc>
                <a:spcPct val="80000"/>
              </a:lnSpc>
              <a:buFont typeface="Wingdings" pitchFamily="2" charset="2"/>
              <a:buNone/>
            </a:pPr>
            <a:endParaRPr lang="en-US" sz="2400" dirty="0" smtClean="0"/>
          </a:p>
          <a:p>
            <a:pPr>
              <a:lnSpc>
                <a:spcPct val="80000"/>
              </a:lnSpc>
            </a:pPr>
            <a:r>
              <a:rPr lang="en-US" sz="2400" dirty="0" smtClean="0"/>
              <a:t>Sheets depicted as thick arrows with the arrowhead designating the C-terminus</a:t>
            </a:r>
          </a:p>
          <a:p>
            <a:pPr>
              <a:lnSpc>
                <a:spcPct val="80000"/>
              </a:lnSpc>
              <a:buFont typeface="Wingdings" pitchFamily="2" charset="2"/>
              <a:buNone/>
            </a:pPr>
            <a:endParaRPr lang="en-US" sz="2400" dirty="0" smtClean="0"/>
          </a:p>
          <a:p>
            <a:pPr>
              <a:lnSpc>
                <a:spcPct val="80000"/>
              </a:lnSpc>
            </a:pPr>
            <a:r>
              <a:rPr lang="en-US" sz="2400" dirty="0" smtClean="0"/>
              <a:t>Certain combinations of helices and sheets are often found in proteins, and are referred to as </a:t>
            </a:r>
            <a:r>
              <a:rPr lang="en-US" sz="2400" dirty="0" smtClean="0">
                <a:solidFill>
                  <a:schemeClr val="tx2"/>
                </a:solidFill>
              </a:rPr>
              <a:t>motifs</a:t>
            </a:r>
          </a:p>
          <a:p>
            <a:pPr>
              <a:lnSpc>
                <a:spcPct val="80000"/>
              </a:lnSpc>
              <a:buFont typeface="Wingdings" pitchFamily="2" charset="2"/>
              <a:buNone/>
            </a:pPr>
            <a:endParaRPr lang="en-US" sz="2400" dirty="0" smtClean="0">
              <a:solidFill>
                <a:schemeClr val="tx2"/>
              </a:solidFill>
            </a:endParaRPr>
          </a:p>
          <a:p>
            <a:pPr>
              <a:lnSpc>
                <a:spcPct val="80000"/>
              </a:lnSpc>
            </a:pPr>
            <a:r>
              <a:rPr lang="en-US" sz="2400" dirty="0" smtClean="0"/>
              <a:t>Motifs confer a specific function to the protein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sz="4000" dirty="0" smtClean="0"/>
              <a:t>Proteins </a:t>
            </a:r>
          </a:p>
        </p:txBody>
      </p:sp>
      <p:sp>
        <p:nvSpPr>
          <p:cNvPr id="3" name="Content Placeholder 2"/>
          <p:cNvSpPr>
            <a:spLocks noGrp="1"/>
          </p:cNvSpPr>
          <p:nvPr>
            <p:ph sz="quarter" idx="1"/>
          </p:nvPr>
        </p:nvSpPr>
        <p:spPr/>
        <p:txBody>
          <a:bodyPr>
            <a:normAutofit/>
          </a:bodyPr>
          <a:lstStyle/>
          <a:p>
            <a:r>
              <a:rPr lang="en-US" sz="2800" dirty="0" smtClean="0"/>
              <a:t>“Proteins are without a doubt the most important and ubiquitous macromolecules in the cell.”</a:t>
            </a:r>
          </a:p>
          <a:p>
            <a:pPr>
              <a:buFont typeface="Arial" charset="0"/>
              <a:buChar char="•"/>
            </a:pPr>
            <a:r>
              <a:rPr lang="en-US" sz="2800" dirty="0" smtClean="0">
                <a:cs typeface="Arial" charset="0"/>
              </a:rPr>
              <a:t>Proteins are extremely important macromolecules in all organisms, occurring nearly everywhere in the cell</a:t>
            </a:r>
          </a:p>
          <a:p>
            <a:pPr>
              <a:buFont typeface="Arial" charset="0"/>
              <a:buChar char="•"/>
            </a:pPr>
            <a:endParaRPr lang="en-US" sz="2800" dirty="0" smtClean="0">
              <a:cs typeface="Arial" charset="0"/>
            </a:endParaRPr>
          </a:p>
          <a:p>
            <a:pPr>
              <a:buFont typeface="Arial" charset="0"/>
              <a:buChar char="•"/>
            </a:pPr>
            <a:r>
              <a:rPr lang="en-US" sz="2800" dirty="0" smtClean="0">
                <a:cs typeface="Arial" charset="0"/>
              </a:rPr>
              <a:t>Proteins fall into nine different classes</a:t>
            </a:r>
          </a:p>
          <a:p>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Tertiary Structure</a:t>
            </a:r>
          </a:p>
        </p:txBody>
      </p:sp>
      <p:sp>
        <p:nvSpPr>
          <p:cNvPr id="22531" name="Rectangle 3"/>
          <p:cNvSpPr>
            <a:spLocks noGrp="1" noChangeArrowheads="1"/>
          </p:cNvSpPr>
          <p:nvPr>
            <p:ph sz="quarter" idx="1"/>
          </p:nvPr>
        </p:nvSpPr>
        <p:spPr/>
        <p:txBody>
          <a:bodyPr/>
          <a:lstStyle/>
          <a:p>
            <a:pPr>
              <a:lnSpc>
                <a:spcPct val="90000"/>
              </a:lnSpc>
            </a:pPr>
            <a:r>
              <a:rPr lang="en-US" sz="2400" smtClean="0"/>
              <a:t>Due to interactions between side chains of aa’s within a polypeptide</a:t>
            </a:r>
          </a:p>
          <a:p>
            <a:pPr>
              <a:lnSpc>
                <a:spcPct val="90000"/>
              </a:lnSpc>
              <a:buFont typeface="Wingdings" pitchFamily="2" charset="2"/>
              <a:buNone/>
            </a:pPr>
            <a:endParaRPr lang="en-US" sz="2400" smtClean="0"/>
          </a:p>
          <a:p>
            <a:pPr>
              <a:lnSpc>
                <a:spcPct val="90000"/>
              </a:lnSpc>
            </a:pPr>
            <a:r>
              <a:rPr lang="en-US" sz="2400" smtClean="0"/>
              <a:t>Tertiary structure is dependent on aa sequence</a:t>
            </a:r>
          </a:p>
          <a:p>
            <a:pPr>
              <a:lnSpc>
                <a:spcPct val="90000"/>
              </a:lnSpc>
            </a:pPr>
            <a:endParaRPr lang="en-US" sz="2400" smtClean="0"/>
          </a:p>
          <a:p>
            <a:pPr>
              <a:lnSpc>
                <a:spcPct val="90000"/>
              </a:lnSpc>
            </a:pPr>
            <a:r>
              <a:rPr lang="en-US" sz="2400" smtClean="0"/>
              <a:t>Important interactions for tertiary structure include H-bonding, ionic bonding, van der Waals interactions, hydrophobic interactions, and disulfide bonds</a:t>
            </a:r>
          </a:p>
          <a:p>
            <a:pPr>
              <a:lnSpc>
                <a:spcPct val="90000"/>
              </a:lnSpc>
              <a:buFont typeface="Wingdings" pitchFamily="2" charset="2"/>
              <a:buNone/>
            </a:pPr>
            <a:endParaRPr lang="en-US" sz="2400" smtClean="0"/>
          </a:p>
          <a:p>
            <a:pPr>
              <a:lnSpc>
                <a:spcPct val="90000"/>
              </a:lnSpc>
            </a:pPr>
            <a:r>
              <a:rPr lang="en-US" sz="2400" smtClean="0"/>
              <a:t>Determines the final conformation of most proteins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Globular Proteins </a:t>
            </a:r>
          </a:p>
        </p:txBody>
      </p:sp>
      <p:sp>
        <p:nvSpPr>
          <p:cNvPr id="23555" name="Rectangle 3"/>
          <p:cNvSpPr>
            <a:spLocks noGrp="1" noChangeArrowheads="1"/>
          </p:cNvSpPr>
          <p:nvPr>
            <p:ph sz="quarter" idx="1"/>
          </p:nvPr>
        </p:nvSpPr>
        <p:spPr/>
        <p:txBody>
          <a:bodyPr/>
          <a:lstStyle/>
          <a:p>
            <a:r>
              <a:rPr lang="en-US" sz="2800" smtClean="0"/>
              <a:t>Most proteins contain numerous regions of different secondary structure</a:t>
            </a:r>
          </a:p>
          <a:p>
            <a:pPr>
              <a:buFont typeface="Wingdings" pitchFamily="2" charset="2"/>
              <a:buNone/>
            </a:pPr>
            <a:endParaRPr lang="en-US" sz="2800" smtClean="0"/>
          </a:p>
          <a:p>
            <a:r>
              <a:rPr lang="en-US" sz="2800" smtClean="0"/>
              <a:t>These regions can interact and fold to give rise to a </a:t>
            </a:r>
            <a:r>
              <a:rPr lang="en-US" sz="2800" smtClean="0">
                <a:solidFill>
                  <a:schemeClr val="tx2"/>
                </a:solidFill>
              </a:rPr>
              <a:t>globular protein</a:t>
            </a:r>
            <a:r>
              <a:rPr lang="en-US" sz="2800" smtClean="0"/>
              <a:t> with different functional </a:t>
            </a:r>
            <a:r>
              <a:rPr lang="en-US" sz="2800" smtClean="0">
                <a:solidFill>
                  <a:schemeClr val="tx2"/>
                </a:solidFill>
              </a:rPr>
              <a:t>domains</a:t>
            </a:r>
          </a:p>
          <a:p>
            <a:pPr>
              <a:buFont typeface="Wingdings" pitchFamily="2" charset="2"/>
              <a:buNone/>
            </a:pPr>
            <a:endParaRPr lang="en-US" sz="2800" smtClean="0">
              <a:solidFill>
                <a:schemeClr val="tx2"/>
              </a:solidFill>
            </a:endParaRPr>
          </a:p>
          <a:p>
            <a:r>
              <a:rPr lang="en-US" sz="2800" smtClean="0"/>
              <a:t>Globular domains are elements of tertiary structure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Alberts 031"/>
          <p:cNvPicPr>
            <a:picLocks noGrp="1" noChangeAspect="1" noChangeArrowheads="1"/>
          </p:cNvPicPr>
          <p:nvPr>
            <p:ph sz="quarter" idx="1"/>
          </p:nvPr>
        </p:nvPicPr>
        <p:blipFill>
          <a:blip r:embed="rId2"/>
          <a:srcRect/>
          <a:stretch>
            <a:fillRect/>
          </a:stretch>
        </p:blipFill>
        <p:spPr>
          <a:xfrm>
            <a:off x="304800" y="381000"/>
            <a:ext cx="4191000" cy="3467100"/>
          </a:xfrm>
          <a:noFill/>
          <a:ln>
            <a:solidFill>
              <a:schemeClr val="accent1"/>
            </a:solidFill>
          </a:ln>
        </p:spPr>
      </p:pic>
      <p:pic>
        <p:nvPicPr>
          <p:cNvPr id="24579" name="Picture 7" descr="Alberts 032"/>
          <p:cNvPicPr>
            <a:picLocks noGrp="1" noChangeAspect="1" noChangeArrowheads="1"/>
          </p:cNvPicPr>
          <p:nvPr>
            <p:ph sz="quarter" idx="2"/>
          </p:nvPr>
        </p:nvPicPr>
        <p:blipFill>
          <a:blip r:embed="rId3"/>
          <a:srcRect/>
          <a:stretch>
            <a:fillRect/>
          </a:stretch>
        </p:blipFill>
        <p:spPr>
          <a:xfrm>
            <a:off x="4572000" y="381000"/>
            <a:ext cx="4191000" cy="3467100"/>
          </a:xfrm>
          <a:noFill/>
          <a:ln>
            <a:solidFill>
              <a:schemeClr val="accent1"/>
            </a:solidFill>
          </a:ln>
        </p:spPr>
      </p:pic>
      <p:sp>
        <p:nvSpPr>
          <p:cNvPr id="24580" name="Text Box 10"/>
          <p:cNvSpPr txBox="1">
            <a:spLocks noChangeArrowheads="1"/>
          </p:cNvSpPr>
          <p:nvPr/>
        </p:nvSpPr>
        <p:spPr bwMode="auto">
          <a:xfrm>
            <a:off x="381000" y="4343400"/>
            <a:ext cx="8031163" cy="1552575"/>
          </a:xfrm>
          <a:prstGeom prst="rect">
            <a:avLst/>
          </a:prstGeom>
          <a:noFill/>
          <a:ln w="9525">
            <a:noFill/>
            <a:miter lim="800000"/>
            <a:headEnd/>
            <a:tailEnd/>
          </a:ln>
        </p:spPr>
        <p:txBody>
          <a:bodyPr wrap="none">
            <a:spAutoFit/>
          </a:bodyPr>
          <a:lstStyle/>
          <a:p>
            <a:r>
              <a:rPr lang="en-US" sz="2400" dirty="0"/>
              <a:t>Most proteins are comprised of multiple regions of </a:t>
            </a:r>
          </a:p>
          <a:p>
            <a:r>
              <a:rPr lang="en-US" sz="2400" dirty="0"/>
              <a:t>different secondary structure.</a:t>
            </a:r>
          </a:p>
          <a:p>
            <a:endParaRPr lang="en-US" sz="2400" dirty="0"/>
          </a:p>
          <a:p>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sz="4000" smtClean="0"/>
              <a:t>Functional Domains of Globular Proteins</a:t>
            </a:r>
          </a:p>
        </p:txBody>
      </p:sp>
      <p:pic>
        <p:nvPicPr>
          <p:cNvPr id="25603" name="Picture 4" descr="Alberts 033"/>
          <p:cNvPicPr>
            <a:picLocks noGrp="1" noChangeAspect="1" noChangeArrowheads="1"/>
          </p:cNvPicPr>
          <p:nvPr>
            <p:ph sz="quarter" idx="1"/>
          </p:nvPr>
        </p:nvPicPr>
        <p:blipFill>
          <a:blip r:embed="rId2"/>
          <a:srcRect b="5104"/>
          <a:stretch>
            <a:fillRect/>
          </a:stretch>
        </p:blipFill>
        <p:spPr>
          <a:xfrm>
            <a:off x="457200" y="1890713"/>
            <a:ext cx="8229600" cy="3748087"/>
          </a:xfrm>
          <a:noFill/>
          <a:ln>
            <a:solidFill>
              <a:schemeClr val="accent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sz="4000" smtClean="0"/>
              <a:t>Multifunctional Proteins Have Multiple Functional Domains</a:t>
            </a:r>
          </a:p>
        </p:txBody>
      </p:sp>
      <p:pic>
        <p:nvPicPr>
          <p:cNvPr id="26627" name="Picture 4" descr="Alberts 034"/>
          <p:cNvPicPr>
            <a:picLocks noGrp="1" noChangeAspect="1" noChangeArrowheads="1"/>
          </p:cNvPicPr>
          <p:nvPr>
            <p:ph sz="quarter" idx="1"/>
          </p:nvPr>
        </p:nvPicPr>
        <p:blipFill>
          <a:blip r:embed="rId2"/>
          <a:srcRect/>
          <a:stretch>
            <a:fillRect/>
          </a:stretch>
        </p:blipFill>
        <p:spPr>
          <a:xfrm>
            <a:off x="457200" y="1752600"/>
            <a:ext cx="3881438" cy="4530725"/>
          </a:xfrm>
          <a:noFill/>
          <a:ln>
            <a:solidFill>
              <a:schemeClr val="accent1"/>
            </a:solidFill>
          </a:ln>
        </p:spPr>
      </p:pic>
      <p:sp>
        <p:nvSpPr>
          <p:cNvPr id="26628" name="Text Box 6"/>
          <p:cNvSpPr txBox="1">
            <a:spLocks noChangeArrowheads="1"/>
          </p:cNvSpPr>
          <p:nvPr/>
        </p:nvSpPr>
        <p:spPr bwMode="auto">
          <a:xfrm>
            <a:off x="4648200" y="1854200"/>
            <a:ext cx="4178300" cy="2346325"/>
          </a:xfrm>
          <a:prstGeom prst="rect">
            <a:avLst/>
          </a:prstGeom>
          <a:noFill/>
          <a:ln w="9525">
            <a:noFill/>
            <a:miter lim="800000"/>
            <a:headEnd/>
            <a:tailEnd/>
          </a:ln>
        </p:spPr>
        <p:txBody>
          <a:bodyPr wrap="none">
            <a:spAutoFit/>
          </a:bodyPr>
          <a:lstStyle/>
          <a:p>
            <a:r>
              <a:rPr lang="en-US" sz="2400" dirty="0">
                <a:solidFill>
                  <a:schemeClr val="tx2"/>
                </a:solidFill>
              </a:rPr>
              <a:t>GAPDH structure</a:t>
            </a:r>
          </a:p>
          <a:p>
            <a:endParaRPr lang="en-US" sz="2400" dirty="0">
              <a:solidFill>
                <a:schemeClr val="tx2"/>
              </a:solidFill>
            </a:endParaRPr>
          </a:p>
          <a:p>
            <a:r>
              <a:rPr lang="en-US" sz="2000" dirty="0"/>
              <a:t>One domain binds substrate</a:t>
            </a:r>
          </a:p>
          <a:p>
            <a:endParaRPr lang="en-US" sz="2000" dirty="0"/>
          </a:p>
          <a:p>
            <a:r>
              <a:rPr lang="en-US" sz="2000" dirty="0"/>
              <a:t>One domain bonds a necessary</a:t>
            </a:r>
          </a:p>
          <a:p>
            <a:r>
              <a:rPr lang="en-US" sz="2000" dirty="0"/>
              <a:t>cofactor required for the </a:t>
            </a:r>
          </a:p>
          <a:p>
            <a:r>
              <a:rPr lang="en-US" sz="2000" dirty="0"/>
              <a:t>enzymatic reaction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Quaternary Stucture</a:t>
            </a:r>
          </a:p>
        </p:txBody>
      </p:sp>
      <p:sp>
        <p:nvSpPr>
          <p:cNvPr id="27651" name="Rectangle 3"/>
          <p:cNvSpPr>
            <a:spLocks noGrp="1" noChangeArrowheads="1"/>
          </p:cNvSpPr>
          <p:nvPr>
            <p:ph sz="quarter" idx="1"/>
          </p:nvPr>
        </p:nvSpPr>
        <p:spPr/>
        <p:txBody>
          <a:bodyPr/>
          <a:lstStyle/>
          <a:p>
            <a:pPr>
              <a:lnSpc>
                <a:spcPct val="80000"/>
              </a:lnSpc>
            </a:pPr>
            <a:r>
              <a:rPr lang="en-US" sz="2800" smtClean="0"/>
              <a:t>Applies only to multimeric proteins</a:t>
            </a:r>
          </a:p>
          <a:p>
            <a:pPr>
              <a:lnSpc>
                <a:spcPct val="80000"/>
              </a:lnSpc>
              <a:buFont typeface="Wingdings" pitchFamily="2" charset="2"/>
              <a:buNone/>
            </a:pPr>
            <a:endParaRPr lang="en-US" sz="2800" smtClean="0"/>
          </a:p>
          <a:p>
            <a:pPr>
              <a:lnSpc>
                <a:spcPct val="80000"/>
              </a:lnSpc>
            </a:pPr>
            <a:r>
              <a:rPr lang="en-US" sz="2800" smtClean="0"/>
              <a:t>Refers to the structure achieved upon subunit assembly</a:t>
            </a:r>
          </a:p>
          <a:p>
            <a:pPr>
              <a:lnSpc>
                <a:spcPct val="80000"/>
              </a:lnSpc>
              <a:buFont typeface="Wingdings" pitchFamily="2" charset="2"/>
              <a:buNone/>
            </a:pPr>
            <a:endParaRPr lang="en-US" sz="2800" smtClean="0"/>
          </a:p>
          <a:p>
            <a:pPr>
              <a:lnSpc>
                <a:spcPct val="80000"/>
              </a:lnSpc>
            </a:pPr>
            <a:r>
              <a:rPr lang="en-US" sz="2800" smtClean="0"/>
              <a:t>Depends on interactions between side chains of the aa’s in each subunit</a:t>
            </a:r>
          </a:p>
          <a:p>
            <a:pPr>
              <a:lnSpc>
                <a:spcPct val="80000"/>
              </a:lnSpc>
              <a:buFont typeface="Wingdings" pitchFamily="2" charset="2"/>
              <a:buNone/>
            </a:pPr>
            <a:endParaRPr lang="en-US" sz="2800" smtClean="0"/>
          </a:p>
          <a:p>
            <a:pPr>
              <a:lnSpc>
                <a:spcPct val="80000"/>
              </a:lnSpc>
            </a:pPr>
            <a:r>
              <a:rPr lang="en-US" sz="2800" smtClean="0"/>
              <a:t>Interactions include H-bonding, ionic bonding, van der Waals interactions, and disulfide bonds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noAutofit/>
          </a:bodyPr>
          <a:lstStyle/>
          <a:p>
            <a:pPr algn="ctr"/>
            <a:r>
              <a:rPr lang="en-US" sz="6000" dirty="0" smtClean="0"/>
              <a:t>Nucleic acids </a:t>
            </a:r>
            <a:endParaRPr lang="en-US" sz="6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sz="4000" b="1" dirty="0" smtClean="0">
                <a:solidFill>
                  <a:srgbClr val="C00000"/>
                </a:solidFill>
              </a:rPr>
              <a:t>Nucleic Acids</a:t>
            </a:r>
          </a:p>
        </p:txBody>
      </p:sp>
      <p:sp>
        <p:nvSpPr>
          <p:cNvPr id="28675" name="Rectangle 3"/>
          <p:cNvSpPr>
            <a:spLocks noGrp="1" noChangeArrowheads="1"/>
          </p:cNvSpPr>
          <p:nvPr>
            <p:ph sz="quarter" idx="1"/>
          </p:nvPr>
        </p:nvSpPr>
        <p:spPr/>
        <p:txBody>
          <a:bodyPr>
            <a:noAutofit/>
          </a:bodyPr>
          <a:lstStyle/>
          <a:p>
            <a:pPr>
              <a:lnSpc>
                <a:spcPct val="80000"/>
              </a:lnSpc>
            </a:pPr>
            <a:r>
              <a:rPr lang="en-US" sz="2600" dirty="0" smtClean="0">
                <a:solidFill>
                  <a:schemeClr val="tx2"/>
                </a:solidFill>
              </a:rPr>
              <a:t>DNA (</a:t>
            </a:r>
            <a:r>
              <a:rPr lang="en-US" sz="2600" u="sng" dirty="0" err="1" smtClean="0">
                <a:solidFill>
                  <a:schemeClr val="tx2"/>
                </a:solidFill>
              </a:rPr>
              <a:t>D</a:t>
            </a:r>
            <a:r>
              <a:rPr lang="en-US" sz="2600" dirty="0" err="1" smtClean="0">
                <a:solidFill>
                  <a:schemeClr val="tx2"/>
                </a:solidFill>
              </a:rPr>
              <a:t>eoxyribo</a:t>
            </a:r>
            <a:r>
              <a:rPr lang="en-US" sz="2600" u="sng" dirty="0" err="1" smtClean="0">
                <a:solidFill>
                  <a:schemeClr val="tx2"/>
                </a:solidFill>
              </a:rPr>
              <a:t>N</a:t>
            </a:r>
            <a:r>
              <a:rPr lang="en-US" sz="2600" dirty="0" err="1" smtClean="0">
                <a:solidFill>
                  <a:schemeClr val="tx2"/>
                </a:solidFill>
              </a:rPr>
              <a:t>ucleic</a:t>
            </a:r>
            <a:r>
              <a:rPr lang="en-US" sz="2600" dirty="0" smtClean="0">
                <a:solidFill>
                  <a:schemeClr val="tx2"/>
                </a:solidFill>
              </a:rPr>
              <a:t> </a:t>
            </a:r>
            <a:r>
              <a:rPr lang="en-US" sz="2600" u="sng" dirty="0" smtClean="0">
                <a:solidFill>
                  <a:schemeClr val="tx2"/>
                </a:solidFill>
              </a:rPr>
              <a:t>A</a:t>
            </a:r>
            <a:r>
              <a:rPr lang="en-US" sz="2600" dirty="0" smtClean="0">
                <a:solidFill>
                  <a:schemeClr val="tx2"/>
                </a:solidFill>
              </a:rPr>
              <a:t>cid): </a:t>
            </a:r>
            <a:r>
              <a:rPr lang="en-US" sz="2600" dirty="0" smtClean="0"/>
              <a:t>repository of genetic information</a:t>
            </a:r>
          </a:p>
          <a:p>
            <a:pPr>
              <a:lnSpc>
                <a:spcPct val="80000"/>
              </a:lnSpc>
              <a:buFont typeface="Wingdings" pitchFamily="2" charset="2"/>
              <a:buNone/>
            </a:pPr>
            <a:endParaRPr lang="en-US" sz="2600" dirty="0" smtClean="0"/>
          </a:p>
          <a:p>
            <a:pPr>
              <a:lnSpc>
                <a:spcPct val="80000"/>
              </a:lnSpc>
            </a:pPr>
            <a:r>
              <a:rPr lang="en-US" sz="2600" dirty="0" smtClean="0">
                <a:solidFill>
                  <a:schemeClr val="tx2"/>
                </a:solidFill>
              </a:rPr>
              <a:t>RNA (</a:t>
            </a:r>
            <a:r>
              <a:rPr lang="en-US" sz="2600" u="sng" dirty="0" err="1" smtClean="0">
                <a:solidFill>
                  <a:schemeClr val="tx2"/>
                </a:solidFill>
              </a:rPr>
              <a:t>R</a:t>
            </a:r>
            <a:r>
              <a:rPr lang="en-US" sz="2600" dirty="0" err="1" smtClean="0">
                <a:solidFill>
                  <a:schemeClr val="tx2"/>
                </a:solidFill>
              </a:rPr>
              <a:t>ibo</a:t>
            </a:r>
            <a:r>
              <a:rPr lang="en-US" sz="2600" u="sng" dirty="0" err="1" smtClean="0">
                <a:solidFill>
                  <a:schemeClr val="tx2"/>
                </a:solidFill>
              </a:rPr>
              <a:t>N</a:t>
            </a:r>
            <a:r>
              <a:rPr lang="en-US" sz="2600" dirty="0" err="1" smtClean="0">
                <a:solidFill>
                  <a:schemeClr val="tx2"/>
                </a:solidFill>
              </a:rPr>
              <a:t>ucleic</a:t>
            </a:r>
            <a:r>
              <a:rPr lang="en-US" sz="2600" dirty="0" smtClean="0">
                <a:solidFill>
                  <a:schemeClr val="tx2"/>
                </a:solidFill>
              </a:rPr>
              <a:t> </a:t>
            </a:r>
            <a:r>
              <a:rPr lang="en-US" sz="2600" u="sng" dirty="0" smtClean="0">
                <a:solidFill>
                  <a:schemeClr val="tx2"/>
                </a:solidFill>
              </a:rPr>
              <a:t>A</a:t>
            </a:r>
            <a:r>
              <a:rPr lang="en-US" sz="2600" dirty="0" smtClean="0">
                <a:solidFill>
                  <a:schemeClr val="tx2"/>
                </a:solidFill>
              </a:rPr>
              <a:t>cid): </a:t>
            </a:r>
          </a:p>
          <a:p>
            <a:pPr lvl="1">
              <a:lnSpc>
                <a:spcPct val="80000"/>
              </a:lnSpc>
            </a:pPr>
            <a:r>
              <a:rPr lang="en-US" sz="2300" dirty="0" smtClean="0">
                <a:solidFill>
                  <a:schemeClr val="tx2"/>
                </a:solidFill>
              </a:rPr>
              <a:t>mRNA (messenger RNA):</a:t>
            </a:r>
            <a:r>
              <a:rPr lang="en-US" sz="2300" dirty="0" smtClean="0"/>
              <a:t>  intermediary between DNA and protein in protein synthesis; “codes for” protein </a:t>
            </a:r>
          </a:p>
          <a:p>
            <a:pPr lvl="1">
              <a:lnSpc>
                <a:spcPct val="80000"/>
              </a:lnSpc>
            </a:pPr>
            <a:r>
              <a:rPr lang="en-US" dirty="0" err="1" smtClean="0">
                <a:solidFill>
                  <a:schemeClr val="tx2"/>
                </a:solidFill>
              </a:rPr>
              <a:t>rRNA</a:t>
            </a:r>
            <a:r>
              <a:rPr lang="en-US" dirty="0" smtClean="0">
                <a:solidFill>
                  <a:schemeClr val="tx2"/>
                </a:solidFill>
              </a:rPr>
              <a:t> (ribosomal RNA):</a:t>
            </a:r>
            <a:r>
              <a:rPr lang="en-US" dirty="0" smtClean="0"/>
              <a:t>  part of the ribosome; involved in protein synthesis </a:t>
            </a:r>
          </a:p>
          <a:p>
            <a:pPr lvl="1">
              <a:lnSpc>
                <a:spcPct val="80000"/>
              </a:lnSpc>
            </a:pPr>
            <a:r>
              <a:rPr lang="en-US" dirty="0" err="1" smtClean="0">
                <a:solidFill>
                  <a:schemeClr val="tx2"/>
                </a:solidFill>
              </a:rPr>
              <a:t>tRNA</a:t>
            </a:r>
            <a:r>
              <a:rPr lang="en-US" dirty="0" smtClean="0">
                <a:solidFill>
                  <a:schemeClr val="tx2"/>
                </a:solidFill>
              </a:rPr>
              <a:t> (transfer RNA):</a:t>
            </a:r>
            <a:r>
              <a:rPr lang="en-US" dirty="0" smtClean="0"/>
              <a:t>  carriers of amino acids </a:t>
            </a:r>
          </a:p>
          <a:p>
            <a:pPr lvl="1">
              <a:lnSpc>
                <a:spcPct val="80000"/>
              </a:lnSpc>
            </a:pPr>
            <a:r>
              <a:rPr lang="en-US" dirty="0" err="1" smtClean="0">
                <a:solidFill>
                  <a:schemeClr val="tx2"/>
                </a:solidFill>
              </a:rPr>
              <a:t>snRNA</a:t>
            </a:r>
            <a:r>
              <a:rPr lang="en-US" dirty="0" smtClean="0">
                <a:solidFill>
                  <a:schemeClr val="tx2"/>
                </a:solidFill>
              </a:rPr>
              <a:t> (small nuclear RNA):</a:t>
            </a:r>
            <a:r>
              <a:rPr lang="en-US" dirty="0" smtClean="0"/>
              <a:t>  involved in RNA splicing</a:t>
            </a:r>
          </a:p>
          <a:p>
            <a:pPr>
              <a:lnSpc>
                <a:spcPct val="80000"/>
              </a:lnSpc>
            </a:pPr>
            <a:endParaRPr lang="en-US" sz="26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sz="4000" b="1" dirty="0" smtClean="0">
                <a:solidFill>
                  <a:srgbClr val="C00000"/>
                </a:solidFill>
              </a:rPr>
              <a:t>Nucleic Acids</a:t>
            </a:r>
          </a:p>
        </p:txBody>
      </p:sp>
      <p:sp>
        <p:nvSpPr>
          <p:cNvPr id="28675" name="Rectangle 3"/>
          <p:cNvSpPr>
            <a:spLocks noGrp="1" noChangeArrowheads="1"/>
          </p:cNvSpPr>
          <p:nvPr>
            <p:ph sz="quarter" idx="1"/>
          </p:nvPr>
        </p:nvSpPr>
        <p:spPr/>
        <p:txBody>
          <a:bodyPr>
            <a:noAutofit/>
          </a:bodyPr>
          <a:lstStyle/>
          <a:p>
            <a:pPr marL="320040" lvl="1" indent="-320040">
              <a:lnSpc>
                <a:spcPct val="80000"/>
              </a:lnSpc>
              <a:spcBef>
                <a:spcPts val="700"/>
              </a:spcBef>
              <a:buClr>
                <a:schemeClr val="accent2"/>
              </a:buClr>
              <a:buSzPct val="60000"/>
              <a:buFont typeface="Wingdings"/>
              <a:buChar char=""/>
            </a:pPr>
            <a:r>
              <a:rPr lang="en-US" dirty="0" smtClean="0"/>
              <a:t>Other types of small RNA: </a:t>
            </a:r>
          </a:p>
          <a:p>
            <a:pPr marL="320040" lvl="1" indent="-320040">
              <a:lnSpc>
                <a:spcPct val="80000"/>
              </a:lnSpc>
              <a:spcBef>
                <a:spcPts val="700"/>
              </a:spcBef>
              <a:buClr>
                <a:schemeClr val="accent2"/>
              </a:buClr>
              <a:buSzPct val="60000"/>
              <a:buFont typeface="Wingdings"/>
              <a:buChar char=""/>
            </a:pPr>
            <a:r>
              <a:rPr lang="en-US" dirty="0" err="1" smtClean="0"/>
              <a:t>MicroRNA</a:t>
            </a:r>
            <a:r>
              <a:rPr lang="en-US" dirty="0" smtClean="0"/>
              <a:t> (</a:t>
            </a:r>
            <a:r>
              <a:rPr lang="en-US" dirty="0" err="1" smtClean="0"/>
              <a:t>miRNA</a:t>
            </a:r>
            <a:r>
              <a:rPr lang="en-US" dirty="0" smtClean="0"/>
              <a:t>): regulatory RNAs, 20-30 </a:t>
            </a:r>
            <a:r>
              <a:rPr lang="en-US" dirty="0" err="1" smtClean="0"/>
              <a:t>nts</a:t>
            </a:r>
            <a:r>
              <a:rPr lang="en-US" dirty="0" smtClean="0"/>
              <a:t> long, derived from endogenous RNAs</a:t>
            </a:r>
          </a:p>
          <a:p>
            <a:pPr marL="320040" lvl="1" indent="-320040">
              <a:lnSpc>
                <a:spcPct val="80000"/>
              </a:lnSpc>
              <a:spcBef>
                <a:spcPts val="700"/>
              </a:spcBef>
              <a:buClr>
                <a:schemeClr val="accent2"/>
              </a:buClr>
              <a:buSzPct val="60000"/>
              <a:buFont typeface="Wingdings"/>
              <a:buChar char=""/>
            </a:pPr>
            <a:r>
              <a:rPr lang="en-US" dirty="0" smtClean="0"/>
              <a:t>Small </a:t>
            </a:r>
            <a:r>
              <a:rPr lang="en-US" dirty="0" err="1" smtClean="0"/>
              <a:t>interefering</a:t>
            </a:r>
            <a:r>
              <a:rPr lang="en-US" dirty="0" smtClean="0"/>
              <a:t> RNAs (</a:t>
            </a:r>
            <a:r>
              <a:rPr lang="en-US" dirty="0" err="1" smtClean="0"/>
              <a:t>siRNA</a:t>
            </a:r>
            <a:r>
              <a:rPr lang="en-US" dirty="0" smtClean="0"/>
              <a:t>): derived from exogenous sources (e.g., infection by RNA virus) </a:t>
            </a:r>
          </a:p>
          <a:p>
            <a:pPr>
              <a:lnSpc>
                <a:spcPct val="80000"/>
              </a:lnSpc>
            </a:pPr>
            <a:endParaRPr lang="en-US" sz="26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sz="4000" smtClean="0"/>
              <a:t>Localization of Nucleic Acids Within the Cell</a:t>
            </a:r>
          </a:p>
        </p:txBody>
      </p:sp>
      <p:pic>
        <p:nvPicPr>
          <p:cNvPr id="29700" name="Picture 4" descr="Alberts 037"/>
          <p:cNvPicPr>
            <a:picLocks noGrp="1" noChangeAspect="1" noChangeArrowheads="1"/>
          </p:cNvPicPr>
          <p:nvPr>
            <p:ph sz="quarter" idx="1"/>
          </p:nvPr>
        </p:nvPicPr>
        <p:blipFill>
          <a:blip r:embed="rId2"/>
          <a:srcRect b="4688"/>
          <a:stretch>
            <a:fillRect/>
          </a:stretch>
        </p:blipFill>
        <p:spPr>
          <a:xfrm>
            <a:off x="228600" y="1752600"/>
            <a:ext cx="3706813" cy="4648200"/>
          </a:xfrm>
          <a:noFill/>
          <a:ln>
            <a:solidFill>
              <a:schemeClr val="accent1"/>
            </a:solidFill>
          </a:ln>
        </p:spPr>
      </p:pic>
      <p:sp>
        <p:nvSpPr>
          <p:cNvPr id="29699" name="Rectangle 6"/>
          <p:cNvSpPr>
            <a:spLocks noGrp="1" noChangeArrowheads="1"/>
          </p:cNvSpPr>
          <p:nvPr>
            <p:ph type="body" idx="4294967295"/>
          </p:nvPr>
        </p:nvSpPr>
        <p:spPr>
          <a:xfrm>
            <a:off x="3886200" y="1828800"/>
            <a:ext cx="5257800" cy="4530725"/>
          </a:xfrm>
        </p:spPr>
        <p:txBody>
          <a:bodyPr/>
          <a:lstStyle/>
          <a:p>
            <a:pPr>
              <a:lnSpc>
                <a:spcPct val="90000"/>
              </a:lnSpc>
            </a:pPr>
            <a:r>
              <a:rPr lang="en-US" sz="2800" dirty="0" smtClean="0"/>
              <a:t>DNA is found predominantly in the nucleus</a:t>
            </a:r>
          </a:p>
          <a:p>
            <a:pPr>
              <a:lnSpc>
                <a:spcPct val="90000"/>
              </a:lnSpc>
              <a:buFont typeface="Wingdings" pitchFamily="2" charset="2"/>
              <a:buNone/>
            </a:pPr>
            <a:endParaRPr lang="en-US" sz="2800" dirty="0" smtClean="0"/>
          </a:p>
          <a:p>
            <a:pPr>
              <a:lnSpc>
                <a:spcPct val="90000"/>
              </a:lnSpc>
            </a:pPr>
            <a:r>
              <a:rPr lang="en-US" sz="2800" dirty="0" smtClean="0"/>
              <a:t>RNA is synthesized in the nucleus</a:t>
            </a:r>
          </a:p>
          <a:p>
            <a:pPr>
              <a:lnSpc>
                <a:spcPct val="90000"/>
              </a:lnSpc>
              <a:buFont typeface="Wingdings" pitchFamily="2" charset="2"/>
              <a:buNone/>
            </a:pPr>
            <a:endParaRPr lang="en-US" sz="2800" dirty="0" smtClean="0"/>
          </a:p>
          <a:p>
            <a:pPr>
              <a:lnSpc>
                <a:spcPct val="90000"/>
              </a:lnSpc>
            </a:pPr>
            <a:r>
              <a:rPr lang="en-US" sz="2800" dirty="0" smtClean="0"/>
              <a:t>RNA functions mainly in the cytoplasm, where protein synthesis occurs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sz="3600" dirty="0" smtClean="0"/>
              <a:t>Classes of Proteins</a:t>
            </a:r>
          </a:p>
        </p:txBody>
      </p:sp>
      <p:sp>
        <p:nvSpPr>
          <p:cNvPr id="5123" name="Rectangle 3"/>
          <p:cNvSpPr>
            <a:spLocks noGrp="1" noChangeArrowheads="1"/>
          </p:cNvSpPr>
          <p:nvPr>
            <p:ph sz="quarter" idx="1"/>
          </p:nvPr>
        </p:nvSpPr>
        <p:spPr/>
        <p:txBody>
          <a:bodyPr>
            <a:normAutofit/>
          </a:bodyPr>
          <a:lstStyle/>
          <a:p>
            <a:r>
              <a:rPr lang="en-US" sz="2800" dirty="0" smtClean="0"/>
              <a:t>Based on function, </a:t>
            </a:r>
            <a:r>
              <a:rPr lang="en-US" sz="2800" dirty="0" smtClean="0">
                <a:cs typeface="Arial" charset="0"/>
              </a:rPr>
              <a:t>Proteins fall into nine different classes:</a:t>
            </a:r>
          </a:p>
          <a:p>
            <a:pPr>
              <a:spcBef>
                <a:spcPts val="0"/>
              </a:spcBef>
              <a:buFont typeface="Arial" charset="0"/>
              <a:buChar char="•"/>
            </a:pPr>
            <a:r>
              <a:rPr lang="en-US" sz="2800" b="1" i="1" dirty="0" smtClean="0">
                <a:cs typeface="Arial" charset="0"/>
              </a:rPr>
              <a:t>Enzymes</a:t>
            </a:r>
            <a:r>
              <a:rPr lang="en-US" sz="2800" dirty="0" smtClean="0">
                <a:cs typeface="Arial" charset="0"/>
              </a:rPr>
              <a:t> function as catalysts, increasing the rates of chemical reactions</a:t>
            </a:r>
          </a:p>
          <a:p>
            <a:pPr>
              <a:spcBef>
                <a:spcPts val="0"/>
              </a:spcBef>
              <a:buFont typeface="Arial" charset="0"/>
              <a:buChar char="•"/>
            </a:pPr>
            <a:r>
              <a:rPr lang="en-US" sz="2800" b="1" i="1" dirty="0" smtClean="0">
                <a:cs typeface="Arial" charset="0"/>
              </a:rPr>
              <a:t>Structural proteins</a:t>
            </a:r>
            <a:r>
              <a:rPr lang="en-US" sz="2800" b="1" dirty="0" smtClean="0">
                <a:cs typeface="Arial" charset="0"/>
              </a:rPr>
              <a:t> </a:t>
            </a:r>
            <a:r>
              <a:rPr lang="en-US" sz="2800" dirty="0" smtClean="0">
                <a:cs typeface="Arial" charset="0"/>
              </a:rPr>
              <a:t>- physical support and shape</a:t>
            </a:r>
          </a:p>
          <a:p>
            <a:pPr>
              <a:spcBef>
                <a:spcPts val="0"/>
              </a:spcBef>
              <a:buFont typeface="Arial" charset="0"/>
              <a:buChar char="•"/>
            </a:pPr>
            <a:r>
              <a:rPr lang="en-US" sz="2800" b="1" i="1" dirty="0" smtClean="0">
                <a:cs typeface="Arial" charset="0"/>
              </a:rPr>
              <a:t>Motility proteins</a:t>
            </a:r>
            <a:r>
              <a:rPr lang="en-US" sz="2800" b="1" dirty="0" smtClean="0">
                <a:cs typeface="Arial" charset="0"/>
              </a:rPr>
              <a:t> </a:t>
            </a:r>
            <a:r>
              <a:rPr lang="en-US" sz="2800" dirty="0" smtClean="0">
                <a:cs typeface="Arial" charset="0"/>
              </a:rPr>
              <a:t>- contraction and movement</a:t>
            </a:r>
          </a:p>
          <a:p>
            <a:pPr>
              <a:spcBef>
                <a:spcPts val="0"/>
              </a:spcBef>
              <a:buFont typeface="Arial" charset="0"/>
              <a:buChar char="•"/>
            </a:pPr>
            <a:r>
              <a:rPr lang="en-US" sz="2800" b="1" i="1" dirty="0" smtClean="0">
                <a:cs typeface="Arial" charset="0"/>
              </a:rPr>
              <a:t>Regulatory proteins</a:t>
            </a:r>
            <a:r>
              <a:rPr lang="en-US" sz="2800" b="1" dirty="0" smtClean="0">
                <a:cs typeface="Arial" charset="0"/>
              </a:rPr>
              <a:t> </a:t>
            </a:r>
            <a:r>
              <a:rPr lang="en-US" sz="2800" dirty="0" smtClean="0">
                <a:cs typeface="Arial" charset="0"/>
              </a:rPr>
              <a:t>- control and coordinate cell function</a:t>
            </a:r>
          </a:p>
          <a:p>
            <a:pPr>
              <a:spcBef>
                <a:spcPts val="0"/>
              </a:spcBef>
              <a:buFont typeface="Arial" charset="0"/>
              <a:buChar char="•"/>
            </a:pPr>
            <a:r>
              <a:rPr lang="en-US" sz="2800" b="1" i="1" dirty="0" smtClean="0">
                <a:cs typeface="Arial" charset="0"/>
              </a:rPr>
              <a:t>Transport proteins</a:t>
            </a:r>
            <a:r>
              <a:rPr lang="en-US" sz="2800" b="1" dirty="0" smtClean="0">
                <a:cs typeface="Arial" charset="0"/>
              </a:rPr>
              <a:t> </a:t>
            </a:r>
            <a:r>
              <a:rPr lang="en-US" sz="2800" dirty="0" smtClean="0">
                <a:cs typeface="Arial" charset="0"/>
              </a:rPr>
              <a:t>- move substances in and out of cells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Nucleotides</a:t>
            </a:r>
          </a:p>
        </p:txBody>
      </p:sp>
      <p:sp>
        <p:nvSpPr>
          <p:cNvPr id="30723" name="Rectangle 3"/>
          <p:cNvSpPr>
            <a:spLocks noGrp="1" noChangeArrowheads="1"/>
          </p:cNvSpPr>
          <p:nvPr>
            <p:ph sz="quarter" idx="1"/>
          </p:nvPr>
        </p:nvSpPr>
        <p:spPr/>
        <p:txBody>
          <a:bodyPr/>
          <a:lstStyle/>
          <a:p>
            <a:r>
              <a:rPr lang="en-US" sz="2800" dirty="0" smtClean="0"/>
              <a:t>Nucleotides:  the monomers of nucleic acids</a:t>
            </a:r>
          </a:p>
          <a:p>
            <a:r>
              <a:rPr lang="en-US" sz="2800" dirty="0" smtClean="0"/>
              <a:t>Nucleotides are comprised of 3 different components:</a:t>
            </a:r>
          </a:p>
          <a:p>
            <a:pPr>
              <a:buFont typeface="Wingdings" pitchFamily="2" charset="2"/>
              <a:buNone/>
            </a:pPr>
            <a:r>
              <a:rPr lang="en-US" sz="2800" dirty="0" smtClean="0"/>
              <a:t>		1)  an aromatic nitrogenous base</a:t>
            </a:r>
          </a:p>
          <a:p>
            <a:pPr>
              <a:buFont typeface="Wingdings" pitchFamily="2" charset="2"/>
              <a:buNone/>
            </a:pPr>
            <a:r>
              <a:rPr lang="en-US" sz="2800" dirty="0" smtClean="0"/>
              <a:t>		2)  a 5-carbon sugar (a pentose)</a:t>
            </a:r>
          </a:p>
          <a:p>
            <a:pPr>
              <a:buFont typeface="Wingdings" pitchFamily="2" charset="2"/>
              <a:buNone/>
            </a:pPr>
            <a:r>
              <a:rPr lang="en-US" sz="2800" dirty="0" smtClean="0"/>
              <a:t>		3)  1 to 3 phosphate groups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Alberts 038"/>
          <p:cNvPicPr>
            <a:picLocks noGrp="1" noChangeAspect="1" noChangeArrowheads="1"/>
          </p:cNvPicPr>
          <p:nvPr>
            <p:ph sz="quarter" idx="1"/>
          </p:nvPr>
        </p:nvPicPr>
        <p:blipFill>
          <a:blip r:embed="rId2"/>
          <a:srcRect b="3030"/>
          <a:stretch>
            <a:fillRect/>
          </a:stretch>
        </p:blipFill>
        <p:spPr>
          <a:xfrm>
            <a:off x="990600" y="228600"/>
            <a:ext cx="7239000" cy="6248400"/>
          </a:xfrm>
          <a:noFill/>
          <a:ln w="28575">
            <a:solidFill>
              <a:schemeClr val="accent1">
                <a:lumMod val="75000"/>
              </a:schemeClr>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en-US" sz="3600" dirty="0" smtClean="0"/>
              <a:t>Nomenclature</a:t>
            </a:r>
          </a:p>
        </p:txBody>
      </p:sp>
      <p:sp>
        <p:nvSpPr>
          <p:cNvPr id="32771" name="Rectangle 3"/>
          <p:cNvSpPr>
            <a:spLocks noGrp="1" noChangeArrowheads="1"/>
          </p:cNvSpPr>
          <p:nvPr>
            <p:ph sz="quarter" idx="1"/>
          </p:nvPr>
        </p:nvSpPr>
        <p:spPr/>
        <p:txBody>
          <a:bodyPr>
            <a:noAutofit/>
          </a:bodyPr>
          <a:lstStyle/>
          <a:p>
            <a:pPr>
              <a:lnSpc>
                <a:spcPct val="80000"/>
              </a:lnSpc>
            </a:pPr>
            <a:r>
              <a:rPr lang="en-US" sz="2600" dirty="0" smtClean="0">
                <a:solidFill>
                  <a:schemeClr val="tx2"/>
                </a:solidFill>
              </a:rPr>
              <a:t>Free base:</a:t>
            </a:r>
            <a:r>
              <a:rPr lang="en-US" sz="2600" dirty="0" smtClean="0"/>
              <a:t>  a base (A,G,C,T, or U) found free in solution</a:t>
            </a:r>
          </a:p>
          <a:p>
            <a:pPr>
              <a:lnSpc>
                <a:spcPct val="80000"/>
              </a:lnSpc>
            </a:pPr>
            <a:r>
              <a:rPr lang="en-US" sz="2600" dirty="0" smtClean="0">
                <a:solidFill>
                  <a:schemeClr val="tx2"/>
                </a:solidFill>
              </a:rPr>
              <a:t>Nucleoside:</a:t>
            </a:r>
            <a:r>
              <a:rPr lang="en-US" sz="2600" dirty="0" smtClean="0"/>
              <a:t>  base + sugar (either </a:t>
            </a:r>
            <a:r>
              <a:rPr lang="en-US" sz="2600" dirty="0" err="1" smtClean="0"/>
              <a:t>deoxyribose</a:t>
            </a:r>
            <a:r>
              <a:rPr lang="en-US" sz="2600" dirty="0" smtClean="0"/>
              <a:t> or ribose)</a:t>
            </a:r>
          </a:p>
          <a:p>
            <a:pPr>
              <a:lnSpc>
                <a:spcPct val="80000"/>
              </a:lnSpc>
            </a:pPr>
            <a:r>
              <a:rPr lang="en-US" sz="2600" dirty="0" smtClean="0">
                <a:solidFill>
                  <a:schemeClr val="tx2"/>
                </a:solidFill>
              </a:rPr>
              <a:t>Nucleotide:</a:t>
            </a:r>
            <a:r>
              <a:rPr lang="en-US" sz="2600" dirty="0" smtClean="0"/>
              <a:t>  base + sugar + phosphate(s)</a:t>
            </a:r>
          </a:p>
          <a:p>
            <a:pPr>
              <a:lnSpc>
                <a:spcPct val="80000"/>
              </a:lnSpc>
              <a:buFont typeface="Wingdings" pitchFamily="2" charset="2"/>
              <a:buNone/>
            </a:pPr>
            <a:r>
              <a:rPr lang="en-US" sz="2600" dirty="0" smtClean="0"/>
              <a:t>		</a:t>
            </a:r>
            <a:r>
              <a:rPr lang="en-US" sz="2600" dirty="0" smtClean="0">
                <a:solidFill>
                  <a:schemeClr val="tx2"/>
                </a:solidFill>
              </a:rPr>
              <a:t>nucleoside </a:t>
            </a:r>
            <a:r>
              <a:rPr lang="en-US" sz="2600" dirty="0" err="1" smtClean="0">
                <a:solidFill>
                  <a:schemeClr val="tx2"/>
                </a:solidFill>
              </a:rPr>
              <a:t>monophosphate</a:t>
            </a:r>
            <a:r>
              <a:rPr lang="en-US" sz="2600" dirty="0" smtClean="0"/>
              <a:t> = base + sugar + 						  1 phosphate</a:t>
            </a:r>
          </a:p>
          <a:p>
            <a:pPr>
              <a:lnSpc>
                <a:spcPct val="80000"/>
              </a:lnSpc>
              <a:buFont typeface="Wingdings" pitchFamily="2" charset="2"/>
              <a:buNone/>
            </a:pPr>
            <a:r>
              <a:rPr lang="en-US" sz="2600" dirty="0" smtClean="0">
                <a:solidFill>
                  <a:schemeClr val="tx2"/>
                </a:solidFill>
              </a:rPr>
              <a:t>		nucleoside </a:t>
            </a:r>
            <a:r>
              <a:rPr lang="en-US" sz="2600" dirty="0" err="1" smtClean="0">
                <a:solidFill>
                  <a:schemeClr val="tx2"/>
                </a:solidFill>
              </a:rPr>
              <a:t>diphosphate</a:t>
            </a:r>
            <a:r>
              <a:rPr lang="en-US" sz="2600" dirty="0" smtClean="0"/>
              <a:t> = base + sugar + </a:t>
            </a:r>
          </a:p>
          <a:p>
            <a:pPr>
              <a:lnSpc>
                <a:spcPct val="80000"/>
              </a:lnSpc>
              <a:buFont typeface="Wingdings" pitchFamily="2" charset="2"/>
              <a:buNone/>
            </a:pPr>
            <a:r>
              <a:rPr lang="en-US" sz="2600" dirty="0" smtClean="0"/>
              <a:t>					        2 phosphates</a:t>
            </a:r>
          </a:p>
          <a:p>
            <a:pPr>
              <a:lnSpc>
                <a:spcPct val="80000"/>
              </a:lnSpc>
              <a:buFont typeface="Wingdings" pitchFamily="2" charset="2"/>
              <a:buNone/>
            </a:pPr>
            <a:r>
              <a:rPr lang="en-US" sz="2600" dirty="0" smtClean="0">
                <a:solidFill>
                  <a:schemeClr val="tx2"/>
                </a:solidFill>
              </a:rPr>
              <a:t>		nucleoside </a:t>
            </a:r>
            <a:r>
              <a:rPr lang="en-US" sz="2600" dirty="0" err="1" smtClean="0">
                <a:solidFill>
                  <a:schemeClr val="tx2"/>
                </a:solidFill>
              </a:rPr>
              <a:t>triphosphate</a:t>
            </a:r>
            <a:r>
              <a:rPr lang="en-US" sz="2600" dirty="0" smtClean="0"/>
              <a:t> = base + sugar + </a:t>
            </a:r>
          </a:p>
          <a:p>
            <a:pPr>
              <a:lnSpc>
                <a:spcPct val="80000"/>
              </a:lnSpc>
              <a:buFont typeface="Wingdings" pitchFamily="2" charset="2"/>
              <a:buNone/>
            </a:pPr>
            <a:r>
              <a:rPr lang="en-US" sz="2600" dirty="0" smtClean="0"/>
              <a:t>					        3 phosphates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5"/>
          <p:cNvSpPr>
            <a:spLocks noChangeArrowheads="1"/>
          </p:cNvSpPr>
          <p:nvPr/>
        </p:nvSpPr>
        <p:spPr bwMode="auto">
          <a:xfrm>
            <a:off x="1066800" y="4876800"/>
            <a:ext cx="7924800" cy="762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3795" name="Rectangle 2"/>
          <p:cNvSpPr>
            <a:spLocks noGrp="1" noChangeArrowheads="1"/>
          </p:cNvSpPr>
          <p:nvPr>
            <p:ph type="title"/>
          </p:nvPr>
        </p:nvSpPr>
        <p:spPr/>
        <p:txBody>
          <a:bodyPr>
            <a:normAutofit/>
          </a:bodyPr>
          <a:lstStyle/>
          <a:p>
            <a:r>
              <a:rPr lang="en-US" sz="3600" dirty="0" smtClean="0"/>
              <a:t>More Nomenclature</a:t>
            </a:r>
          </a:p>
        </p:txBody>
      </p:sp>
      <p:pic>
        <p:nvPicPr>
          <p:cNvPr id="33796" name="Picture 4" descr="Alberts 043"/>
          <p:cNvPicPr>
            <a:picLocks noGrp="1" noChangeAspect="1" noChangeArrowheads="1"/>
          </p:cNvPicPr>
          <p:nvPr>
            <p:ph sz="quarter" idx="1"/>
          </p:nvPr>
        </p:nvPicPr>
        <p:blipFill>
          <a:blip r:embed="rId2"/>
          <a:srcRect/>
          <a:stretch>
            <a:fillRect/>
          </a:stretch>
        </p:blipFill>
        <p:spPr>
          <a:xfrm>
            <a:off x="304800" y="1752600"/>
            <a:ext cx="8610600" cy="2787650"/>
          </a:xfrm>
          <a:noFill/>
        </p:spPr>
      </p:pic>
      <p:sp>
        <p:nvSpPr>
          <p:cNvPr id="33797" name="Oval 6"/>
          <p:cNvSpPr>
            <a:spLocks noChangeArrowheads="1"/>
          </p:cNvSpPr>
          <p:nvPr/>
        </p:nvSpPr>
        <p:spPr bwMode="auto">
          <a:xfrm>
            <a:off x="4953000" y="2895600"/>
            <a:ext cx="533400" cy="152400"/>
          </a:xfrm>
          <a:prstGeom prst="ellipse">
            <a:avLst/>
          </a:prstGeom>
          <a:noFill/>
          <a:ln w="9525">
            <a:solidFill>
              <a:srgbClr val="FF0000"/>
            </a:solidFill>
            <a:round/>
            <a:headEnd/>
            <a:tailEnd/>
          </a:ln>
        </p:spPr>
        <p:txBody>
          <a:bodyPr wrap="none" anchor="ctr"/>
          <a:lstStyle/>
          <a:p>
            <a:endParaRPr lang="en-US"/>
          </a:p>
        </p:txBody>
      </p:sp>
      <p:sp>
        <p:nvSpPr>
          <p:cNvPr id="33798" name="Oval 7"/>
          <p:cNvSpPr>
            <a:spLocks noChangeArrowheads="1"/>
          </p:cNvSpPr>
          <p:nvPr/>
        </p:nvSpPr>
        <p:spPr bwMode="auto">
          <a:xfrm>
            <a:off x="6248400" y="2895600"/>
            <a:ext cx="533400" cy="152400"/>
          </a:xfrm>
          <a:prstGeom prst="ellipse">
            <a:avLst/>
          </a:prstGeom>
          <a:noFill/>
          <a:ln w="9525">
            <a:solidFill>
              <a:srgbClr val="FF0000"/>
            </a:solidFill>
            <a:round/>
            <a:headEnd/>
            <a:tailEnd/>
          </a:ln>
        </p:spPr>
        <p:txBody>
          <a:bodyPr wrap="none" anchor="ctr"/>
          <a:lstStyle/>
          <a:p>
            <a:endParaRPr lang="en-US"/>
          </a:p>
        </p:txBody>
      </p:sp>
      <p:sp>
        <p:nvSpPr>
          <p:cNvPr id="33799" name="Oval 8"/>
          <p:cNvSpPr>
            <a:spLocks noChangeArrowheads="1"/>
          </p:cNvSpPr>
          <p:nvPr/>
        </p:nvSpPr>
        <p:spPr bwMode="auto">
          <a:xfrm>
            <a:off x="8229600" y="2895600"/>
            <a:ext cx="152400" cy="152400"/>
          </a:xfrm>
          <a:prstGeom prst="ellipse">
            <a:avLst/>
          </a:prstGeom>
          <a:noFill/>
          <a:ln w="9525">
            <a:solidFill>
              <a:srgbClr val="FF0000"/>
            </a:solidFill>
            <a:round/>
            <a:headEnd/>
            <a:tailEnd/>
          </a:ln>
        </p:spPr>
        <p:txBody>
          <a:bodyPr wrap="none" anchor="ctr"/>
          <a:lstStyle/>
          <a:p>
            <a:endParaRPr lang="en-US"/>
          </a:p>
        </p:txBody>
      </p:sp>
      <p:sp>
        <p:nvSpPr>
          <p:cNvPr id="33800" name="Line 9"/>
          <p:cNvSpPr>
            <a:spLocks noChangeShapeType="1"/>
          </p:cNvSpPr>
          <p:nvPr/>
        </p:nvSpPr>
        <p:spPr bwMode="auto">
          <a:xfrm>
            <a:off x="685800" y="3048000"/>
            <a:ext cx="457200" cy="0"/>
          </a:xfrm>
          <a:prstGeom prst="line">
            <a:avLst/>
          </a:prstGeom>
          <a:noFill/>
          <a:ln w="9525">
            <a:solidFill>
              <a:srgbClr val="FF0000"/>
            </a:solidFill>
            <a:round/>
            <a:headEnd/>
            <a:tailEnd/>
          </a:ln>
        </p:spPr>
        <p:txBody>
          <a:bodyPr/>
          <a:lstStyle/>
          <a:p>
            <a:endParaRPr lang="en-US"/>
          </a:p>
        </p:txBody>
      </p:sp>
      <p:sp>
        <p:nvSpPr>
          <p:cNvPr id="33801" name="Line 10"/>
          <p:cNvSpPr>
            <a:spLocks noChangeShapeType="1"/>
          </p:cNvSpPr>
          <p:nvPr/>
        </p:nvSpPr>
        <p:spPr bwMode="auto">
          <a:xfrm>
            <a:off x="1752600" y="3048000"/>
            <a:ext cx="533400" cy="0"/>
          </a:xfrm>
          <a:prstGeom prst="line">
            <a:avLst/>
          </a:prstGeom>
          <a:noFill/>
          <a:ln w="9525">
            <a:solidFill>
              <a:srgbClr val="FF0000"/>
            </a:solidFill>
            <a:round/>
            <a:headEnd/>
            <a:tailEnd/>
          </a:ln>
        </p:spPr>
        <p:txBody>
          <a:bodyPr/>
          <a:lstStyle/>
          <a:p>
            <a:endParaRPr lang="en-US"/>
          </a:p>
        </p:txBody>
      </p:sp>
      <p:sp>
        <p:nvSpPr>
          <p:cNvPr id="33803" name="Line 12"/>
          <p:cNvSpPr>
            <a:spLocks noChangeShapeType="1"/>
          </p:cNvSpPr>
          <p:nvPr/>
        </p:nvSpPr>
        <p:spPr bwMode="auto">
          <a:xfrm>
            <a:off x="4267200" y="4038600"/>
            <a:ext cx="0" cy="1066800"/>
          </a:xfrm>
          <a:prstGeom prst="line">
            <a:avLst/>
          </a:prstGeom>
          <a:noFill/>
          <a:ln w="57150">
            <a:solidFill>
              <a:srgbClr val="339966"/>
            </a:solidFill>
            <a:round/>
            <a:headEnd/>
            <a:tailEnd type="triangle" w="med" len="med"/>
          </a:ln>
        </p:spPr>
        <p:txBody>
          <a:bodyPr/>
          <a:lstStyle/>
          <a:p>
            <a:endParaRPr lang="en-US"/>
          </a:p>
        </p:txBody>
      </p:sp>
      <p:sp>
        <p:nvSpPr>
          <p:cNvPr id="33804" name="Text Box 13"/>
          <p:cNvSpPr txBox="1">
            <a:spLocks noChangeArrowheads="1"/>
          </p:cNvSpPr>
          <p:nvPr/>
        </p:nvSpPr>
        <p:spPr bwMode="auto">
          <a:xfrm>
            <a:off x="990600" y="5029200"/>
            <a:ext cx="7931150" cy="396875"/>
          </a:xfrm>
          <a:prstGeom prst="rect">
            <a:avLst/>
          </a:prstGeom>
          <a:noFill/>
          <a:ln w="9525">
            <a:noFill/>
            <a:miter lim="800000"/>
            <a:headEnd/>
            <a:tailEnd/>
          </a:ln>
        </p:spPr>
        <p:txBody>
          <a:bodyPr wrap="none">
            <a:spAutoFit/>
          </a:bodyPr>
          <a:lstStyle/>
          <a:p>
            <a:r>
              <a:rPr lang="en-US" sz="2000">
                <a:solidFill>
                  <a:srgbClr val="339966"/>
                </a:solidFill>
              </a:rPr>
              <a:t>Ribonucleotides sometimes designated as rAMP, rGMP, rCMP</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228600"/>
            <a:ext cx="8153400" cy="990600"/>
          </a:xfrm>
        </p:spPr>
        <p:txBody>
          <a:bodyPr>
            <a:normAutofit/>
          </a:bodyPr>
          <a:lstStyle/>
          <a:p>
            <a:r>
              <a:rPr lang="en-US" sz="3600" dirty="0" smtClean="0"/>
              <a:t>Phosphate Groups</a:t>
            </a:r>
          </a:p>
        </p:txBody>
      </p:sp>
      <p:pic>
        <p:nvPicPr>
          <p:cNvPr id="34819" name="Picture 4" descr="Alberts 039"/>
          <p:cNvPicPr>
            <a:picLocks noGrp="1" noChangeAspect="1" noChangeArrowheads="1"/>
          </p:cNvPicPr>
          <p:nvPr>
            <p:ph sz="quarter" idx="1"/>
          </p:nvPr>
        </p:nvPicPr>
        <p:blipFill>
          <a:blip r:embed="rId2"/>
          <a:stretch>
            <a:fillRect/>
          </a:stretch>
        </p:blipFill>
        <p:spPr>
          <a:xfrm>
            <a:off x="3161919" y="1600200"/>
            <a:ext cx="5372481" cy="4495800"/>
          </a:xfrm>
          <a:noFill/>
          <a:ln w="28575">
            <a:solidFill>
              <a:schemeClr val="accent1"/>
            </a:solidFill>
          </a:ln>
        </p:spPr>
      </p:pic>
      <p:grpSp>
        <p:nvGrpSpPr>
          <p:cNvPr id="12" name="Group 11"/>
          <p:cNvGrpSpPr/>
          <p:nvPr/>
        </p:nvGrpSpPr>
        <p:grpSpPr>
          <a:xfrm>
            <a:off x="489855" y="1828800"/>
            <a:ext cx="5758545" cy="3647349"/>
            <a:chOff x="489855" y="1828800"/>
            <a:chExt cx="5758545" cy="3647349"/>
          </a:xfrm>
        </p:grpSpPr>
        <p:sp>
          <p:nvSpPr>
            <p:cNvPr id="34820" name="Line 6"/>
            <p:cNvSpPr>
              <a:spLocks noChangeShapeType="1"/>
            </p:cNvSpPr>
            <p:nvPr/>
          </p:nvSpPr>
          <p:spPr bwMode="auto">
            <a:xfrm flipV="1">
              <a:off x="2819400" y="3505200"/>
              <a:ext cx="2590800" cy="1676400"/>
            </a:xfrm>
            <a:prstGeom prst="line">
              <a:avLst/>
            </a:prstGeom>
            <a:noFill/>
            <a:ln w="28575">
              <a:solidFill>
                <a:srgbClr val="FF0000"/>
              </a:solidFill>
              <a:round/>
              <a:headEnd/>
              <a:tailEnd type="triangle" w="med" len="med"/>
            </a:ln>
          </p:spPr>
          <p:txBody>
            <a:bodyPr/>
            <a:lstStyle/>
            <a:p>
              <a:endParaRPr lang="en-US"/>
            </a:p>
          </p:txBody>
        </p:sp>
        <p:sp>
          <p:nvSpPr>
            <p:cNvPr id="34821" name="Line 7"/>
            <p:cNvSpPr>
              <a:spLocks noChangeShapeType="1"/>
            </p:cNvSpPr>
            <p:nvPr/>
          </p:nvSpPr>
          <p:spPr bwMode="auto">
            <a:xfrm flipV="1">
              <a:off x="2438400" y="3352800"/>
              <a:ext cx="2209800" cy="1371600"/>
            </a:xfrm>
            <a:prstGeom prst="line">
              <a:avLst/>
            </a:prstGeom>
            <a:noFill/>
            <a:ln w="28575">
              <a:solidFill>
                <a:srgbClr val="FF0000"/>
              </a:solidFill>
              <a:round/>
              <a:headEnd/>
              <a:tailEnd type="triangle" w="med" len="med"/>
            </a:ln>
          </p:spPr>
          <p:txBody>
            <a:bodyPr/>
            <a:lstStyle/>
            <a:p>
              <a:endParaRPr lang="en-US"/>
            </a:p>
          </p:txBody>
        </p:sp>
        <p:sp>
          <p:nvSpPr>
            <p:cNvPr id="34822" name="Line 8"/>
            <p:cNvSpPr>
              <a:spLocks noChangeShapeType="1"/>
            </p:cNvSpPr>
            <p:nvPr/>
          </p:nvSpPr>
          <p:spPr bwMode="auto">
            <a:xfrm flipV="1">
              <a:off x="1981200" y="3352800"/>
              <a:ext cx="1828800" cy="1143000"/>
            </a:xfrm>
            <a:prstGeom prst="line">
              <a:avLst/>
            </a:prstGeom>
            <a:noFill/>
            <a:ln w="28575">
              <a:solidFill>
                <a:srgbClr val="FF0000"/>
              </a:solidFill>
              <a:round/>
              <a:headEnd/>
              <a:tailEnd type="triangle" w="med" len="med"/>
            </a:ln>
          </p:spPr>
          <p:txBody>
            <a:bodyPr/>
            <a:lstStyle/>
            <a:p>
              <a:endParaRPr lang="en-US"/>
            </a:p>
          </p:txBody>
        </p:sp>
        <p:sp>
          <p:nvSpPr>
            <p:cNvPr id="34823" name="Text Box 9"/>
            <p:cNvSpPr txBox="1">
              <a:spLocks noChangeArrowheads="1"/>
            </p:cNvSpPr>
            <p:nvPr/>
          </p:nvSpPr>
          <p:spPr bwMode="auto">
            <a:xfrm>
              <a:off x="1301929" y="5079274"/>
              <a:ext cx="1760538" cy="396875"/>
            </a:xfrm>
            <a:prstGeom prst="rect">
              <a:avLst/>
            </a:prstGeom>
            <a:noFill/>
            <a:ln w="9525">
              <a:noFill/>
              <a:miter lim="800000"/>
              <a:headEnd/>
              <a:tailEnd/>
            </a:ln>
          </p:spPr>
          <p:txBody>
            <a:bodyPr wrap="none">
              <a:spAutoFit/>
            </a:bodyPr>
            <a:lstStyle/>
            <a:p>
              <a:r>
                <a:rPr lang="en-US" sz="2000" dirty="0">
                  <a:solidFill>
                    <a:schemeClr val="tx2"/>
                  </a:solidFill>
                  <a:latin typeface="Symbol" pitchFamily="18" charset="2"/>
                </a:rPr>
                <a:t>a</a:t>
              </a:r>
              <a:r>
                <a:rPr lang="en-US" sz="2000" dirty="0">
                  <a:solidFill>
                    <a:schemeClr val="tx2"/>
                  </a:solidFill>
                </a:rPr>
                <a:t> phosphate</a:t>
              </a:r>
            </a:p>
          </p:txBody>
        </p:sp>
        <p:sp>
          <p:nvSpPr>
            <p:cNvPr id="34824" name="Text Box 10"/>
            <p:cNvSpPr txBox="1">
              <a:spLocks noChangeArrowheads="1"/>
            </p:cNvSpPr>
            <p:nvPr/>
          </p:nvSpPr>
          <p:spPr bwMode="auto">
            <a:xfrm>
              <a:off x="979710" y="4633685"/>
              <a:ext cx="1739900" cy="396875"/>
            </a:xfrm>
            <a:prstGeom prst="rect">
              <a:avLst/>
            </a:prstGeom>
            <a:noFill/>
            <a:ln w="9525">
              <a:noFill/>
              <a:miter lim="800000"/>
              <a:headEnd/>
              <a:tailEnd/>
            </a:ln>
          </p:spPr>
          <p:txBody>
            <a:bodyPr wrap="none">
              <a:spAutoFit/>
            </a:bodyPr>
            <a:lstStyle/>
            <a:p>
              <a:r>
                <a:rPr lang="en-US" sz="2000" dirty="0">
                  <a:solidFill>
                    <a:schemeClr val="tx2"/>
                  </a:solidFill>
                  <a:latin typeface="Symbol" pitchFamily="18" charset="2"/>
                </a:rPr>
                <a:t>b</a:t>
              </a:r>
              <a:r>
                <a:rPr lang="en-US" sz="2000" dirty="0">
                  <a:solidFill>
                    <a:schemeClr val="tx2"/>
                  </a:solidFill>
                </a:rPr>
                <a:t> phosphate</a:t>
              </a:r>
            </a:p>
          </p:txBody>
        </p:sp>
        <p:sp>
          <p:nvSpPr>
            <p:cNvPr id="34825" name="Text Box 11"/>
            <p:cNvSpPr txBox="1">
              <a:spLocks noChangeArrowheads="1"/>
            </p:cNvSpPr>
            <p:nvPr/>
          </p:nvSpPr>
          <p:spPr bwMode="auto">
            <a:xfrm>
              <a:off x="489855" y="4291874"/>
              <a:ext cx="1704975" cy="396875"/>
            </a:xfrm>
            <a:prstGeom prst="rect">
              <a:avLst/>
            </a:prstGeom>
            <a:noFill/>
            <a:ln w="9525">
              <a:noFill/>
              <a:miter lim="800000"/>
              <a:headEnd/>
              <a:tailEnd/>
            </a:ln>
          </p:spPr>
          <p:txBody>
            <a:bodyPr wrap="none">
              <a:spAutoFit/>
            </a:bodyPr>
            <a:lstStyle/>
            <a:p>
              <a:r>
                <a:rPr lang="en-US" sz="2000" dirty="0">
                  <a:solidFill>
                    <a:schemeClr val="tx2"/>
                  </a:solidFill>
                  <a:latin typeface="Symbol" pitchFamily="18" charset="2"/>
                </a:rPr>
                <a:t>g</a:t>
              </a:r>
              <a:r>
                <a:rPr lang="en-US" sz="2000" dirty="0">
                  <a:solidFill>
                    <a:schemeClr val="tx2"/>
                  </a:solidFill>
                </a:rPr>
                <a:t> phosphate</a:t>
              </a:r>
            </a:p>
          </p:txBody>
        </p:sp>
        <p:sp>
          <p:nvSpPr>
            <p:cNvPr id="34826" name="Line 12"/>
            <p:cNvSpPr>
              <a:spLocks noChangeShapeType="1"/>
            </p:cNvSpPr>
            <p:nvPr/>
          </p:nvSpPr>
          <p:spPr bwMode="auto">
            <a:xfrm>
              <a:off x="2209800" y="2057400"/>
              <a:ext cx="4038600" cy="1066800"/>
            </a:xfrm>
            <a:prstGeom prst="line">
              <a:avLst/>
            </a:prstGeom>
            <a:noFill/>
            <a:ln w="28575">
              <a:solidFill>
                <a:srgbClr val="FF0000"/>
              </a:solidFill>
              <a:round/>
              <a:headEnd/>
              <a:tailEnd type="triangle" w="med" len="med"/>
            </a:ln>
          </p:spPr>
          <p:txBody>
            <a:bodyPr/>
            <a:lstStyle/>
            <a:p>
              <a:endParaRPr lang="en-US"/>
            </a:p>
          </p:txBody>
        </p:sp>
        <p:sp>
          <p:nvSpPr>
            <p:cNvPr id="34827" name="Text Box 13"/>
            <p:cNvSpPr txBox="1">
              <a:spLocks noChangeArrowheads="1"/>
            </p:cNvSpPr>
            <p:nvPr/>
          </p:nvSpPr>
          <p:spPr bwMode="auto">
            <a:xfrm>
              <a:off x="838200" y="1828800"/>
              <a:ext cx="1414463" cy="396875"/>
            </a:xfrm>
            <a:prstGeom prst="rect">
              <a:avLst/>
            </a:prstGeom>
            <a:noFill/>
            <a:ln w="9525">
              <a:noFill/>
              <a:miter lim="800000"/>
              <a:headEnd/>
              <a:tailEnd/>
            </a:ln>
          </p:spPr>
          <p:txBody>
            <a:bodyPr wrap="none">
              <a:spAutoFit/>
            </a:bodyPr>
            <a:lstStyle/>
            <a:p>
              <a:r>
                <a:rPr lang="en-US" sz="2000" dirty="0">
                  <a:solidFill>
                    <a:schemeClr val="tx2"/>
                  </a:solidFill>
                </a:rPr>
                <a:t>5’ Carbon</a:t>
              </a: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228600"/>
            <a:ext cx="6248400" cy="1139825"/>
          </a:xfrm>
        </p:spPr>
        <p:txBody>
          <a:bodyPr>
            <a:normAutofit/>
          </a:bodyPr>
          <a:lstStyle/>
          <a:p>
            <a:r>
              <a:rPr lang="en-US" sz="3600" dirty="0" smtClean="0"/>
              <a:t>Nucleic Acid Polymerization</a:t>
            </a:r>
          </a:p>
        </p:txBody>
      </p:sp>
      <p:pic>
        <p:nvPicPr>
          <p:cNvPr id="35843" name="Picture 4" descr="Alberts 040"/>
          <p:cNvPicPr>
            <a:picLocks noGrp="1" noChangeAspect="1" noChangeArrowheads="1"/>
          </p:cNvPicPr>
          <p:nvPr>
            <p:ph sz="quarter" idx="1"/>
          </p:nvPr>
        </p:nvPicPr>
        <p:blipFill>
          <a:blip r:embed="rId2"/>
          <a:srcRect/>
          <a:stretch>
            <a:fillRect/>
          </a:stretch>
        </p:blipFill>
        <p:spPr>
          <a:xfrm>
            <a:off x="228600" y="1371600"/>
            <a:ext cx="5715000" cy="3643313"/>
          </a:xfrm>
          <a:noFill/>
          <a:ln w="28575">
            <a:solidFill>
              <a:schemeClr val="accent1"/>
            </a:solidFill>
          </a:ln>
        </p:spPr>
      </p:pic>
      <p:pic>
        <p:nvPicPr>
          <p:cNvPr id="35844" name="Picture 6" descr="Alberts 018"/>
          <p:cNvPicPr>
            <a:picLocks noGrp="1" noChangeAspect="1" noChangeArrowheads="1"/>
          </p:cNvPicPr>
          <p:nvPr>
            <p:ph sz="quarter" idx="2"/>
          </p:nvPr>
        </p:nvPicPr>
        <p:blipFill>
          <a:blip r:embed="rId3"/>
          <a:srcRect b="31200"/>
          <a:stretch>
            <a:fillRect/>
          </a:stretch>
        </p:blipFill>
        <p:spPr>
          <a:xfrm>
            <a:off x="3581400" y="4824548"/>
            <a:ext cx="2667000" cy="1535113"/>
          </a:xfrm>
          <a:noFill/>
        </p:spPr>
      </p:pic>
      <p:sp>
        <p:nvSpPr>
          <p:cNvPr id="35845" name="Rectangle 8"/>
          <p:cNvSpPr>
            <a:spLocks noChangeArrowheads="1"/>
          </p:cNvSpPr>
          <p:nvPr/>
        </p:nvSpPr>
        <p:spPr bwMode="auto">
          <a:xfrm>
            <a:off x="3581400" y="4876800"/>
            <a:ext cx="2667000" cy="1524000"/>
          </a:xfrm>
          <a:prstGeom prst="rect">
            <a:avLst/>
          </a:prstGeom>
          <a:noFill/>
          <a:ln w="28575">
            <a:solidFill>
              <a:schemeClr val="tx1"/>
            </a:solidFill>
            <a:miter lim="800000"/>
            <a:headEnd/>
            <a:tailEnd/>
          </a:ln>
        </p:spPr>
        <p:txBody>
          <a:bodyPr wrap="none" anchor="ctr"/>
          <a:lstStyle/>
          <a:p>
            <a:endParaRPr lang="en-US"/>
          </a:p>
        </p:txBody>
      </p:sp>
      <p:sp>
        <p:nvSpPr>
          <p:cNvPr id="35846" name="Line 11"/>
          <p:cNvSpPr>
            <a:spLocks noChangeShapeType="1"/>
          </p:cNvSpPr>
          <p:nvPr/>
        </p:nvSpPr>
        <p:spPr bwMode="auto">
          <a:xfrm flipH="1" flipV="1">
            <a:off x="2590800" y="4495800"/>
            <a:ext cx="1905000" cy="1066800"/>
          </a:xfrm>
          <a:prstGeom prst="line">
            <a:avLst/>
          </a:prstGeom>
          <a:noFill/>
          <a:ln w="28575">
            <a:solidFill>
              <a:srgbClr val="FF0000"/>
            </a:solidFill>
            <a:round/>
            <a:headEnd type="none" w="med" len="med"/>
            <a:tailEnd type="arrow" w="med" len="med"/>
          </a:ln>
        </p:spPr>
        <p:txBody>
          <a:bodyPr/>
          <a:lstStyle/>
          <a:p>
            <a:endParaRPr lang="en-US"/>
          </a:p>
        </p:txBody>
      </p:sp>
      <p:sp>
        <p:nvSpPr>
          <p:cNvPr id="35847" name="Text Box 12"/>
          <p:cNvSpPr txBox="1">
            <a:spLocks noChangeArrowheads="1"/>
          </p:cNvSpPr>
          <p:nvPr/>
        </p:nvSpPr>
        <p:spPr bwMode="auto">
          <a:xfrm>
            <a:off x="6334125" y="1600200"/>
            <a:ext cx="2642518" cy="4801314"/>
          </a:xfrm>
          <a:prstGeom prst="rect">
            <a:avLst/>
          </a:prstGeom>
          <a:noFill/>
          <a:ln w="9525">
            <a:noFill/>
            <a:miter lim="800000"/>
            <a:headEnd/>
            <a:tailEnd/>
          </a:ln>
        </p:spPr>
        <p:txBody>
          <a:bodyPr wrap="none">
            <a:spAutoFit/>
          </a:bodyPr>
          <a:lstStyle/>
          <a:p>
            <a:r>
              <a:rPr lang="en-US" dirty="0"/>
              <a:t>During nucleic acid</a:t>
            </a:r>
          </a:p>
          <a:p>
            <a:r>
              <a:rPr lang="en-US" dirty="0"/>
              <a:t>polymerization, a </a:t>
            </a:r>
          </a:p>
          <a:p>
            <a:r>
              <a:rPr lang="en-US" dirty="0" err="1">
                <a:solidFill>
                  <a:srgbClr val="C00000"/>
                </a:solidFill>
              </a:rPr>
              <a:t>phosphodiester</a:t>
            </a:r>
            <a:r>
              <a:rPr lang="en-US" dirty="0">
                <a:solidFill>
                  <a:schemeClr val="tx2"/>
                </a:solidFill>
              </a:rPr>
              <a:t> bond</a:t>
            </a:r>
          </a:p>
          <a:p>
            <a:r>
              <a:rPr lang="en-US" dirty="0"/>
              <a:t>forms between the </a:t>
            </a:r>
          </a:p>
          <a:p>
            <a:r>
              <a:rPr lang="en-US" dirty="0">
                <a:latin typeface="Symbol" pitchFamily="18" charset="2"/>
              </a:rPr>
              <a:t>a</a:t>
            </a:r>
            <a:r>
              <a:rPr lang="en-US" dirty="0"/>
              <a:t> phosphate of an</a:t>
            </a:r>
          </a:p>
          <a:p>
            <a:r>
              <a:rPr lang="en-US" dirty="0"/>
              <a:t>incoming </a:t>
            </a:r>
            <a:r>
              <a:rPr lang="en-US" dirty="0">
                <a:solidFill>
                  <a:srgbClr val="C00000"/>
                </a:solidFill>
              </a:rPr>
              <a:t>nucleoside</a:t>
            </a:r>
          </a:p>
          <a:p>
            <a:r>
              <a:rPr lang="en-US" dirty="0" err="1">
                <a:solidFill>
                  <a:srgbClr val="C00000"/>
                </a:solidFill>
              </a:rPr>
              <a:t>triphosphate</a:t>
            </a:r>
            <a:r>
              <a:rPr lang="en-US" dirty="0">
                <a:solidFill>
                  <a:srgbClr val="C00000"/>
                </a:solidFill>
              </a:rPr>
              <a:t> </a:t>
            </a:r>
            <a:r>
              <a:rPr lang="en-US" dirty="0"/>
              <a:t>and </a:t>
            </a:r>
            <a:endParaRPr lang="en-US" dirty="0" smtClean="0"/>
          </a:p>
          <a:p>
            <a:r>
              <a:rPr lang="en-US" dirty="0" smtClean="0"/>
              <a:t>the </a:t>
            </a:r>
            <a:r>
              <a:rPr lang="en-US" dirty="0">
                <a:solidFill>
                  <a:srgbClr val="C00000"/>
                </a:solidFill>
              </a:rPr>
              <a:t>3’ –OH </a:t>
            </a:r>
            <a:r>
              <a:rPr lang="en-US" dirty="0"/>
              <a:t>at</a:t>
            </a:r>
          </a:p>
          <a:p>
            <a:r>
              <a:rPr lang="en-US" dirty="0"/>
              <a:t>the end of the growing</a:t>
            </a:r>
          </a:p>
          <a:p>
            <a:r>
              <a:rPr lang="en-US" dirty="0"/>
              <a:t>chain.  </a:t>
            </a:r>
            <a:r>
              <a:rPr lang="en-US" dirty="0" smtClean="0"/>
              <a:t>Inorganic</a:t>
            </a:r>
            <a:endParaRPr lang="en-US" dirty="0"/>
          </a:p>
          <a:p>
            <a:r>
              <a:rPr lang="en-US" dirty="0"/>
              <a:t>pyrophosphate (the </a:t>
            </a:r>
          </a:p>
          <a:p>
            <a:r>
              <a:rPr lang="en-US" dirty="0">
                <a:latin typeface="Symbol" pitchFamily="18" charset="2"/>
              </a:rPr>
              <a:t>b </a:t>
            </a:r>
            <a:r>
              <a:rPr lang="en-US" dirty="0"/>
              <a:t>and </a:t>
            </a:r>
            <a:r>
              <a:rPr lang="en-US" dirty="0">
                <a:latin typeface="Symbol" pitchFamily="18" charset="2"/>
              </a:rPr>
              <a:t>g</a:t>
            </a:r>
            <a:r>
              <a:rPr lang="en-US" dirty="0"/>
              <a:t> phosphates) </a:t>
            </a:r>
          </a:p>
          <a:p>
            <a:r>
              <a:rPr lang="en-US" dirty="0"/>
              <a:t>and H</a:t>
            </a:r>
            <a:r>
              <a:rPr lang="en-US" baseline="-25000" dirty="0"/>
              <a:t>2</a:t>
            </a:r>
            <a:r>
              <a:rPr lang="en-US" dirty="0"/>
              <a:t>O are released</a:t>
            </a:r>
          </a:p>
          <a:p>
            <a:r>
              <a:rPr lang="en-US" dirty="0"/>
              <a:t>as byproducts.  Note</a:t>
            </a:r>
          </a:p>
          <a:p>
            <a:r>
              <a:rPr lang="en-US" dirty="0"/>
              <a:t>the </a:t>
            </a:r>
            <a:r>
              <a:rPr lang="en-US" dirty="0">
                <a:solidFill>
                  <a:srgbClr val="C00000"/>
                </a:solidFill>
              </a:rPr>
              <a:t>5’ to 3</a:t>
            </a:r>
            <a:r>
              <a:rPr lang="en-US" dirty="0" smtClean="0">
                <a:solidFill>
                  <a:srgbClr val="C00000"/>
                </a:solidFill>
              </a:rPr>
              <a:t>’ directionality </a:t>
            </a:r>
          </a:p>
          <a:p>
            <a:r>
              <a:rPr lang="en-US" dirty="0" smtClean="0"/>
              <a:t>of </a:t>
            </a:r>
            <a:r>
              <a:rPr lang="en-US" dirty="0"/>
              <a:t>the</a:t>
            </a:r>
          </a:p>
          <a:p>
            <a:r>
              <a:rPr lang="en-US" dirty="0"/>
              <a:t>nucleic acid!</a:t>
            </a:r>
          </a:p>
        </p:txBody>
      </p:sp>
      <p:sp>
        <p:nvSpPr>
          <p:cNvPr id="35848" name="Text Box 13"/>
          <p:cNvSpPr txBox="1">
            <a:spLocks noChangeArrowheads="1"/>
          </p:cNvSpPr>
          <p:nvPr/>
        </p:nvSpPr>
        <p:spPr bwMode="auto">
          <a:xfrm>
            <a:off x="228600" y="4114800"/>
            <a:ext cx="1581150" cy="396875"/>
          </a:xfrm>
          <a:prstGeom prst="rect">
            <a:avLst/>
          </a:prstGeom>
          <a:noFill/>
          <a:ln w="9525">
            <a:noFill/>
            <a:miter lim="800000"/>
            <a:headEnd/>
            <a:tailEnd/>
          </a:ln>
        </p:spPr>
        <p:txBody>
          <a:bodyPr wrap="none">
            <a:spAutoFit/>
          </a:bodyPr>
          <a:lstStyle/>
          <a:p>
            <a:r>
              <a:rPr lang="en-US" sz="2000">
                <a:solidFill>
                  <a:schemeClr val="bg1"/>
                </a:solidFill>
              </a:rPr>
              <a:t>5’-TACG-3’</a:t>
            </a:r>
          </a:p>
        </p:txBody>
      </p:sp>
      <p:sp>
        <p:nvSpPr>
          <p:cNvPr id="35849" name="Text Box 14"/>
          <p:cNvSpPr txBox="1">
            <a:spLocks noChangeArrowheads="1"/>
          </p:cNvSpPr>
          <p:nvPr/>
        </p:nvSpPr>
        <p:spPr bwMode="auto">
          <a:xfrm>
            <a:off x="4419600" y="1447800"/>
            <a:ext cx="1609725" cy="396875"/>
          </a:xfrm>
          <a:prstGeom prst="rect">
            <a:avLst/>
          </a:prstGeom>
          <a:noFill/>
          <a:ln w="9525">
            <a:noFill/>
            <a:miter lim="800000"/>
            <a:headEnd/>
            <a:tailEnd/>
          </a:ln>
        </p:spPr>
        <p:txBody>
          <a:bodyPr wrap="none">
            <a:spAutoFit/>
          </a:bodyPr>
          <a:lstStyle/>
          <a:p>
            <a:r>
              <a:rPr lang="en-US" sz="2000">
                <a:solidFill>
                  <a:schemeClr val="bg1"/>
                </a:solidFill>
              </a:rPr>
              <a:t>5’-UACG-3’</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US" sz="3600" dirty="0" smtClean="0"/>
              <a:t>Base-pairing in Nucleic Acids</a:t>
            </a:r>
          </a:p>
        </p:txBody>
      </p:sp>
      <p:sp>
        <p:nvSpPr>
          <p:cNvPr id="36867" name="Rectangle 3"/>
          <p:cNvSpPr>
            <a:spLocks noGrp="1" noChangeArrowheads="1"/>
          </p:cNvSpPr>
          <p:nvPr>
            <p:ph sz="quarter" idx="1"/>
          </p:nvPr>
        </p:nvSpPr>
        <p:spPr/>
        <p:txBody>
          <a:bodyPr>
            <a:noAutofit/>
          </a:bodyPr>
          <a:lstStyle/>
          <a:p>
            <a:pPr>
              <a:lnSpc>
                <a:spcPct val="80000"/>
              </a:lnSpc>
            </a:pPr>
            <a:r>
              <a:rPr lang="en-US" sz="2400" dirty="0" smtClean="0"/>
              <a:t>Specific H-bonding occurs between bases in nucleic acids, causing bonding of two separate strands (molecules) or </a:t>
            </a:r>
            <a:r>
              <a:rPr lang="en-US" sz="2400" dirty="0" err="1" smtClean="0">
                <a:solidFill>
                  <a:schemeClr val="tx2"/>
                </a:solidFill>
              </a:rPr>
              <a:t>intra</a:t>
            </a:r>
            <a:r>
              <a:rPr lang="en-US" sz="2400" dirty="0" err="1" smtClean="0"/>
              <a:t>molecular</a:t>
            </a:r>
            <a:r>
              <a:rPr lang="en-US" sz="2400" dirty="0" smtClean="0"/>
              <a:t> folding within a given strand</a:t>
            </a:r>
          </a:p>
          <a:p>
            <a:pPr>
              <a:lnSpc>
                <a:spcPct val="80000"/>
              </a:lnSpc>
              <a:buFont typeface="Wingdings" pitchFamily="2" charset="2"/>
              <a:buNone/>
            </a:pPr>
            <a:endParaRPr lang="en-US" sz="2400" dirty="0" smtClean="0"/>
          </a:p>
          <a:p>
            <a:pPr>
              <a:lnSpc>
                <a:spcPct val="80000"/>
              </a:lnSpc>
            </a:pPr>
            <a:r>
              <a:rPr lang="en-US" sz="2400" dirty="0" smtClean="0"/>
              <a:t>Generally:  </a:t>
            </a:r>
            <a:r>
              <a:rPr lang="en-US" sz="2400" dirty="0" err="1" smtClean="0"/>
              <a:t>Purines</a:t>
            </a:r>
            <a:r>
              <a:rPr lang="en-US" sz="2400" dirty="0" smtClean="0"/>
              <a:t> H-bond to </a:t>
            </a:r>
            <a:r>
              <a:rPr lang="en-US" sz="2400" dirty="0" err="1" smtClean="0"/>
              <a:t>pyrimidines</a:t>
            </a:r>
            <a:endParaRPr lang="en-US" sz="2400" dirty="0" smtClean="0"/>
          </a:p>
          <a:p>
            <a:pPr>
              <a:lnSpc>
                <a:spcPct val="80000"/>
              </a:lnSpc>
              <a:buFont typeface="Wingdings" pitchFamily="2" charset="2"/>
              <a:buNone/>
            </a:pPr>
            <a:endParaRPr lang="en-US" sz="2400" dirty="0" smtClean="0"/>
          </a:p>
          <a:p>
            <a:pPr>
              <a:lnSpc>
                <a:spcPct val="80000"/>
              </a:lnSpc>
            </a:pPr>
            <a:r>
              <a:rPr lang="en-US" sz="2400" dirty="0" smtClean="0"/>
              <a:t>Specifically: </a:t>
            </a:r>
            <a:r>
              <a:rPr lang="en-US" sz="2400" dirty="0" smtClean="0">
                <a:solidFill>
                  <a:srgbClr val="C00000"/>
                </a:solidFill>
              </a:rPr>
              <a:t>A</a:t>
            </a:r>
            <a:r>
              <a:rPr lang="en-US" sz="2400" dirty="0" smtClean="0"/>
              <a:t> H-bonds to </a:t>
            </a:r>
            <a:r>
              <a:rPr lang="en-US" sz="2400" dirty="0" smtClean="0">
                <a:solidFill>
                  <a:srgbClr val="C00000"/>
                </a:solidFill>
              </a:rPr>
              <a:t>T </a:t>
            </a:r>
            <a:r>
              <a:rPr lang="en-US" sz="2400" dirty="0" smtClean="0"/>
              <a:t>(in DNA), </a:t>
            </a:r>
            <a:r>
              <a:rPr lang="en-US" sz="2400" dirty="0" smtClean="0">
                <a:solidFill>
                  <a:srgbClr val="C00000"/>
                </a:solidFill>
              </a:rPr>
              <a:t>U</a:t>
            </a:r>
            <a:r>
              <a:rPr lang="en-US" sz="2400" dirty="0" smtClean="0"/>
              <a:t> (in RNA)</a:t>
            </a:r>
          </a:p>
          <a:p>
            <a:pPr>
              <a:lnSpc>
                <a:spcPct val="80000"/>
              </a:lnSpc>
              <a:buFont typeface="Wingdings" pitchFamily="2" charset="2"/>
              <a:buNone/>
            </a:pPr>
            <a:r>
              <a:rPr lang="en-US" sz="2400" dirty="0" smtClean="0"/>
              <a:t>			</a:t>
            </a:r>
            <a:r>
              <a:rPr lang="en-US" sz="2400" dirty="0" smtClean="0">
                <a:solidFill>
                  <a:srgbClr val="C00000"/>
                </a:solidFill>
              </a:rPr>
              <a:t>A-T</a:t>
            </a:r>
            <a:r>
              <a:rPr lang="en-US" sz="2400" dirty="0" smtClean="0"/>
              <a:t> or </a:t>
            </a:r>
            <a:r>
              <a:rPr lang="en-US" sz="2400" dirty="0" smtClean="0">
                <a:solidFill>
                  <a:srgbClr val="C00000"/>
                </a:solidFill>
              </a:rPr>
              <a:t>A-U</a:t>
            </a:r>
            <a:r>
              <a:rPr lang="en-US" sz="2400" dirty="0" smtClean="0"/>
              <a:t> </a:t>
            </a:r>
            <a:r>
              <a:rPr lang="en-US" sz="2400" dirty="0" err="1" smtClean="0"/>
              <a:t>basepair</a:t>
            </a:r>
            <a:endParaRPr lang="en-US" sz="2400" dirty="0" smtClean="0"/>
          </a:p>
          <a:p>
            <a:pPr>
              <a:lnSpc>
                <a:spcPct val="80000"/>
              </a:lnSpc>
              <a:buFont typeface="Wingdings" pitchFamily="2" charset="2"/>
              <a:buNone/>
            </a:pPr>
            <a:r>
              <a:rPr lang="en-US" sz="2400" dirty="0" smtClean="0"/>
              <a:t>			</a:t>
            </a:r>
            <a:r>
              <a:rPr lang="en-US" sz="2400" dirty="0" smtClean="0">
                <a:solidFill>
                  <a:srgbClr val="C00000"/>
                </a:solidFill>
              </a:rPr>
              <a:t>G</a:t>
            </a:r>
            <a:r>
              <a:rPr lang="en-US" sz="2400" dirty="0" smtClean="0"/>
              <a:t> H-bonds to </a:t>
            </a:r>
            <a:r>
              <a:rPr lang="en-US" sz="2400" dirty="0" smtClean="0">
                <a:solidFill>
                  <a:srgbClr val="C00000"/>
                </a:solidFill>
              </a:rPr>
              <a:t>C</a:t>
            </a:r>
          </a:p>
          <a:p>
            <a:pPr>
              <a:lnSpc>
                <a:spcPct val="80000"/>
              </a:lnSpc>
              <a:buFont typeface="Wingdings" pitchFamily="2" charset="2"/>
              <a:buNone/>
            </a:pPr>
            <a:r>
              <a:rPr lang="en-US" sz="2400" dirty="0" smtClean="0"/>
              <a:t>			</a:t>
            </a:r>
            <a:r>
              <a:rPr lang="en-US" sz="2400" dirty="0" smtClean="0">
                <a:solidFill>
                  <a:srgbClr val="C00000"/>
                </a:solidFill>
              </a:rPr>
              <a:t>G-C</a:t>
            </a:r>
            <a:r>
              <a:rPr lang="en-US" sz="2400" dirty="0" smtClean="0"/>
              <a:t> </a:t>
            </a:r>
            <a:r>
              <a:rPr lang="en-US" sz="2400" dirty="0" err="1" smtClean="0"/>
              <a:t>basepair</a:t>
            </a:r>
            <a:endParaRPr lang="en-US"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7772400" cy="1139825"/>
          </a:xfrm>
        </p:spPr>
        <p:txBody>
          <a:bodyPr>
            <a:normAutofit/>
          </a:bodyPr>
          <a:lstStyle/>
          <a:p>
            <a:r>
              <a:rPr lang="en-US" sz="4000" dirty="0" smtClean="0"/>
              <a:t>Base-pairing in Nucleic Acids</a:t>
            </a:r>
          </a:p>
        </p:txBody>
      </p:sp>
      <p:pic>
        <p:nvPicPr>
          <p:cNvPr id="37891" name="Picture 4" descr="Alberts 041"/>
          <p:cNvPicPr>
            <a:picLocks noGrp="1" noChangeAspect="1" noChangeArrowheads="1"/>
          </p:cNvPicPr>
          <p:nvPr>
            <p:ph sz="quarter" idx="1"/>
          </p:nvPr>
        </p:nvPicPr>
        <p:blipFill>
          <a:blip r:embed="rId2"/>
          <a:srcRect b="3154"/>
          <a:stretch>
            <a:fillRect/>
          </a:stretch>
        </p:blipFill>
        <p:spPr>
          <a:xfrm>
            <a:off x="304800" y="1066800"/>
            <a:ext cx="5791200" cy="5410200"/>
          </a:xfrm>
          <a:noFill/>
          <a:ln>
            <a:solidFill>
              <a:schemeClr val="accent1">
                <a:lumMod val="75000"/>
              </a:schemeClr>
            </a:solidFill>
          </a:ln>
        </p:spPr>
      </p:pic>
      <p:sp>
        <p:nvSpPr>
          <p:cNvPr id="37892" name="Text Box 6"/>
          <p:cNvSpPr txBox="1">
            <a:spLocks noChangeArrowheads="1"/>
          </p:cNvSpPr>
          <p:nvPr/>
        </p:nvSpPr>
        <p:spPr bwMode="auto">
          <a:xfrm>
            <a:off x="6370637" y="1676400"/>
            <a:ext cx="2773363" cy="4054475"/>
          </a:xfrm>
          <a:prstGeom prst="rect">
            <a:avLst/>
          </a:prstGeom>
          <a:noFill/>
          <a:ln w="9525">
            <a:noFill/>
            <a:miter lim="800000"/>
            <a:headEnd/>
            <a:tailEnd/>
          </a:ln>
        </p:spPr>
        <p:txBody>
          <a:bodyPr wrap="none">
            <a:spAutoFit/>
          </a:bodyPr>
          <a:lstStyle/>
          <a:p>
            <a:r>
              <a:rPr lang="en-US" sz="2000" dirty="0"/>
              <a:t>A-T </a:t>
            </a:r>
            <a:r>
              <a:rPr lang="en-US" sz="2000" dirty="0" err="1"/>
              <a:t>basepairs</a:t>
            </a:r>
            <a:r>
              <a:rPr lang="en-US" sz="2000" dirty="0"/>
              <a:t> are</a:t>
            </a:r>
          </a:p>
          <a:p>
            <a:r>
              <a:rPr lang="en-US" sz="2000" dirty="0"/>
              <a:t>joined by 2 H-bonds</a:t>
            </a:r>
          </a:p>
          <a:p>
            <a:endParaRPr lang="en-US" sz="2000" dirty="0"/>
          </a:p>
          <a:p>
            <a:r>
              <a:rPr lang="en-US" sz="2000" dirty="0"/>
              <a:t>G-C </a:t>
            </a:r>
            <a:r>
              <a:rPr lang="en-US" sz="2000" dirty="0" err="1"/>
              <a:t>basepairs</a:t>
            </a:r>
            <a:r>
              <a:rPr lang="en-US" sz="2000" dirty="0"/>
              <a:t> are</a:t>
            </a:r>
          </a:p>
          <a:p>
            <a:r>
              <a:rPr lang="en-US" sz="2000" dirty="0"/>
              <a:t>joined by 3 H-bonds</a:t>
            </a:r>
          </a:p>
          <a:p>
            <a:endParaRPr lang="en-US" sz="2000" dirty="0"/>
          </a:p>
          <a:p>
            <a:r>
              <a:rPr lang="en-US" sz="2000" dirty="0"/>
              <a:t>G-C </a:t>
            </a:r>
            <a:r>
              <a:rPr lang="en-US" sz="2000" dirty="0" err="1"/>
              <a:t>basepairs</a:t>
            </a:r>
            <a:r>
              <a:rPr lang="en-US" sz="2000" dirty="0"/>
              <a:t> are </a:t>
            </a:r>
          </a:p>
          <a:p>
            <a:r>
              <a:rPr lang="en-US" sz="2000" dirty="0"/>
              <a:t>stronger!</a:t>
            </a:r>
          </a:p>
          <a:p>
            <a:endParaRPr lang="en-US" sz="2000" dirty="0"/>
          </a:p>
          <a:p>
            <a:r>
              <a:rPr lang="en-US" sz="2000" dirty="0"/>
              <a:t>The two strands are</a:t>
            </a:r>
          </a:p>
          <a:p>
            <a:r>
              <a:rPr lang="en-US" sz="2000" b="1" dirty="0">
                <a:solidFill>
                  <a:schemeClr val="tx2"/>
                </a:solidFill>
              </a:rPr>
              <a:t>complementary</a:t>
            </a:r>
            <a:r>
              <a:rPr lang="en-US" sz="2000" dirty="0"/>
              <a:t> to</a:t>
            </a:r>
          </a:p>
          <a:p>
            <a:r>
              <a:rPr lang="en-US" sz="2000" dirty="0"/>
              <a:t>each other and </a:t>
            </a:r>
          </a:p>
          <a:p>
            <a:r>
              <a:rPr lang="en-US" sz="2000" b="1" dirty="0">
                <a:solidFill>
                  <a:schemeClr val="tx2"/>
                </a:solidFill>
              </a:rPr>
              <a:t>anti-parallel</a:t>
            </a:r>
            <a:r>
              <a:rPr lang="en-US" sz="2000" dirty="0"/>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n-US" sz="3600" b="1" dirty="0" smtClean="0">
                <a:solidFill>
                  <a:srgbClr val="C00000"/>
                </a:solidFill>
              </a:rPr>
              <a:t>DNA is a Double-Stranded Helix</a:t>
            </a:r>
          </a:p>
        </p:txBody>
      </p:sp>
      <p:pic>
        <p:nvPicPr>
          <p:cNvPr id="38916" name="Picture 4" descr="Alberts 042"/>
          <p:cNvPicPr>
            <a:picLocks noGrp="1" noChangeAspect="1" noChangeArrowheads="1"/>
          </p:cNvPicPr>
          <p:nvPr>
            <p:ph sz="quarter" idx="1"/>
          </p:nvPr>
        </p:nvPicPr>
        <p:blipFill>
          <a:blip r:embed="rId2"/>
          <a:srcRect b="3078"/>
          <a:stretch>
            <a:fillRect/>
          </a:stretch>
        </p:blipFill>
        <p:spPr>
          <a:xfrm>
            <a:off x="152400" y="1447800"/>
            <a:ext cx="4829175" cy="4800600"/>
          </a:xfrm>
          <a:noFill/>
          <a:ln>
            <a:solidFill>
              <a:schemeClr val="accent1"/>
            </a:solidFill>
          </a:ln>
        </p:spPr>
      </p:pic>
      <p:sp>
        <p:nvSpPr>
          <p:cNvPr id="38915" name="Rectangle 6"/>
          <p:cNvSpPr>
            <a:spLocks noGrp="1" noChangeArrowheads="1"/>
          </p:cNvSpPr>
          <p:nvPr>
            <p:ph type="body" idx="4294967295"/>
          </p:nvPr>
        </p:nvSpPr>
        <p:spPr>
          <a:xfrm>
            <a:off x="4953000" y="1600200"/>
            <a:ext cx="4191000" cy="4530725"/>
          </a:xfrm>
        </p:spPr>
        <p:txBody>
          <a:bodyPr/>
          <a:lstStyle/>
          <a:p>
            <a:pPr>
              <a:lnSpc>
                <a:spcPct val="80000"/>
              </a:lnSpc>
            </a:pPr>
            <a:r>
              <a:rPr lang="en-US" sz="2400" smtClean="0"/>
              <a:t>DNA is a ladder of 2 </a:t>
            </a:r>
            <a:r>
              <a:rPr lang="en-US" sz="2400" smtClean="0">
                <a:solidFill>
                  <a:schemeClr val="tx2"/>
                </a:solidFill>
              </a:rPr>
              <a:t>complementary, H-bonded, anti-parallel</a:t>
            </a:r>
            <a:r>
              <a:rPr lang="en-US" sz="2400" smtClean="0"/>
              <a:t> strands of DNA, twisted into a right-handed </a:t>
            </a:r>
            <a:r>
              <a:rPr lang="en-US" sz="2400" smtClean="0">
                <a:solidFill>
                  <a:schemeClr val="tx2"/>
                </a:solidFill>
              </a:rPr>
              <a:t>helix</a:t>
            </a:r>
          </a:p>
          <a:p>
            <a:pPr>
              <a:lnSpc>
                <a:spcPct val="80000"/>
              </a:lnSpc>
              <a:buFont typeface="Wingdings" pitchFamily="2" charset="2"/>
              <a:buNone/>
            </a:pPr>
            <a:endParaRPr lang="en-US" sz="2400" smtClean="0">
              <a:solidFill>
                <a:schemeClr val="tx2"/>
              </a:solidFill>
            </a:endParaRPr>
          </a:p>
          <a:p>
            <a:pPr>
              <a:lnSpc>
                <a:spcPct val="80000"/>
              </a:lnSpc>
            </a:pPr>
            <a:r>
              <a:rPr lang="en-US" sz="2400" smtClean="0"/>
              <a:t>The sides of the ladder = the sugar-phosphate backbone</a:t>
            </a:r>
          </a:p>
          <a:p>
            <a:pPr>
              <a:lnSpc>
                <a:spcPct val="80000"/>
              </a:lnSpc>
            </a:pPr>
            <a:endParaRPr lang="en-US" sz="2400" smtClean="0"/>
          </a:p>
          <a:p>
            <a:pPr>
              <a:lnSpc>
                <a:spcPct val="80000"/>
              </a:lnSpc>
            </a:pPr>
            <a:r>
              <a:rPr lang="en-US" sz="2400" smtClean="0"/>
              <a:t>The rungs of the ladder = the H-bonded basepairs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RNA is Single-Stranded</a:t>
            </a:r>
          </a:p>
        </p:txBody>
      </p:sp>
      <p:sp>
        <p:nvSpPr>
          <p:cNvPr id="39939" name="Rectangle 3"/>
          <p:cNvSpPr>
            <a:spLocks noGrp="1" noChangeArrowheads="1"/>
          </p:cNvSpPr>
          <p:nvPr>
            <p:ph sz="quarter" idx="1"/>
          </p:nvPr>
        </p:nvSpPr>
        <p:spPr/>
        <p:txBody>
          <a:bodyPr/>
          <a:lstStyle/>
          <a:p>
            <a:pPr>
              <a:lnSpc>
                <a:spcPct val="90000"/>
              </a:lnSpc>
            </a:pPr>
            <a:r>
              <a:rPr lang="en-US" sz="2400" dirty="0" smtClean="0"/>
              <a:t>RNA bases can form base pairs</a:t>
            </a:r>
          </a:p>
          <a:p>
            <a:pPr>
              <a:lnSpc>
                <a:spcPct val="90000"/>
              </a:lnSpc>
              <a:buFont typeface="Wingdings" pitchFamily="2" charset="2"/>
              <a:buNone/>
            </a:pPr>
            <a:endParaRPr lang="en-US" sz="2400" dirty="0" smtClean="0"/>
          </a:p>
          <a:p>
            <a:pPr>
              <a:lnSpc>
                <a:spcPct val="90000"/>
              </a:lnSpc>
            </a:pPr>
            <a:r>
              <a:rPr lang="en-US" sz="2400" dirty="0" smtClean="0"/>
              <a:t>RNA can </a:t>
            </a:r>
            <a:r>
              <a:rPr lang="en-US" sz="2400" dirty="0" err="1" smtClean="0"/>
              <a:t>basepair</a:t>
            </a:r>
            <a:r>
              <a:rPr lang="en-US" sz="2400" dirty="0" smtClean="0"/>
              <a:t> with DNA (e.g. as part of RNA synthesis) or with RNA</a:t>
            </a:r>
          </a:p>
          <a:p>
            <a:pPr>
              <a:lnSpc>
                <a:spcPct val="90000"/>
              </a:lnSpc>
              <a:buFont typeface="Wingdings" pitchFamily="2" charset="2"/>
              <a:buNone/>
            </a:pPr>
            <a:endParaRPr lang="en-US" sz="2400" dirty="0" smtClean="0"/>
          </a:p>
          <a:p>
            <a:pPr>
              <a:lnSpc>
                <a:spcPct val="90000"/>
              </a:lnSpc>
            </a:pPr>
            <a:r>
              <a:rPr lang="en-US" sz="2400" dirty="0" smtClean="0"/>
              <a:t>RNA is NOT found as a double-stranded helix</a:t>
            </a:r>
          </a:p>
          <a:p>
            <a:pPr>
              <a:lnSpc>
                <a:spcPct val="90000"/>
              </a:lnSpc>
              <a:buFont typeface="Wingdings" pitchFamily="2" charset="2"/>
              <a:buNone/>
            </a:pPr>
            <a:endParaRPr lang="en-US" sz="2400" dirty="0" smtClean="0"/>
          </a:p>
          <a:p>
            <a:pPr>
              <a:lnSpc>
                <a:spcPct val="90000"/>
              </a:lnSpc>
            </a:pPr>
            <a:r>
              <a:rPr lang="en-US" sz="2400" dirty="0" smtClean="0"/>
              <a:t>RNAs contain regions of </a:t>
            </a:r>
            <a:r>
              <a:rPr lang="en-US" sz="2400" dirty="0" smtClean="0">
                <a:solidFill>
                  <a:schemeClr val="tx2"/>
                </a:solidFill>
              </a:rPr>
              <a:t>self-</a:t>
            </a:r>
            <a:r>
              <a:rPr lang="en-US" sz="2400" dirty="0" err="1" smtClean="0">
                <a:solidFill>
                  <a:schemeClr val="tx2"/>
                </a:solidFill>
              </a:rPr>
              <a:t>complementarity</a:t>
            </a:r>
            <a:r>
              <a:rPr lang="en-US" sz="2400" dirty="0" smtClean="0"/>
              <a:t>.  They can fold over and </a:t>
            </a:r>
            <a:r>
              <a:rPr lang="en-US" sz="2400" dirty="0" err="1" smtClean="0"/>
              <a:t>basepair</a:t>
            </a:r>
            <a:r>
              <a:rPr lang="en-US" sz="2400" dirty="0" smtClean="0"/>
              <a:t> with themselves </a:t>
            </a:r>
            <a:r>
              <a:rPr lang="en-US" sz="2400" dirty="0" err="1" smtClean="0">
                <a:solidFill>
                  <a:schemeClr val="tx2"/>
                </a:solidFill>
              </a:rPr>
              <a:t>intra</a:t>
            </a:r>
            <a:r>
              <a:rPr lang="en-US" sz="2400" dirty="0" err="1" smtClean="0"/>
              <a:t>molecularly</a:t>
            </a:r>
            <a:r>
              <a:rPr lang="en-US" sz="2400" dirty="0" smtClean="0"/>
              <a:t>.  Such folded RNAs are said to have </a:t>
            </a:r>
            <a:r>
              <a:rPr lang="en-US" sz="2400" dirty="0" smtClean="0">
                <a:solidFill>
                  <a:schemeClr val="tx2"/>
                </a:solidFill>
              </a:rPr>
              <a:t>secondary structure</a:t>
            </a:r>
            <a:r>
              <a:rPr lang="en-US" sz="2400" dirty="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cs typeface="Arial" charset="0"/>
              </a:rPr>
              <a:t>Classes of proteins </a:t>
            </a:r>
            <a:r>
              <a:rPr lang="en-US" sz="3600" i="1" dirty="0" smtClean="0">
                <a:cs typeface="Arial" charset="0"/>
              </a:rPr>
              <a:t>(continued)</a:t>
            </a:r>
            <a:endParaRPr lang="en-US" sz="3600" i="1" dirty="0"/>
          </a:p>
        </p:txBody>
      </p:sp>
      <p:sp>
        <p:nvSpPr>
          <p:cNvPr id="3" name="Content Placeholder 2"/>
          <p:cNvSpPr>
            <a:spLocks noGrp="1"/>
          </p:cNvSpPr>
          <p:nvPr>
            <p:ph sz="quarter" idx="1"/>
          </p:nvPr>
        </p:nvSpPr>
        <p:spPr/>
        <p:txBody>
          <a:bodyPr/>
          <a:lstStyle/>
          <a:p>
            <a:pPr>
              <a:buFont typeface="Arial" charset="0"/>
              <a:buChar char="•"/>
            </a:pPr>
            <a:r>
              <a:rPr lang="en-US" b="1" dirty="0" smtClean="0">
                <a:cs typeface="Arial" charset="0"/>
              </a:rPr>
              <a:t>Hormonal proteins </a:t>
            </a:r>
            <a:r>
              <a:rPr lang="en-US" dirty="0" smtClean="0">
                <a:cs typeface="Arial" charset="0"/>
              </a:rPr>
              <a:t>- communication between cells</a:t>
            </a:r>
          </a:p>
          <a:p>
            <a:pPr>
              <a:buFont typeface="Arial" charset="0"/>
              <a:buChar char="•"/>
            </a:pPr>
            <a:r>
              <a:rPr lang="en-US" b="1" dirty="0" smtClean="0">
                <a:cs typeface="Arial" charset="0"/>
              </a:rPr>
              <a:t>Receptor proteins </a:t>
            </a:r>
            <a:r>
              <a:rPr lang="en-US" dirty="0" smtClean="0">
                <a:cs typeface="Arial" charset="0"/>
              </a:rPr>
              <a:t>- enable cells to respond to chemical stimuli from the environment</a:t>
            </a:r>
          </a:p>
          <a:p>
            <a:pPr>
              <a:buFont typeface="Arial" charset="0"/>
              <a:buChar char="•"/>
            </a:pPr>
            <a:r>
              <a:rPr lang="en-US" b="1" dirty="0" smtClean="0">
                <a:cs typeface="Arial" charset="0"/>
              </a:rPr>
              <a:t>Defensive proteins  </a:t>
            </a:r>
            <a:r>
              <a:rPr lang="en-US" dirty="0" smtClean="0">
                <a:cs typeface="Arial" charset="0"/>
              </a:rPr>
              <a:t>- protect against disease</a:t>
            </a:r>
          </a:p>
          <a:p>
            <a:pPr>
              <a:buFont typeface="Arial" charset="0"/>
              <a:buChar char="•"/>
            </a:pPr>
            <a:r>
              <a:rPr lang="en-US" b="1" dirty="0" smtClean="0">
                <a:cs typeface="Arial" charset="0"/>
              </a:rPr>
              <a:t>Storage proteins </a:t>
            </a:r>
            <a:r>
              <a:rPr lang="en-US" dirty="0" smtClean="0">
                <a:cs typeface="Arial" charset="0"/>
              </a:rPr>
              <a:t>- reservoirs of amino acids</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371600" y="1447800"/>
            <a:ext cx="5867400" cy="1569660"/>
          </a:xfrm>
          <a:prstGeom prst="rect">
            <a:avLst/>
          </a:prstGeom>
          <a:noFill/>
          <a:ln w="9525">
            <a:noFill/>
            <a:miter lim="800000"/>
            <a:headEnd/>
            <a:tailEnd/>
          </a:ln>
        </p:spPr>
        <p:txBody>
          <a:bodyPr wrap="square">
            <a:spAutoFit/>
          </a:bodyPr>
          <a:lstStyle/>
          <a:p>
            <a:pPr algn="ctr">
              <a:spcBef>
                <a:spcPct val="50000"/>
              </a:spcBef>
            </a:pPr>
            <a:r>
              <a:rPr lang="en-US" sz="4800" dirty="0" smtClean="0"/>
              <a:t>The Macromolecules of the Cell </a:t>
            </a:r>
            <a:endParaRPr lang="en-US" sz="4800" dirty="0">
              <a:latin typeface="Tahoma" pitchFamily="34" charset="0"/>
            </a:endParaRPr>
          </a:p>
        </p:txBody>
      </p:sp>
      <p:sp>
        <p:nvSpPr>
          <p:cNvPr id="4" name="TextBox 3"/>
          <p:cNvSpPr txBox="1"/>
          <p:nvPr/>
        </p:nvSpPr>
        <p:spPr>
          <a:xfrm>
            <a:off x="457200" y="3962400"/>
            <a:ext cx="8001000" cy="1938992"/>
          </a:xfrm>
          <a:prstGeom prst="rect">
            <a:avLst/>
          </a:prstGeom>
          <a:noFill/>
        </p:spPr>
        <p:txBody>
          <a:bodyPr wrap="square" rtlCol="0">
            <a:spAutoFit/>
          </a:bodyPr>
          <a:lstStyle/>
          <a:p>
            <a:r>
              <a:rPr lang="en-US" sz="2400" dirty="0" smtClean="0"/>
              <a:t>Instructor: Dr. </a:t>
            </a:r>
            <a:r>
              <a:rPr lang="en-US" sz="2400" dirty="0" err="1" smtClean="0"/>
              <a:t>Mahmoud</a:t>
            </a:r>
            <a:r>
              <a:rPr lang="en-US" sz="2400" dirty="0" smtClean="0"/>
              <a:t>  A. </a:t>
            </a:r>
            <a:r>
              <a:rPr lang="en-US" sz="2400" dirty="0" err="1" smtClean="0"/>
              <a:t>Srour</a:t>
            </a:r>
            <a:endParaRPr lang="en-US" sz="2400" dirty="0" smtClean="0"/>
          </a:p>
          <a:p>
            <a:r>
              <a:rPr lang="en-US" sz="2400" dirty="0" smtClean="0"/>
              <a:t>Course:  Cell Biology  0202211</a:t>
            </a:r>
          </a:p>
          <a:p>
            <a:endParaRPr lang="en-US" sz="2400" dirty="0"/>
          </a:p>
          <a:p>
            <a:r>
              <a:rPr lang="en-US" sz="2400" dirty="0" smtClean="0"/>
              <a:t>Reading:</a:t>
            </a:r>
          </a:p>
          <a:p>
            <a:r>
              <a:rPr lang="en-US" sz="2400" dirty="0" smtClean="0"/>
              <a:t>Becker’s World of the Cell, 8</a:t>
            </a:r>
            <a:r>
              <a:rPr lang="en-US" sz="2400" baseline="30000" dirty="0" smtClean="0"/>
              <a:t>th</a:t>
            </a:r>
            <a:r>
              <a:rPr lang="en-US" sz="2400" dirty="0" smtClean="0"/>
              <a:t> </a:t>
            </a:r>
            <a:r>
              <a:rPr lang="en-US" sz="2400" dirty="0" err="1" smtClean="0"/>
              <a:t>ed</a:t>
            </a:r>
            <a:r>
              <a:rPr lang="en-US" sz="2400" dirty="0" smtClean="0"/>
              <a:t>/ 2012. </a:t>
            </a:r>
            <a:r>
              <a:rPr lang="en-US" sz="2400" dirty="0" smtClean="0">
                <a:solidFill>
                  <a:srgbClr val="FFFF00"/>
                </a:solidFill>
              </a:rPr>
              <a:t>Chap 3, p. 41-71.</a:t>
            </a:r>
            <a:endParaRPr lang="en-US" sz="2400" dirty="0">
              <a:solidFill>
                <a:srgbClr val="FFFF00"/>
              </a:solidFill>
            </a:endParaRPr>
          </a:p>
        </p:txBody>
      </p:sp>
      <p:sp>
        <p:nvSpPr>
          <p:cNvPr id="5" name="TextBox 4"/>
          <p:cNvSpPr txBox="1"/>
          <p:nvPr/>
        </p:nvSpPr>
        <p:spPr>
          <a:xfrm>
            <a:off x="2514600" y="6167440"/>
            <a:ext cx="6324600" cy="461665"/>
          </a:xfrm>
          <a:prstGeom prst="rect">
            <a:avLst/>
          </a:prstGeom>
          <a:noFill/>
        </p:spPr>
        <p:txBody>
          <a:bodyPr wrap="square" rtlCol="0">
            <a:spAutoFit/>
          </a:bodyPr>
          <a:lstStyle/>
          <a:p>
            <a:r>
              <a:rPr lang="en-US" sz="2400" dirty="0" err="1" smtClean="0"/>
              <a:t>Lec</a:t>
            </a:r>
            <a:r>
              <a:rPr lang="en-US" sz="2400" dirty="0" smtClean="0"/>
              <a:t> # 6			Sat 29.09.2012</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normAutofit/>
          </a:bodyPr>
          <a:lstStyle/>
          <a:p>
            <a:pPr algn="ctr"/>
            <a:r>
              <a:rPr lang="en-US" sz="5400" dirty="0" smtClean="0"/>
              <a:t>Polysaccharides </a:t>
            </a:r>
            <a:endParaRPr lang="en-US" sz="5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Polysaccharides</a:t>
            </a:r>
          </a:p>
        </p:txBody>
      </p:sp>
      <p:sp>
        <p:nvSpPr>
          <p:cNvPr id="40963" name="Rectangle 3"/>
          <p:cNvSpPr>
            <a:spLocks noGrp="1" noChangeArrowheads="1"/>
          </p:cNvSpPr>
          <p:nvPr>
            <p:ph sz="quarter" idx="1"/>
          </p:nvPr>
        </p:nvSpPr>
        <p:spPr/>
        <p:txBody>
          <a:bodyPr/>
          <a:lstStyle/>
          <a:p>
            <a:pPr>
              <a:lnSpc>
                <a:spcPct val="80000"/>
              </a:lnSpc>
            </a:pPr>
            <a:r>
              <a:rPr lang="en-US" sz="2400" dirty="0" smtClean="0"/>
              <a:t>Long chains of </a:t>
            </a:r>
            <a:r>
              <a:rPr lang="en-US" sz="2400" dirty="0" err="1" smtClean="0">
                <a:solidFill>
                  <a:schemeClr val="tx2"/>
                </a:solidFill>
              </a:rPr>
              <a:t>monosaccharides</a:t>
            </a:r>
            <a:endParaRPr lang="en-US" sz="2400" dirty="0" smtClean="0">
              <a:solidFill>
                <a:schemeClr val="tx2"/>
              </a:solidFill>
            </a:endParaRPr>
          </a:p>
          <a:p>
            <a:pPr>
              <a:lnSpc>
                <a:spcPct val="80000"/>
              </a:lnSpc>
              <a:buFont typeface="Wingdings" pitchFamily="2" charset="2"/>
              <a:buNone/>
            </a:pPr>
            <a:r>
              <a:rPr lang="en-US" sz="2400" dirty="0" smtClean="0">
                <a:solidFill>
                  <a:schemeClr val="tx2"/>
                </a:solidFill>
              </a:rPr>
              <a:t>		</a:t>
            </a:r>
            <a:r>
              <a:rPr lang="en-US" sz="2400" dirty="0" smtClean="0"/>
              <a:t>e.g.,	starch and glycogen (storage)</a:t>
            </a:r>
          </a:p>
          <a:p>
            <a:pPr>
              <a:lnSpc>
                <a:spcPct val="80000"/>
              </a:lnSpc>
              <a:buFont typeface="Wingdings" pitchFamily="2" charset="2"/>
              <a:buNone/>
            </a:pPr>
            <a:r>
              <a:rPr lang="en-US" sz="2400" dirty="0" smtClean="0"/>
              <a:t>			cellulose (structure)</a:t>
            </a:r>
          </a:p>
          <a:p>
            <a:pPr>
              <a:lnSpc>
                <a:spcPct val="80000"/>
              </a:lnSpc>
            </a:pPr>
            <a:r>
              <a:rPr lang="en-US" sz="2400" dirty="0" smtClean="0"/>
              <a:t>The </a:t>
            </a:r>
            <a:r>
              <a:rPr lang="en-US" sz="2400" dirty="0" err="1" smtClean="0"/>
              <a:t>monosaccharides</a:t>
            </a:r>
            <a:r>
              <a:rPr lang="en-US" sz="2400" dirty="0" smtClean="0"/>
              <a:t> are the monomers</a:t>
            </a:r>
          </a:p>
          <a:p>
            <a:pPr>
              <a:lnSpc>
                <a:spcPct val="80000"/>
              </a:lnSpc>
              <a:buFont typeface="Wingdings" pitchFamily="2" charset="2"/>
              <a:buNone/>
            </a:pPr>
            <a:endParaRPr lang="en-US" sz="2400" dirty="0" smtClean="0"/>
          </a:p>
          <a:p>
            <a:pPr>
              <a:lnSpc>
                <a:spcPct val="80000"/>
              </a:lnSpc>
            </a:pPr>
            <a:r>
              <a:rPr lang="en-US" sz="2400" dirty="0" smtClean="0"/>
              <a:t>Usually comprised of a long chain of a single monosaccharide (such as glucose in starch and glycogen)</a:t>
            </a:r>
          </a:p>
          <a:p>
            <a:pPr>
              <a:lnSpc>
                <a:spcPct val="80000"/>
              </a:lnSpc>
              <a:buFont typeface="Wingdings" pitchFamily="2" charset="2"/>
              <a:buNone/>
            </a:pPr>
            <a:endParaRPr lang="en-US" sz="2400" dirty="0" smtClean="0"/>
          </a:p>
          <a:p>
            <a:pPr>
              <a:lnSpc>
                <a:spcPct val="80000"/>
              </a:lnSpc>
            </a:pPr>
            <a:r>
              <a:rPr lang="en-US" sz="2400" dirty="0" smtClean="0"/>
              <a:t>Sometimes comprised of a chain of 2 alternating </a:t>
            </a:r>
            <a:r>
              <a:rPr lang="en-US" sz="2400" dirty="0" err="1" smtClean="0"/>
              <a:t>monosaccharides</a:t>
            </a:r>
            <a:endParaRPr lang="en-US" sz="2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600" dirty="0" err="1" smtClean="0"/>
              <a:t>Monosaccharides</a:t>
            </a:r>
            <a:endParaRPr lang="en-US" dirty="0" smtClean="0"/>
          </a:p>
        </p:txBody>
      </p:sp>
      <p:sp>
        <p:nvSpPr>
          <p:cNvPr id="41987" name="Rectangle 3"/>
          <p:cNvSpPr>
            <a:spLocks noGrp="1" noChangeArrowheads="1"/>
          </p:cNvSpPr>
          <p:nvPr>
            <p:ph type="body" sz="half" idx="1"/>
          </p:nvPr>
        </p:nvSpPr>
        <p:spPr>
          <a:xfrm>
            <a:off x="1447800" y="1676400"/>
            <a:ext cx="7315200" cy="1600200"/>
          </a:xfrm>
        </p:spPr>
        <p:txBody>
          <a:bodyPr/>
          <a:lstStyle/>
          <a:p>
            <a:r>
              <a:rPr lang="en-US" sz="2800" smtClean="0"/>
              <a:t>Simple sugars, such as glucose</a:t>
            </a:r>
          </a:p>
        </p:txBody>
      </p:sp>
      <p:pic>
        <p:nvPicPr>
          <p:cNvPr id="41988" name="Picture 4" descr="Alberts 045"/>
          <p:cNvPicPr>
            <a:picLocks noGrp="1" noChangeAspect="1" noChangeArrowheads="1"/>
          </p:cNvPicPr>
          <p:nvPr>
            <p:ph sz="half" idx="2"/>
          </p:nvPr>
        </p:nvPicPr>
        <p:blipFill>
          <a:blip r:embed="rId2"/>
          <a:srcRect l="65700" b="37038"/>
          <a:stretch>
            <a:fillRect/>
          </a:stretch>
        </p:blipFill>
        <p:spPr>
          <a:xfrm>
            <a:off x="3124200" y="2667000"/>
            <a:ext cx="3073400" cy="3429000"/>
          </a:xfrm>
          <a:noFill/>
          <a:ln>
            <a:solidFill>
              <a:schemeClr val="accent1">
                <a:lumMod val="75000"/>
              </a:schemeClr>
            </a:solid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r>
              <a:rPr lang="en-US" sz="3600" dirty="0" smtClean="0"/>
              <a:t>The Chemistry of </a:t>
            </a:r>
            <a:r>
              <a:rPr lang="en-US" sz="3600" dirty="0" err="1" smtClean="0"/>
              <a:t>Monosaccharides</a:t>
            </a:r>
            <a:endParaRPr lang="en-US" sz="3600" dirty="0" smtClean="0"/>
          </a:p>
        </p:txBody>
      </p:sp>
      <p:sp>
        <p:nvSpPr>
          <p:cNvPr id="43011" name="Rectangle 3"/>
          <p:cNvSpPr>
            <a:spLocks noGrp="1" noChangeArrowheads="1"/>
          </p:cNvSpPr>
          <p:nvPr>
            <p:ph type="body" sz="half" idx="1"/>
          </p:nvPr>
        </p:nvSpPr>
        <p:spPr>
          <a:xfrm>
            <a:off x="381000" y="1600200"/>
            <a:ext cx="4572000" cy="4953000"/>
          </a:xfrm>
        </p:spPr>
        <p:txBody>
          <a:bodyPr>
            <a:noAutofit/>
          </a:bodyPr>
          <a:lstStyle/>
          <a:p>
            <a:pPr>
              <a:lnSpc>
                <a:spcPct val="90000"/>
              </a:lnSpc>
            </a:pPr>
            <a:r>
              <a:rPr lang="en-US" sz="2400" dirty="0" smtClean="0"/>
              <a:t>Sugars are either </a:t>
            </a:r>
            <a:r>
              <a:rPr lang="en-US" sz="2400" dirty="0" err="1" smtClean="0">
                <a:solidFill>
                  <a:schemeClr val="tx2"/>
                </a:solidFill>
              </a:rPr>
              <a:t>aldehydes</a:t>
            </a:r>
            <a:r>
              <a:rPr lang="en-US" sz="2400" dirty="0" smtClean="0"/>
              <a:t> or </a:t>
            </a:r>
            <a:r>
              <a:rPr lang="en-US" sz="2400" dirty="0" err="1" smtClean="0">
                <a:solidFill>
                  <a:schemeClr val="tx2"/>
                </a:solidFill>
              </a:rPr>
              <a:t>ketones</a:t>
            </a:r>
            <a:endParaRPr lang="en-US" sz="2400" dirty="0" smtClean="0">
              <a:solidFill>
                <a:schemeClr val="tx2"/>
              </a:solidFill>
            </a:endParaRPr>
          </a:p>
          <a:p>
            <a:pPr>
              <a:lnSpc>
                <a:spcPct val="90000"/>
              </a:lnSpc>
            </a:pPr>
            <a:r>
              <a:rPr lang="en-US" sz="2400" dirty="0" smtClean="0"/>
              <a:t>Sugars have 2 or more –OH groups</a:t>
            </a:r>
          </a:p>
          <a:p>
            <a:pPr>
              <a:lnSpc>
                <a:spcPct val="90000"/>
              </a:lnSpc>
            </a:pPr>
            <a:r>
              <a:rPr lang="en-US" sz="2400" dirty="0" smtClean="0"/>
              <a:t>Sugars generally have 3 to 7 carbons: </a:t>
            </a:r>
            <a:r>
              <a:rPr lang="en-US" sz="2400" dirty="0" err="1" smtClean="0"/>
              <a:t>triose</a:t>
            </a:r>
            <a:r>
              <a:rPr lang="en-US" sz="2400" dirty="0" smtClean="0"/>
              <a:t>, </a:t>
            </a:r>
            <a:r>
              <a:rPr lang="en-US" sz="2400" dirty="0" err="1" smtClean="0"/>
              <a:t>tetrose</a:t>
            </a:r>
            <a:r>
              <a:rPr lang="en-US" sz="2400" dirty="0" smtClean="0"/>
              <a:t>, pentose (e.g., ribose and </a:t>
            </a:r>
            <a:r>
              <a:rPr lang="en-US" sz="2400" dirty="0" err="1" smtClean="0"/>
              <a:t>deoxyribose</a:t>
            </a:r>
            <a:r>
              <a:rPr lang="en-US" sz="2400" dirty="0" smtClean="0"/>
              <a:t>), </a:t>
            </a:r>
            <a:r>
              <a:rPr lang="en-US" sz="2400" dirty="0" err="1" smtClean="0"/>
              <a:t>hexose</a:t>
            </a:r>
            <a:r>
              <a:rPr lang="en-US" sz="2400" dirty="0" smtClean="0"/>
              <a:t>, </a:t>
            </a:r>
            <a:r>
              <a:rPr lang="en-US" sz="2400" dirty="0" err="1" smtClean="0"/>
              <a:t>heptose</a:t>
            </a:r>
            <a:endParaRPr lang="en-US" sz="2400" dirty="0" smtClean="0"/>
          </a:p>
          <a:p>
            <a:pPr>
              <a:lnSpc>
                <a:spcPct val="90000"/>
              </a:lnSpc>
            </a:pPr>
            <a:r>
              <a:rPr lang="en-US" sz="2400" dirty="0" smtClean="0"/>
              <a:t>Sugars have the general chemical formula of </a:t>
            </a:r>
            <a:r>
              <a:rPr lang="en-US" sz="2400" dirty="0" smtClean="0">
                <a:solidFill>
                  <a:schemeClr val="tx2"/>
                </a:solidFill>
              </a:rPr>
              <a:t>C</a:t>
            </a:r>
            <a:r>
              <a:rPr lang="en-US" sz="2400" i="1" baseline="-25000" dirty="0" smtClean="0">
                <a:solidFill>
                  <a:schemeClr val="tx2"/>
                </a:solidFill>
              </a:rPr>
              <a:t>n</a:t>
            </a:r>
            <a:r>
              <a:rPr lang="en-US" sz="2400" dirty="0" smtClean="0">
                <a:solidFill>
                  <a:schemeClr val="tx2"/>
                </a:solidFill>
              </a:rPr>
              <a:t>H</a:t>
            </a:r>
            <a:r>
              <a:rPr lang="en-US" sz="2400" i="1" baseline="-25000" dirty="0" smtClean="0">
                <a:solidFill>
                  <a:schemeClr val="tx2"/>
                </a:solidFill>
              </a:rPr>
              <a:t>2n</a:t>
            </a:r>
            <a:r>
              <a:rPr lang="en-US" sz="2400" dirty="0" smtClean="0">
                <a:solidFill>
                  <a:schemeClr val="tx2"/>
                </a:solidFill>
              </a:rPr>
              <a:t>O</a:t>
            </a:r>
            <a:r>
              <a:rPr lang="en-US" sz="2400" i="1" baseline="-25000" dirty="0" smtClean="0">
                <a:solidFill>
                  <a:schemeClr val="tx2"/>
                </a:solidFill>
              </a:rPr>
              <a:t>n</a:t>
            </a:r>
          </a:p>
        </p:txBody>
      </p:sp>
      <p:pic>
        <p:nvPicPr>
          <p:cNvPr id="43012" name="Picture 4" descr="Alberts 044"/>
          <p:cNvPicPr>
            <a:picLocks noGrp="1" noChangeAspect="1" noChangeArrowheads="1"/>
          </p:cNvPicPr>
          <p:nvPr>
            <p:ph sz="half" idx="2"/>
          </p:nvPr>
        </p:nvPicPr>
        <p:blipFill>
          <a:blip r:embed="rId2"/>
          <a:srcRect/>
          <a:stretch>
            <a:fillRect/>
          </a:stretch>
        </p:blipFill>
        <p:spPr>
          <a:xfrm>
            <a:off x="4876800" y="2286000"/>
            <a:ext cx="4038600" cy="3098800"/>
          </a:xfrm>
          <a:noFill/>
          <a:ln>
            <a:solidFill>
              <a:schemeClr val="accent1">
                <a:lumMod val="75000"/>
              </a:schemeClr>
            </a:solid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en-US" sz="3600" dirty="0" smtClean="0"/>
              <a:t>D-Glucose</a:t>
            </a:r>
          </a:p>
        </p:txBody>
      </p:sp>
      <p:pic>
        <p:nvPicPr>
          <p:cNvPr id="44035" name="Picture 3" descr="Alberts 045"/>
          <p:cNvPicPr>
            <a:picLocks noGrp="1" noChangeAspect="1" noChangeArrowheads="1"/>
          </p:cNvPicPr>
          <p:nvPr>
            <p:ph sz="quarter" idx="1"/>
          </p:nvPr>
        </p:nvPicPr>
        <p:blipFill>
          <a:blip r:embed="rId2"/>
          <a:srcRect b="4135"/>
          <a:stretch>
            <a:fillRect/>
          </a:stretch>
        </p:blipFill>
        <p:spPr>
          <a:xfrm>
            <a:off x="842963" y="1600200"/>
            <a:ext cx="7458075" cy="4343400"/>
          </a:xfrm>
          <a:noFill/>
          <a:ln>
            <a:solidFill>
              <a:schemeClr val="accent1">
                <a:lumMod val="75000"/>
              </a:schemeClr>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en-US" sz="3600" dirty="0" smtClean="0">
                <a:latin typeface="Symbol" pitchFamily="18" charset="2"/>
              </a:rPr>
              <a:t>a</a:t>
            </a:r>
            <a:r>
              <a:rPr lang="en-US" sz="3600" dirty="0" smtClean="0"/>
              <a:t> and </a:t>
            </a:r>
            <a:r>
              <a:rPr lang="en-US" sz="3600" dirty="0" smtClean="0">
                <a:latin typeface="Symbol" pitchFamily="18" charset="2"/>
              </a:rPr>
              <a:t>b</a:t>
            </a:r>
            <a:r>
              <a:rPr lang="en-US" sz="3600" dirty="0" smtClean="0"/>
              <a:t> forms of D-glucose</a:t>
            </a:r>
          </a:p>
        </p:txBody>
      </p:sp>
      <p:pic>
        <p:nvPicPr>
          <p:cNvPr id="45059" name="Picture 3" descr="Alberts 046"/>
          <p:cNvPicPr>
            <a:picLocks noGrp="1" noChangeAspect="1" noChangeArrowheads="1"/>
          </p:cNvPicPr>
          <p:nvPr>
            <p:ph sz="quarter" idx="1"/>
          </p:nvPr>
        </p:nvPicPr>
        <p:blipFill>
          <a:blip r:embed="rId2"/>
          <a:srcRect b="4135"/>
          <a:stretch>
            <a:fillRect/>
          </a:stretch>
        </p:blipFill>
        <p:spPr>
          <a:xfrm>
            <a:off x="857250" y="1600200"/>
            <a:ext cx="7427913" cy="4343400"/>
          </a:xfrm>
          <a:noFill/>
          <a:ln>
            <a:solidFill>
              <a:schemeClr val="accent1">
                <a:lumMod val="75000"/>
              </a:schemeClr>
            </a:solid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152400"/>
            <a:ext cx="8229600" cy="1139825"/>
          </a:xfrm>
        </p:spPr>
        <p:txBody>
          <a:bodyPr/>
          <a:lstStyle/>
          <a:p>
            <a:r>
              <a:rPr lang="en-US" dirty="0" smtClean="0"/>
              <a:t>Common </a:t>
            </a:r>
            <a:r>
              <a:rPr lang="en-US" dirty="0" err="1" smtClean="0"/>
              <a:t>Dissacharides</a:t>
            </a:r>
            <a:endParaRPr lang="en-US" dirty="0" smtClean="0"/>
          </a:p>
        </p:txBody>
      </p:sp>
      <p:pic>
        <p:nvPicPr>
          <p:cNvPr id="46084" name="Picture 4" descr="Alberts 047"/>
          <p:cNvPicPr>
            <a:picLocks noGrp="1" noChangeAspect="1" noChangeArrowheads="1"/>
          </p:cNvPicPr>
          <p:nvPr>
            <p:ph sz="quarter" idx="1"/>
          </p:nvPr>
        </p:nvPicPr>
        <p:blipFill>
          <a:blip r:embed="rId2"/>
          <a:srcRect b="2632"/>
          <a:stretch>
            <a:fillRect/>
          </a:stretch>
        </p:blipFill>
        <p:spPr>
          <a:xfrm>
            <a:off x="228600" y="838200"/>
            <a:ext cx="3192463" cy="5638800"/>
          </a:xfrm>
          <a:noFill/>
          <a:ln>
            <a:solidFill>
              <a:schemeClr val="accent1">
                <a:lumMod val="75000"/>
              </a:schemeClr>
            </a:solidFill>
          </a:ln>
        </p:spPr>
      </p:pic>
      <p:sp>
        <p:nvSpPr>
          <p:cNvPr id="46083" name="Rectangle 3"/>
          <p:cNvSpPr>
            <a:spLocks noGrp="1" noChangeArrowheads="1"/>
          </p:cNvSpPr>
          <p:nvPr>
            <p:ph type="body" idx="4294967295"/>
          </p:nvPr>
        </p:nvSpPr>
        <p:spPr>
          <a:xfrm>
            <a:off x="3476896" y="1574079"/>
            <a:ext cx="5562600" cy="4419600"/>
          </a:xfrm>
        </p:spPr>
        <p:txBody>
          <a:bodyPr>
            <a:noAutofit/>
          </a:bodyPr>
          <a:lstStyle/>
          <a:p>
            <a:pPr>
              <a:lnSpc>
                <a:spcPct val="80000"/>
              </a:lnSpc>
            </a:pPr>
            <a:r>
              <a:rPr lang="en-US" sz="2400" dirty="0" smtClean="0">
                <a:solidFill>
                  <a:schemeClr val="tx2"/>
                </a:solidFill>
              </a:rPr>
              <a:t>Disaccharides:</a:t>
            </a:r>
            <a:r>
              <a:rPr lang="en-US" sz="2400" dirty="0" smtClean="0"/>
              <a:t>  2 covalently-linked </a:t>
            </a:r>
            <a:r>
              <a:rPr lang="en-US" sz="2400" dirty="0" err="1" smtClean="0"/>
              <a:t>monosaccharides</a:t>
            </a:r>
            <a:endParaRPr lang="en-US" sz="2400" dirty="0" smtClean="0"/>
          </a:p>
          <a:p>
            <a:pPr>
              <a:lnSpc>
                <a:spcPct val="80000"/>
              </a:lnSpc>
            </a:pPr>
            <a:r>
              <a:rPr lang="en-US" sz="2400" dirty="0" err="1" smtClean="0">
                <a:solidFill>
                  <a:schemeClr val="tx2"/>
                </a:solidFill>
              </a:rPr>
              <a:t>Glycosidic</a:t>
            </a:r>
            <a:r>
              <a:rPr lang="en-US" sz="2400" dirty="0" smtClean="0">
                <a:solidFill>
                  <a:schemeClr val="tx2"/>
                </a:solidFill>
              </a:rPr>
              <a:t> bonds</a:t>
            </a:r>
            <a:r>
              <a:rPr lang="en-US" sz="2400" dirty="0" smtClean="0"/>
              <a:t> (or </a:t>
            </a:r>
            <a:r>
              <a:rPr lang="en-US" sz="2400" dirty="0" smtClean="0">
                <a:solidFill>
                  <a:schemeClr val="tx2"/>
                </a:solidFill>
              </a:rPr>
              <a:t>linkages</a:t>
            </a:r>
            <a:r>
              <a:rPr lang="en-US" sz="2400" dirty="0" smtClean="0"/>
              <a:t>):  the bonds joining 2 </a:t>
            </a:r>
            <a:r>
              <a:rPr lang="en-US" sz="2400" dirty="0" err="1" smtClean="0"/>
              <a:t>monosaccharides</a:t>
            </a:r>
            <a:endParaRPr lang="en-US" sz="2400" dirty="0" smtClean="0"/>
          </a:p>
          <a:p>
            <a:pPr>
              <a:lnSpc>
                <a:spcPct val="80000"/>
              </a:lnSpc>
            </a:pPr>
            <a:r>
              <a:rPr lang="en-US" sz="2400" dirty="0" smtClean="0">
                <a:solidFill>
                  <a:schemeClr val="tx2"/>
                </a:solidFill>
                <a:latin typeface="Symbol" pitchFamily="18" charset="2"/>
              </a:rPr>
              <a:t>a</a:t>
            </a:r>
            <a:r>
              <a:rPr lang="en-US" sz="2400" dirty="0" smtClean="0">
                <a:solidFill>
                  <a:schemeClr val="tx2"/>
                </a:solidFill>
              </a:rPr>
              <a:t>-linkage:</a:t>
            </a:r>
            <a:r>
              <a:rPr lang="en-US" sz="2400" dirty="0" smtClean="0"/>
              <a:t>  sugar 1 has –OH group on C1 in the </a:t>
            </a:r>
            <a:r>
              <a:rPr lang="en-US" sz="2400" dirty="0" smtClean="0">
                <a:latin typeface="Symbol" pitchFamily="18" charset="2"/>
              </a:rPr>
              <a:t>a</a:t>
            </a:r>
            <a:r>
              <a:rPr lang="en-US" sz="2400" dirty="0" smtClean="0"/>
              <a:t> (upward) position</a:t>
            </a:r>
          </a:p>
          <a:p>
            <a:pPr>
              <a:lnSpc>
                <a:spcPct val="80000"/>
              </a:lnSpc>
            </a:pPr>
            <a:r>
              <a:rPr lang="en-US" sz="2400" dirty="0" smtClean="0">
                <a:solidFill>
                  <a:schemeClr val="tx2"/>
                </a:solidFill>
                <a:latin typeface="Symbol" pitchFamily="18" charset="2"/>
              </a:rPr>
              <a:t>b</a:t>
            </a:r>
            <a:r>
              <a:rPr lang="en-US" sz="2400" dirty="0" smtClean="0">
                <a:solidFill>
                  <a:schemeClr val="tx2"/>
                </a:solidFill>
              </a:rPr>
              <a:t>-linkage:</a:t>
            </a:r>
            <a:r>
              <a:rPr lang="en-US" sz="2400" dirty="0" smtClean="0"/>
              <a:t>  sugar 1 has –OH group on C1 in the </a:t>
            </a:r>
            <a:r>
              <a:rPr lang="en-US" sz="2400" dirty="0" smtClean="0">
                <a:latin typeface="Symbol" pitchFamily="18" charset="2"/>
              </a:rPr>
              <a:t>b</a:t>
            </a:r>
            <a:r>
              <a:rPr lang="en-US" sz="2400" dirty="0" smtClean="0"/>
              <a:t> (downward) position</a:t>
            </a:r>
          </a:p>
          <a:p>
            <a:pPr>
              <a:lnSpc>
                <a:spcPct val="80000"/>
              </a:lnSpc>
            </a:pPr>
            <a:r>
              <a:rPr lang="en-US" sz="2400" dirty="0" smtClean="0">
                <a:solidFill>
                  <a:schemeClr val="tx2"/>
                </a:solidFill>
              </a:rPr>
              <a:t>1,4-linkages:</a:t>
            </a:r>
            <a:r>
              <a:rPr lang="en-US" sz="2400" dirty="0" smtClean="0"/>
              <a:t>  occur between C1 of the first sugar and C4 of the second sugar</a:t>
            </a:r>
          </a:p>
          <a:p>
            <a:pPr>
              <a:lnSpc>
                <a:spcPct val="80000"/>
              </a:lnSpc>
            </a:pPr>
            <a:r>
              <a:rPr lang="en-US" sz="2400" dirty="0" smtClean="0">
                <a:solidFill>
                  <a:schemeClr val="tx2"/>
                </a:solidFill>
              </a:rPr>
              <a:t>1,6-linkages:</a:t>
            </a:r>
            <a:r>
              <a:rPr lang="en-US" sz="2400" dirty="0" smtClean="0"/>
              <a:t>  occur between C1 of the first sugar and C6 of the second sugar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sz="3600" dirty="0" smtClean="0"/>
              <a:t>Glycogen vs. Starch</a:t>
            </a:r>
          </a:p>
        </p:txBody>
      </p:sp>
      <p:pic>
        <p:nvPicPr>
          <p:cNvPr id="5" name="Picture 3" descr="\\Ps14\supplied from csr\Donna\Becker_World_Cell\chap003\03_24FigureB-L.jpg"/>
          <p:cNvPicPr>
            <a:picLocks noChangeAspect="1" noChangeArrowheads="1"/>
          </p:cNvPicPr>
          <p:nvPr/>
        </p:nvPicPr>
        <p:blipFill>
          <a:blip r:embed="rId2"/>
          <a:srcRect/>
          <a:stretch>
            <a:fillRect/>
          </a:stretch>
        </p:blipFill>
        <p:spPr bwMode="auto">
          <a:xfrm>
            <a:off x="304800" y="1127759"/>
            <a:ext cx="7549613" cy="2971800"/>
          </a:xfrm>
          <a:prstGeom prst="rect">
            <a:avLst/>
          </a:prstGeom>
          <a:noFill/>
          <a:ln w="9525">
            <a:solidFill>
              <a:schemeClr val="accent1">
                <a:lumMod val="75000"/>
              </a:schemeClr>
            </a:solidFill>
            <a:miter lim="800000"/>
            <a:headEnd/>
            <a:tailEnd/>
          </a:ln>
        </p:spPr>
      </p:pic>
      <p:pic>
        <p:nvPicPr>
          <p:cNvPr id="7" name="Picture 3" descr="\\Ps14\supplied from csr\Donna\Becker_World_Cell\chap003\03_24FigureC-L.jpg"/>
          <p:cNvPicPr>
            <a:picLocks noChangeAspect="1" noChangeArrowheads="1"/>
          </p:cNvPicPr>
          <p:nvPr/>
        </p:nvPicPr>
        <p:blipFill>
          <a:blip r:embed="rId3"/>
          <a:srcRect/>
          <a:stretch>
            <a:fillRect/>
          </a:stretch>
        </p:blipFill>
        <p:spPr bwMode="auto">
          <a:xfrm>
            <a:off x="5558162" y="3685904"/>
            <a:ext cx="3083506" cy="3048000"/>
          </a:xfrm>
          <a:prstGeom prst="rect">
            <a:avLst/>
          </a:prstGeom>
          <a:noFill/>
          <a:ln w="9525">
            <a:solidFill>
              <a:schemeClr val="accent1">
                <a:lumMod val="75000"/>
              </a:schemeClr>
            </a:solid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sz="3600" dirty="0" smtClean="0"/>
              <a:t>Glycogen vs. Starch</a:t>
            </a:r>
          </a:p>
        </p:txBody>
      </p:sp>
      <p:pic>
        <p:nvPicPr>
          <p:cNvPr id="4" name="Picture 3" descr="\\Ps14\supplied from csr\Donna\Becker_World_Cell\chap003\03_24FigureA-L.jpg"/>
          <p:cNvPicPr>
            <a:picLocks noChangeAspect="1" noChangeArrowheads="1"/>
          </p:cNvPicPr>
          <p:nvPr/>
        </p:nvPicPr>
        <p:blipFill>
          <a:blip r:embed="rId2"/>
          <a:srcRect/>
          <a:stretch>
            <a:fillRect/>
          </a:stretch>
        </p:blipFill>
        <p:spPr bwMode="auto">
          <a:xfrm>
            <a:off x="177800" y="1447800"/>
            <a:ext cx="8785225" cy="4014788"/>
          </a:xfrm>
          <a:prstGeom prst="rect">
            <a:avLst/>
          </a:prstGeom>
          <a:noFill/>
          <a:ln w="9525">
            <a:solidFill>
              <a:schemeClr val="accent1">
                <a:lumMod val="75000"/>
              </a:schemeClr>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sz="3600" dirty="0" smtClean="0"/>
              <a:t>Amino Acids</a:t>
            </a:r>
          </a:p>
        </p:txBody>
      </p:sp>
      <p:pic>
        <p:nvPicPr>
          <p:cNvPr id="6148" name="Picture 4" descr="Alberts 020"/>
          <p:cNvPicPr>
            <a:picLocks noGrp="1" noChangeAspect="1" noChangeArrowheads="1"/>
          </p:cNvPicPr>
          <p:nvPr>
            <p:ph sz="quarter" idx="1"/>
          </p:nvPr>
        </p:nvPicPr>
        <p:blipFill>
          <a:blip r:embed="rId2"/>
          <a:stretch>
            <a:fillRect/>
          </a:stretch>
        </p:blipFill>
        <p:spPr>
          <a:xfrm>
            <a:off x="5181600" y="1828800"/>
            <a:ext cx="3608832" cy="3859713"/>
          </a:xfrm>
          <a:noFill/>
          <a:ln>
            <a:solidFill>
              <a:schemeClr val="accent1"/>
            </a:solidFill>
          </a:ln>
        </p:spPr>
      </p:pic>
      <p:sp>
        <p:nvSpPr>
          <p:cNvPr id="6147" name="Rectangle 6"/>
          <p:cNvSpPr>
            <a:spLocks noGrp="1" noChangeArrowheads="1"/>
          </p:cNvSpPr>
          <p:nvPr>
            <p:ph type="body" idx="4294967295"/>
          </p:nvPr>
        </p:nvSpPr>
        <p:spPr>
          <a:xfrm>
            <a:off x="609600" y="1676400"/>
            <a:ext cx="4572000" cy="4572000"/>
          </a:xfrm>
        </p:spPr>
        <p:txBody>
          <a:bodyPr>
            <a:noAutofit/>
          </a:bodyPr>
          <a:lstStyle/>
          <a:p>
            <a:pPr>
              <a:lnSpc>
                <a:spcPct val="80000"/>
              </a:lnSpc>
            </a:pPr>
            <a:r>
              <a:rPr lang="en-US" sz="2400" dirty="0" smtClean="0"/>
              <a:t>Typically, the cell contains 20 different </a:t>
            </a:r>
            <a:r>
              <a:rPr lang="en-US" sz="2400" dirty="0" err="1" smtClean="0"/>
              <a:t>aa</a:t>
            </a:r>
            <a:endParaRPr lang="en-US" sz="2400" dirty="0" smtClean="0"/>
          </a:p>
          <a:p>
            <a:pPr>
              <a:lnSpc>
                <a:spcPct val="80000"/>
              </a:lnSpc>
            </a:pPr>
            <a:r>
              <a:rPr lang="en-US" sz="2400" dirty="0" smtClean="0"/>
              <a:t>All </a:t>
            </a:r>
            <a:r>
              <a:rPr lang="en-US" sz="2400" dirty="0" err="1" smtClean="0"/>
              <a:t>aa’s</a:t>
            </a:r>
            <a:r>
              <a:rPr lang="en-US" sz="2400" dirty="0" smtClean="0"/>
              <a:t> (except </a:t>
            </a:r>
            <a:r>
              <a:rPr lang="en-US" sz="2400" dirty="0" err="1" smtClean="0"/>
              <a:t>glycine</a:t>
            </a:r>
            <a:r>
              <a:rPr lang="en-US" sz="2400" dirty="0" smtClean="0"/>
              <a:t>!) have an </a:t>
            </a:r>
            <a:r>
              <a:rPr lang="en-US" sz="2400" dirty="0" smtClean="0">
                <a:latin typeface="Symbol" pitchFamily="18" charset="2"/>
              </a:rPr>
              <a:t>a</a:t>
            </a:r>
            <a:r>
              <a:rPr lang="en-US" sz="2400" dirty="0" smtClean="0"/>
              <a:t> carbon attached to 4 different groups</a:t>
            </a:r>
          </a:p>
          <a:p>
            <a:pPr>
              <a:lnSpc>
                <a:spcPct val="80000"/>
              </a:lnSpc>
            </a:pPr>
            <a:r>
              <a:rPr lang="en-US" sz="2400" dirty="0" smtClean="0"/>
              <a:t>3 groups are the same for all </a:t>
            </a:r>
            <a:r>
              <a:rPr lang="en-US" sz="2400" dirty="0" err="1" smtClean="0"/>
              <a:t>aa’s</a:t>
            </a:r>
            <a:endParaRPr lang="en-US" sz="2400" dirty="0" smtClean="0"/>
          </a:p>
          <a:p>
            <a:pPr>
              <a:lnSpc>
                <a:spcPct val="80000"/>
              </a:lnSpc>
            </a:pPr>
            <a:r>
              <a:rPr lang="en-US" sz="2400" dirty="0" smtClean="0"/>
              <a:t>The 4</a:t>
            </a:r>
            <a:r>
              <a:rPr lang="en-US" sz="2400" baseline="30000" dirty="0" smtClean="0"/>
              <a:t>th</a:t>
            </a:r>
            <a:r>
              <a:rPr lang="en-US" sz="2400" dirty="0" smtClean="0"/>
              <a:t> group distinguishes each </a:t>
            </a:r>
            <a:r>
              <a:rPr lang="en-US" sz="2400" dirty="0" err="1" smtClean="0"/>
              <a:t>aa</a:t>
            </a:r>
            <a:r>
              <a:rPr lang="en-US" sz="2400" dirty="0" smtClean="0"/>
              <a:t> from all the rest.  Referred to as </a:t>
            </a:r>
            <a:r>
              <a:rPr lang="en-US" sz="2400" dirty="0" smtClean="0">
                <a:solidFill>
                  <a:schemeClr val="tx2"/>
                </a:solidFill>
              </a:rPr>
              <a:t>R</a:t>
            </a:r>
            <a:r>
              <a:rPr lang="en-US" sz="2400" dirty="0" smtClean="0"/>
              <a:t> or as the </a:t>
            </a:r>
            <a:r>
              <a:rPr lang="en-US" sz="2400" dirty="0" smtClean="0">
                <a:solidFill>
                  <a:schemeClr val="tx2"/>
                </a:solidFill>
              </a:rPr>
              <a:t>side chain</a:t>
            </a:r>
          </a:p>
          <a:p>
            <a:pPr>
              <a:lnSpc>
                <a:spcPct val="80000"/>
              </a:lnSpc>
            </a:pPr>
            <a:r>
              <a:rPr lang="en-US" sz="2400" dirty="0" smtClean="0"/>
              <a:t>Each </a:t>
            </a:r>
            <a:r>
              <a:rPr lang="en-US" sz="2400" dirty="0" err="1" smtClean="0"/>
              <a:t>aa</a:t>
            </a:r>
            <a:r>
              <a:rPr lang="en-US" sz="2400" dirty="0" smtClean="0"/>
              <a:t> has a </a:t>
            </a:r>
            <a:r>
              <a:rPr lang="en-US" sz="2400" dirty="0" smtClean="0">
                <a:solidFill>
                  <a:schemeClr val="tx2"/>
                </a:solidFill>
              </a:rPr>
              <a:t>C-terminus</a:t>
            </a:r>
            <a:r>
              <a:rPr lang="en-US" sz="2400" dirty="0" smtClean="0"/>
              <a:t> and an </a:t>
            </a:r>
            <a:r>
              <a:rPr lang="en-US" sz="2400" dirty="0" smtClean="0">
                <a:solidFill>
                  <a:schemeClr val="tx2"/>
                </a:solidFill>
              </a:rPr>
              <a:t>N-terminus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600" dirty="0" smtClean="0"/>
              <a:t>Cellulose</a:t>
            </a:r>
            <a:endParaRPr lang="en-US" dirty="0" smtClean="0"/>
          </a:p>
        </p:txBody>
      </p:sp>
      <p:sp>
        <p:nvSpPr>
          <p:cNvPr id="49156" name="Text Box 4"/>
          <p:cNvSpPr txBox="1">
            <a:spLocks noChangeArrowheads="1"/>
          </p:cNvSpPr>
          <p:nvPr/>
        </p:nvSpPr>
        <p:spPr bwMode="auto">
          <a:xfrm>
            <a:off x="381001" y="1905000"/>
            <a:ext cx="2743200" cy="2369880"/>
          </a:xfrm>
          <a:prstGeom prst="rect">
            <a:avLst/>
          </a:prstGeom>
          <a:noFill/>
          <a:ln w="9525">
            <a:noFill/>
            <a:miter lim="800000"/>
            <a:headEnd/>
            <a:tailEnd/>
          </a:ln>
        </p:spPr>
        <p:txBody>
          <a:bodyPr wrap="square">
            <a:spAutoFit/>
          </a:bodyPr>
          <a:lstStyle/>
          <a:p>
            <a:r>
              <a:rPr lang="en-US" sz="2400" dirty="0"/>
              <a:t>*Fungal cellulose (dependent on the species) contains </a:t>
            </a:r>
            <a:r>
              <a:rPr lang="en-US" sz="2400" dirty="0" smtClean="0"/>
              <a:t>either </a:t>
            </a:r>
            <a:r>
              <a:rPr lang="en-US" sz="2400" dirty="0" smtClean="0">
                <a:latin typeface="Symbol" pitchFamily="18" charset="2"/>
              </a:rPr>
              <a:t>b</a:t>
            </a:r>
            <a:r>
              <a:rPr lang="en-US" sz="2400" dirty="0" smtClean="0">
                <a:latin typeface="+mn-lt"/>
              </a:rPr>
              <a:t>(1-4)</a:t>
            </a:r>
            <a:r>
              <a:rPr lang="en-US" sz="2400" dirty="0" smtClean="0">
                <a:latin typeface="Symbol" pitchFamily="18" charset="2"/>
              </a:rPr>
              <a:t> </a:t>
            </a:r>
            <a:r>
              <a:rPr lang="en-US" sz="2800" dirty="0" smtClean="0">
                <a:latin typeface="+mn-lt"/>
              </a:rPr>
              <a:t>or</a:t>
            </a:r>
            <a:endParaRPr lang="en-US" sz="2400" dirty="0"/>
          </a:p>
          <a:p>
            <a:r>
              <a:rPr lang="en-US" sz="2400" dirty="0" smtClean="0">
                <a:latin typeface="Symbol" pitchFamily="18" charset="2"/>
              </a:rPr>
              <a:t>b</a:t>
            </a:r>
            <a:r>
              <a:rPr lang="en-US" sz="2400" dirty="0" smtClean="0"/>
              <a:t>(1-3) </a:t>
            </a:r>
            <a:r>
              <a:rPr lang="en-US" sz="2400" dirty="0" err="1" smtClean="0"/>
              <a:t>glycosidic</a:t>
            </a:r>
            <a:r>
              <a:rPr lang="en-US" sz="2400" dirty="0" smtClean="0"/>
              <a:t> </a:t>
            </a:r>
            <a:r>
              <a:rPr lang="en-US" sz="2400" dirty="0"/>
              <a:t>bonds</a:t>
            </a:r>
          </a:p>
        </p:txBody>
      </p:sp>
      <p:pic>
        <p:nvPicPr>
          <p:cNvPr id="6" name="Picture 3" descr="\\Ps14\supplied from csr\Donna\Becker_World_Cell\chap003\03_25Figure-L.jpg"/>
          <p:cNvPicPr>
            <a:picLocks noChangeAspect="1" noChangeArrowheads="1"/>
          </p:cNvPicPr>
          <p:nvPr/>
        </p:nvPicPr>
        <p:blipFill>
          <a:blip r:embed="rId2"/>
          <a:srcRect/>
          <a:stretch>
            <a:fillRect/>
          </a:stretch>
        </p:blipFill>
        <p:spPr bwMode="auto">
          <a:xfrm>
            <a:off x="3276600" y="228600"/>
            <a:ext cx="5519738" cy="6172200"/>
          </a:xfrm>
          <a:prstGeom prst="rect">
            <a:avLst/>
          </a:prstGeom>
          <a:noFill/>
          <a:ln w="9525">
            <a:solidFill>
              <a:schemeClr val="accent1">
                <a:lumMod val="75000"/>
              </a:schemeClr>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1139825"/>
          </a:xfrm>
        </p:spPr>
        <p:txBody>
          <a:bodyPr>
            <a:normAutofit/>
          </a:bodyPr>
          <a:lstStyle/>
          <a:p>
            <a:r>
              <a:rPr lang="en-US" sz="3600" dirty="0" smtClean="0"/>
              <a:t>Common Derivatives of Glucose</a:t>
            </a:r>
          </a:p>
        </p:txBody>
      </p:sp>
      <p:pic>
        <p:nvPicPr>
          <p:cNvPr id="50180" name="Picture 4" descr="Alberts 049"/>
          <p:cNvPicPr>
            <a:picLocks noGrp="1" noChangeAspect="1" noChangeArrowheads="1"/>
          </p:cNvPicPr>
          <p:nvPr>
            <p:ph sz="quarter" idx="1"/>
          </p:nvPr>
        </p:nvPicPr>
        <p:blipFill>
          <a:blip r:embed="rId2"/>
          <a:srcRect b="7431"/>
          <a:stretch>
            <a:fillRect/>
          </a:stretch>
        </p:blipFill>
        <p:spPr>
          <a:xfrm>
            <a:off x="457200" y="1143000"/>
            <a:ext cx="8229600" cy="2590800"/>
          </a:xfrm>
          <a:noFill/>
          <a:ln>
            <a:solidFill>
              <a:schemeClr val="accent1">
                <a:lumMod val="75000"/>
              </a:schemeClr>
            </a:solidFill>
          </a:ln>
        </p:spPr>
      </p:pic>
      <p:sp>
        <p:nvSpPr>
          <p:cNvPr id="50179" name="Rectangle 3"/>
          <p:cNvSpPr>
            <a:spLocks noGrp="1" noChangeArrowheads="1"/>
          </p:cNvSpPr>
          <p:nvPr>
            <p:ph type="body" idx="4294967295"/>
          </p:nvPr>
        </p:nvSpPr>
        <p:spPr>
          <a:xfrm>
            <a:off x="533400" y="4114800"/>
            <a:ext cx="7924800" cy="2133600"/>
          </a:xfrm>
          <a:ln>
            <a:solidFill>
              <a:schemeClr val="accent1">
                <a:lumMod val="75000"/>
              </a:schemeClr>
            </a:solidFill>
          </a:ln>
        </p:spPr>
        <p:txBody>
          <a:bodyPr>
            <a:noAutofit/>
          </a:bodyPr>
          <a:lstStyle/>
          <a:p>
            <a:r>
              <a:rPr lang="en-US" sz="2400" dirty="0" smtClean="0"/>
              <a:t>Many polysaccharides are comprised of </a:t>
            </a:r>
            <a:r>
              <a:rPr lang="en-US" sz="2400" dirty="0" smtClean="0">
                <a:solidFill>
                  <a:schemeClr val="tx2"/>
                </a:solidFill>
              </a:rPr>
              <a:t>glucose derivatives</a:t>
            </a:r>
          </a:p>
          <a:p>
            <a:r>
              <a:rPr lang="en-US" sz="2400" i="1" dirty="0" smtClean="0">
                <a:solidFill>
                  <a:schemeClr val="tx2"/>
                </a:solidFill>
              </a:rPr>
              <a:t>N</a:t>
            </a:r>
            <a:r>
              <a:rPr lang="en-US" sz="2400" dirty="0" smtClean="0">
                <a:solidFill>
                  <a:schemeClr val="tx2"/>
                </a:solidFill>
              </a:rPr>
              <a:t>-</a:t>
            </a:r>
            <a:r>
              <a:rPr lang="en-US" sz="2400" dirty="0" err="1" smtClean="0">
                <a:solidFill>
                  <a:schemeClr val="tx2"/>
                </a:solidFill>
              </a:rPr>
              <a:t>acetylglucosamine</a:t>
            </a:r>
            <a:r>
              <a:rPr lang="en-US" sz="2400" dirty="0" smtClean="0">
                <a:solidFill>
                  <a:schemeClr val="tx2"/>
                </a:solidFill>
              </a:rPr>
              <a:t> (</a:t>
            </a:r>
            <a:r>
              <a:rPr lang="en-US" sz="2400" dirty="0" err="1" smtClean="0">
                <a:solidFill>
                  <a:schemeClr val="tx2"/>
                </a:solidFill>
              </a:rPr>
              <a:t>GlcNAc</a:t>
            </a:r>
            <a:r>
              <a:rPr lang="en-US" sz="2400" dirty="0" smtClean="0">
                <a:solidFill>
                  <a:schemeClr val="tx2"/>
                </a:solidFill>
              </a:rPr>
              <a:t>)</a:t>
            </a:r>
            <a:r>
              <a:rPr lang="en-US" sz="2400" dirty="0" smtClean="0"/>
              <a:t> and </a:t>
            </a:r>
            <a:r>
              <a:rPr lang="en-US" sz="2400" i="1" dirty="0" smtClean="0">
                <a:solidFill>
                  <a:schemeClr val="tx2"/>
                </a:solidFill>
              </a:rPr>
              <a:t>N</a:t>
            </a:r>
            <a:r>
              <a:rPr lang="en-US" sz="2400" dirty="0" smtClean="0">
                <a:solidFill>
                  <a:schemeClr val="tx2"/>
                </a:solidFill>
              </a:rPr>
              <a:t>-</a:t>
            </a:r>
            <a:r>
              <a:rPr lang="en-US" sz="2400" dirty="0" err="1" smtClean="0">
                <a:solidFill>
                  <a:schemeClr val="tx2"/>
                </a:solidFill>
              </a:rPr>
              <a:t>acetylmuramic</a:t>
            </a:r>
            <a:r>
              <a:rPr lang="en-US" sz="2400" dirty="0" smtClean="0">
                <a:solidFill>
                  <a:schemeClr val="tx2"/>
                </a:solidFill>
              </a:rPr>
              <a:t> acid (</a:t>
            </a:r>
            <a:r>
              <a:rPr lang="en-US" sz="2400" dirty="0" err="1" smtClean="0">
                <a:solidFill>
                  <a:schemeClr val="tx2"/>
                </a:solidFill>
              </a:rPr>
              <a:t>MurNAc</a:t>
            </a:r>
            <a:r>
              <a:rPr lang="en-US" sz="2400" dirty="0" smtClean="0">
                <a:solidFill>
                  <a:schemeClr val="tx2"/>
                </a:solidFill>
              </a:rPr>
              <a:t>)</a:t>
            </a:r>
            <a:r>
              <a:rPr lang="en-US" sz="2400" dirty="0" smtClean="0"/>
              <a:t> are both derived from</a:t>
            </a:r>
            <a:r>
              <a:rPr lang="en-US" sz="2400" dirty="0" smtClean="0">
                <a:solidFill>
                  <a:schemeClr val="tx2"/>
                </a:solidFill>
              </a:rPr>
              <a:t> b-glucosamine</a:t>
            </a:r>
            <a:r>
              <a:rPr lang="en-US" sz="2400" dirty="0" smtClean="0"/>
              <a:t>, a derivative of glucose</a:t>
            </a:r>
          </a:p>
          <a:p>
            <a:r>
              <a:rPr lang="en-US" sz="2400" dirty="0" err="1" smtClean="0"/>
              <a:t>GlcNAc</a:t>
            </a:r>
            <a:r>
              <a:rPr lang="en-US" sz="2400" dirty="0" smtClean="0"/>
              <a:t> and </a:t>
            </a:r>
            <a:r>
              <a:rPr lang="en-US" sz="2400" dirty="0" err="1" smtClean="0"/>
              <a:t>MurNAc</a:t>
            </a:r>
            <a:r>
              <a:rPr lang="en-US" sz="2400" dirty="0" smtClean="0"/>
              <a:t> are found in structural polysaccharides</a:t>
            </a:r>
          </a:p>
          <a:p>
            <a:endParaRPr lang="en-US" sz="2400" dirty="0" smtClean="0"/>
          </a:p>
        </p:txBody>
      </p:sp>
      <p:sp>
        <p:nvSpPr>
          <p:cNvPr id="50181" name="Text Box 5"/>
          <p:cNvSpPr txBox="1">
            <a:spLocks noChangeArrowheads="1"/>
          </p:cNvSpPr>
          <p:nvPr/>
        </p:nvSpPr>
        <p:spPr bwMode="auto">
          <a:xfrm>
            <a:off x="1889125" y="5746750"/>
            <a:ext cx="184150" cy="366713"/>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r>
              <a:rPr lang="en-US" sz="3600" dirty="0" smtClean="0"/>
              <a:t>Common Derivatives of Glucose</a:t>
            </a:r>
          </a:p>
        </p:txBody>
      </p:sp>
      <p:pic>
        <p:nvPicPr>
          <p:cNvPr id="51204" name="Picture 4" descr="Alberts 050"/>
          <p:cNvPicPr>
            <a:picLocks noGrp="1" noChangeAspect="1" noChangeArrowheads="1"/>
          </p:cNvPicPr>
          <p:nvPr>
            <p:ph sz="quarter" idx="1"/>
          </p:nvPr>
        </p:nvPicPr>
        <p:blipFill>
          <a:blip r:embed="rId3"/>
          <a:srcRect/>
          <a:stretch>
            <a:fillRect/>
          </a:stretch>
        </p:blipFill>
        <p:spPr>
          <a:xfrm>
            <a:off x="457200" y="1447800"/>
            <a:ext cx="8229600" cy="3076575"/>
          </a:xfrm>
          <a:noFill/>
          <a:ln>
            <a:solidFill>
              <a:schemeClr val="accent1">
                <a:lumMod val="75000"/>
              </a:schemeClr>
            </a:solidFill>
          </a:ln>
        </p:spPr>
      </p:pic>
      <p:sp>
        <p:nvSpPr>
          <p:cNvPr id="51203" name="Rectangle 3"/>
          <p:cNvSpPr>
            <a:spLocks noGrp="1" noChangeArrowheads="1"/>
          </p:cNvSpPr>
          <p:nvPr>
            <p:ph type="body" idx="4294967295"/>
          </p:nvPr>
        </p:nvSpPr>
        <p:spPr>
          <a:xfrm>
            <a:off x="533400" y="4648200"/>
            <a:ext cx="8153400" cy="990600"/>
          </a:xfrm>
          <a:ln>
            <a:solidFill>
              <a:schemeClr val="accent1">
                <a:lumMod val="75000"/>
              </a:schemeClr>
            </a:solidFill>
          </a:ln>
        </p:spPr>
        <p:txBody>
          <a:bodyPr>
            <a:noAutofit/>
          </a:bodyPr>
          <a:lstStyle/>
          <a:p>
            <a:r>
              <a:rPr lang="en-US" sz="2400" dirty="0" smtClean="0"/>
              <a:t>Alternating </a:t>
            </a:r>
            <a:r>
              <a:rPr lang="en-US" sz="2400" dirty="0" err="1" smtClean="0"/>
              <a:t>GlcNAc</a:t>
            </a:r>
            <a:r>
              <a:rPr lang="en-US" sz="2400" dirty="0" smtClean="0"/>
              <a:t> and </a:t>
            </a:r>
            <a:r>
              <a:rPr lang="en-US" sz="2400" dirty="0" err="1" smtClean="0"/>
              <a:t>MurNAc</a:t>
            </a:r>
            <a:r>
              <a:rPr lang="en-US" sz="2400" dirty="0" smtClean="0"/>
              <a:t> make up the polysaccharides of bacterial cell walls, with </a:t>
            </a:r>
            <a:r>
              <a:rPr lang="en-US" sz="2400" dirty="0" smtClean="0">
                <a:latin typeface="Symbol" pitchFamily="18" charset="2"/>
              </a:rPr>
              <a:t>b</a:t>
            </a:r>
            <a:r>
              <a:rPr lang="en-US" sz="2400" dirty="0" smtClean="0"/>
              <a:t>(1-4)</a:t>
            </a:r>
            <a:r>
              <a:rPr lang="en-US" sz="2400" dirty="0" smtClean="0">
                <a:latin typeface="Symbol" pitchFamily="18" charset="2"/>
              </a:rPr>
              <a:t> </a:t>
            </a:r>
            <a:r>
              <a:rPr lang="en-US" sz="2400" dirty="0" smtClean="0"/>
              <a:t> </a:t>
            </a:r>
            <a:r>
              <a:rPr lang="en-US" sz="2400" dirty="0" err="1" smtClean="0"/>
              <a:t>glycosidic</a:t>
            </a:r>
            <a:r>
              <a:rPr lang="en-US" sz="2400" dirty="0" smtClean="0"/>
              <a:t> bonds</a:t>
            </a:r>
          </a:p>
          <a:p>
            <a:endParaRPr lang="en-US" sz="24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152400"/>
            <a:ext cx="8229600" cy="1139825"/>
          </a:xfrm>
        </p:spPr>
        <p:txBody>
          <a:bodyPr>
            <a:normAutofit/>
          </a:bodyPr>
          <a:lstStyle/>
          <a:p>
            <a:r>
              <a:rPr lang="en-US" sz="3600" dirty="0" smtClean="0"/>
              <a:t>Common Derivatives of Glucose</a:t>
            </a:r>
          </a:p>
        </p:txBody>
      </p:sp>
      <p:pic>
        <p:nvPicPr>
          <p:cNvPr id="52228" name="Picture 4" descr="Alberts 051"/>
          <p:cNvPicPr>
            <a:picLocks noGrp="1" noChangeAspect="1" noChangeArrowheads="1"/>
          </p:cNvPicPr>
          <p:nvPr>
            <p:ph sz="quarter" idx="1"/>
          </p:nvPr>
        </p:nvPicPr>
        <p:blipFill>
          <a:blip r:embed="rId2"/>
          <a:srcRect/>
          <a:stretch>
            <a:fillRect/>
          </a:stretch>
        </p:blipFill>
        <p:spPr>
          <a:xfrm>
            <a:off x="533400" y="1295400"/>
            <a:ext cx="8229600" cy="2684463"/>
          </a:xfrm>
          <a:noFill/>
          <a:ln>
            <a:solidFill>
              <a:schemeClr val="accent1">
                <a:lumMod val="75000"/>
              </a:schemeClr>
            </a:solidFill>
          </a:ln>
        </p:spPr>
      </p:pic>
      <p:sp>
        <p:nvSpPr>
          <p:cNvPr id="52227" name="Rectangle 3"/>
          <p:cNvSpPr>
            <a:spLocks noGrp="1" noChangeArrowheads="1"/>
          </p:cNvSpPr>
          <p:nvPr>
            <p:ph type="body" idx="4294967295"/>
          </p:nvPr>
        </p:nvSpPr>
        <p:spPr>
          <a:xfrm>
            <a:off x="685800" y="4267200"/>
            <a:ext cx="7543800" cy="1676400"/>
          </a:xfrm>
          <a:ln>
            <a:solidFill>
              <a:schemeClr val="accent1">
                <a:lumMod val="75000"/>
              </a:schemeClr>
            </a:solidFill>
          </a:ln>
        </p:spPr>
        <p:txBody>
          <a:bodyPr>
            <a:normAutofit fontScale="92500" lnSpcReduction="10000"/>
          </a:bodyPr>
          <a:lstStyle/>
          <a:p>
            <a:r>
              <a:rPr lang="en-US" sz="2800" dirty="0" smtClean="0">
                <a:solidFill>
                  <a:schemeClr val="tx2"/>
                </a:solidFill>
              </a:rPr>
              <a:t>Chitin</a:t>
            </a:r>
            <a:r>
              <a:rPr lang="en-US" sz="2800" dirty="0" smtClean="0"/>
              <a:t> is comprised of repeating </a:t>
            </a:r>
            <a:r>
              <a:rPr lang="en-US" sz="2800" dirty="0" err="1" smtClean="0"/>
              <a:t>GlcNAc</a:t>
            </a:r>
            <a:r>
              <a:rPr lang="en-US" sz="2800" dirty="0" smtClean="0"/>
              <a:t>, with </a:t>
            </a:r>
            <a:r>
              <a:rPr lang="en-US" sz="2800" dirty="0" smtClean="0">
                <a:latin typeface="Symbol" pitchFamily="18" charset="2"/>
              </a:rPr>
              <a:t>b</a:t>
            </a:r>
            <a:r>
              <a:rPr lang="en-US" sz="2800" dirty="0" smtClean="0"/>
              <a:t>(1-4)</a:t>
            </a:r>
            <a:r>
              <a:rPr lang="en-US" sz="2800" dirty="0" smtClean="0">
                <a:latin typeface="Symbol" pitchFamily="18" charset="2"/>
              </a:rPr>
              <a:t> </a:t>
            </a:r>
            <a:r>
              <a:rPr lang="en-US" sz="2800" dirty="0" smtClean="0"/>
              <a:t> </a:t>
            </a:r>
            <a:r>
              <a:rPr lang="en-US" sz="2800" dirty="0" err="1" smtClean="0"/>
              <a:t>glycosidic</a:t>
            </a:r>
            <a:r>
              <a:rPr lang="en-US" sz="2800" dirty="0" smtClean="0"/>
              <a:t> bonds</a:t>
            </a:r>
          </a:p>
          <a:p>
            <a:r>
              <a:rPr lang="en-US" sz="2800" dirty="0" smtClean="0"/>
              <a:t>Chitin is the polysaccharide found in insect exoskeletons and crustacean shells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C0504D"/>
                </a:solidFill>
                <a:cs typeface="Arial" charset="0"/>
              </a:rPr>
              <a:t>Polysaccharide Structure Depends on the Type of </a:t>
            </a:r>
            <a:r>
              <a:rPr lang="en-US" sz="3600" dirty="0" err="1" smtClean="0">
                <a:solidFill>
                  <a:srgbClr val="C0504D"/>
                </a:solidFill>
                <a:cs typeface="Arial" charset="0"/>
              </a:rPr>
              <a:t>Glycosidic</a:t>
            </a:r>
            <a:r>
              <a:rPr lang="en-US" sz="3600" dirty="0" smtClean="0">
                <a:solidFill>
                  <a:srgbClr val="C0504D"/>
                </a:solidFill>
                <a:cs typeface="Arial" charset="0"/>
              </a:rPr>
              <a:t> Bonds Involved</a:t>
            </a:r>
            <a:endParaRPr lang="en-US" sz="3600" dirty="0"/>
          </a:p>
        </p:txBody>
      </p:sp>
      <p:sp>
        <p:nvSpPr>
          <p:cNvPr id="3" name="Content Placeholder 2"/>
          <p:cNvSpPr>
            <a:spLocks noGrp="1"/>
          </p:cNvSpPr>
          <p:nvPr>
            <p:ph sz="quarter" idx="1"/>
          </p:nvPr>
        </p:nvSpPr>
        <p:spPr/>
        <p:txBody>
          <a:bodyPr>
            <a:noAutofit/>
          </a:bodyPr>
          <a:lstStyle/>
          <a:p>
            <a:pPr>
              <a:lnSpc>
                <a:spcPct val="90000"/>
              </a:lnSpc>
              <a:buFont typeface="Arial" charset="0"/>
              <a:buChar char="•"/>
            </a:pPr>
            <a:r>
              <a:rPr lang="en-US" sz="2600" dirty="0" smtClean="0">
                <a:latin typeface="Symbol" pitchFamily="84" charset="2"/>
                <a:cs typeface="Arial" charset="0"/>
                <a:sym typeface="Symbol" pitchFamily="84" charset="2"/>
              </a:rPr>
              <a:t></a:t>
            </a:r>
            <a:r>
              <a:rPr lang="en-US" sz="2600" dirty="0" smtClean="0">
                <a:cs typeface="Arial" charset="0"/>
              </a:rPr>
              <a:t>- and </a:t>
            </a:r>
            <a:r>
              <a:rPr lang="en-US" sz="2600" dirty="0" smtClean="0">
                <a:latin typeface="Symbol" pitchFamily="84" charset="2"/>
                <a:cs typeface="Arial" charset="0"/>
                <a:sym typeface="Symbol" pitchFamily="84" charset="2"/>
              </a:rPr>
              <a:t></a:t>
            </a:r>
            <a:r>
              <a:rPr lang="en-US" sz="2600" dirty="0" smtClean="0">
                <a:cs typeface="Arial" charset="0"/>
              </a:rPr>
              <a:t>-</a:t>
            </a:r>
            <a:r>
              <a:rPr lang="en-US" sz="2600" dirty="0" err="1" smtClean="0">
                <a:cs typeface="Arial" charset="0"/>
              </a:rPr>
              <a:t>glycosidic</a:t>
            </a:r>
            <a:r>
              <a:rPr lang="en-US" sz="2600" dirty="0" smtClean="0">
                <a:cs typeface="Arial" charset="0"/>
              </a:rPr>
              <a:t> bonds are associated with marked structural differences</a:t>
            </a:r>
          </a:p>
          <a:p>
            <a:pPr>
              <a:lnSpc>
                <a:spcPct val="90000"/>
              </a:lnSpc>
              <a:buFont typeface="Arial" charset="0"/>
              <a:buChar char="•"/>
            </a:pPr>
            <a:r>
              <a:rPr lang="en-US" sz="2600" dirty="0" smtClean="0">
                <a:cs typeface="Arial" charset="0"/>
              </a:rPr>
              <a:t>Starch and glycogen (</a:t>
            </a:r>
            <a:r>
              <a:rPr lang="en-US" sz="2600" dirty="0" smtClean="0">
                <a:latin typeface="Symbol" pitchFamily="84" charset="2"/>
                <a:cs typeface="Arial" charset="0"/>
                <a:sym typeface="Symbol" pitchFamily="84" charset="2"/>
              </a:rPr>
              <a:t></a:t>
            </a:r>
            <a:r>
              <a:rPr lang="en-US" sz="2600" dirty="0" smtClean="0">
                <a:cs typeface="Arial" charset="0"/>
              </a:rPr>
              <a:t> polysaccharides) form loose helices that are not highly ordered due to the side chains</a:t>
            </a:r>
          </a:p>
          <a:p>
            <a:pPr>
              <a:lnSpc>
                <a:spcPct val="90000"/>
              </a:lnSpc>
              <a:buFont typeface="Arial" charset="0"/>
              <a:buChar char="•"/>
            </a:pPr>
            <a:r>
              <a:rPr lang="en-US" sz="2600" dirty="0" smtClean="0">
                <a:cs typeface="Arial" charset="0"/>
              </a:rPr>
              <a:t>Cellulose (that forms </a:t>
            </a:r>
            <a:r>
              <a:rPr lang="en-US" sz="2600" dirty="0" smtClean="0">
                <a:latin typeface="Symbol" pitchFamily="84" charset="2"/>
                <a:cs typeface="Arial" charset="0"/>
                <a:sym typeface="Symbol" pitchFamily="84" charset="2"/>
              </a:rPr>
              <a:t></a:t>
            </a:r>
            <a:r>
              <a:rPr lang="en-US" sz="2600" dirty="0" smtClean="0">
                <a:cs typeface="Arial" charset="0"/>
              </a:rPr>
              <a:t> linkages) exists as rigid linear rods that aggregate into </a:t>
            </a:r>
            <a:r>
              <a:rPr lang="en-US" sz="2600" dirty="0" err="1" smtClean="0">
                <a:cs typeface="Arial" charset="0"/>
              </a:rPr>
              <a:t>microfibrils</a:t>
            </a:r>
            <a:r>
              <a:rPr lang="en-US" sz="2600" dirty="0" smtClean="0">
                <a:cs typeface="Arial" charset="0"/>
              </a:rPr>
              <a:t>, about 5-20 nm in diameter and about 36 cellulose </a:t>
            </a:r>
            <a:r>
              <a:rPr lang="en-US" sz="2600" dirty="0" err="1" smtClean="0">
                <a:cs typeface="Arial" charset="0"/>
              </a:rPr>
              <a:t>chanis</a:t>
            </a:r>
            <a:endParaRPr lang="en-US" sz="2600" dirty="0" smtClean="0">
              <a:cs typeface="Arial" charset="0"/>
            </a:endParaRPr>
          </a:p>
          <a:p>
            <a:pPr>
              <a:lnSpc>
                <a:spcPct val="90000"/>
              </a:lnSpc>
              <a:buFont typeface="Arial" charset="0"/>
              <a:buChar char="•"/>
            </a:pPr>
            <a:r>
              <a:rPr lang="en-US" sz="2600" dirty="0" smtClean="0">
                <a:cs typeface="Arial" charset="0"/>
              </a:rPr>
              <a:t>Plant and fungal cells walls contain these rigid </a:t>
            </a:r>
            <a:r>
              <a:rPr lang="en-US" sz="2600" dirty="0" err="1" smtClean="0">
                <a:cs typeface="Arial" charset="0"/>
              </a:rPr>
              <a:t>microfibrils</a:t>
            </a:r>
            <a:r>
              <a:rPr lang="en-US" sz="2600" dirty="0" smtClean="0">
                <a:cs typeface="Arial" charset="0"/>
              </a:rPr>
              <a:t> in a </a:t>
            </a:r>
            <a:r>
              <a:rPr lang="en-US" sz="2600" dirty="0" err="1" smtClean="0">
                <a:cs typeface="Arial" charset="0"/>
              </a:rPr>
              <a:t>noncellulose</a:t>
            </a:r>
            <a:r>
              <a:rPr lang="en-US" sz="2600" dirty="0" smtClean="0">
                <a:cs typeface="Arial" charset="0"/>
              </a:rPr>
              <a:t> matrix containing other polymers (</a:t>
            </a:r>
            <a:r>
              <a:rPr lang="en-US" sz="2600" i="1" dirty="0" err="1" smtClean="0">
                <a:cs typeface="Arial" charset="0"/>
              </a:rPr>
              <a:t>hemicellulose</a:t>
            </a:r>
            <a:r>
              <a:rPr lang="en-US" sz="2600" i="1" dirty="0" smtClean="0">
                <a:cs typeface="Arial" charset="0"/>
              </a:rPr>
              <a:t>, pectin</a:t>
            </a:r>
            <a:r>
              <a:rPr lang="en-US" sz="2600" dirty="0" smtClean="0">
                <a:cs typeface="Arial" charset="0"/>
              </a:rPr>
              <a:t>) and a protein called </a:t>
            </a:r>
            <a:r>
              <a:rPr lang="en-US" sz="2600" i="1" dirty="0" err="1" smtClean="0">
                <a:cs typeface="Arial" charset="0"/>
              </a:rPr>
              <a:t>extensin</a:t>
            </a:r>
            <a:endParaRPr lang="en-US" sz="2600" dirty="0" smtClean="0">
              <a:cs typeface="Arial" charset="0"/>
            </a:endParaRPr>
          </a:p>
          <a:p>
            <a:endParaRPr lang="en-US" sz="2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p:txBody>
          <a:bodyPr>
            <a:noAutofit/>
          </a:bodyPr>
          <a:lstStyle/>
          <a:p>
            <a:pPr algn="ctr"/>
            <a:r>
              <a:rPr lang="en-US" sz="6600" b="1" dirty="0" smtClean="0"/>
              <a:t>Lipids </a:t>
            </a:r>
            <a:endParaRPr lang="en-US" sz="66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cs typeface="Arial" charset="0"/>
              </a:rPr>
              <a:t>Features of lipids</a:t>
            </a:r>
            <a:endParaRPr lang="en-US" dirty="0"/>
          </a:p>
        </p:txBody>
      </p:sp>
      <p:sp>
        <p:nvSpPr>
          <p:cNvPr id="7" name="Content Placeholder 6"/>
          <p:cNvSpPr>
            <a:spLocks noGrp="1"/>
          </p:cNvSpPr>
          <p:nvPr>
            <p:ph sz="quarter" idx="1"/>
          </p:nvPr>
        </p:nvSpPr>
        <p:spPr/>
        <p:txBody>
          <a:bodyPr>
            <a:noAutofit/>
          </a:bodyPr>
          <a:lstStyle/>
          <a:p>
            <a:pPr>
              <a:lnSpc>
                <a:spcPct val="90000"/>
              </a:lnSpc>
              <a:buFont typeface="Arial" charset="0"/>
              <a:buChar char="•"/>
            </a:pPr>
            <a:r>
              <a:rPr lang="en-US" sz="2800" dirty="0" smtClean="0">
                <a:cs typeface="Arial" charset="0"/>
              </a:rPr>
              <a:t>Although heterogeneous, all have a </a:t>
            </a:r>
            <a:r>
              <a:rPr lang="en-US" sz="2800" i="1" dirty="0" smtClean="0">
                <a:cs typeface="Arial" charset="0"/>
              </a:rPr>
              <a:t>hydrophobic nature, </a:t>
            </a:r>
            <a:r>
              <a:rPr lang="en-US" sz="2800" dirty="0" smtClean="0">
                <a:cs typeface="Arial" charset="0"/>
              </a:rPr>
              <a:t>and thus little affinity for water; they are readily soluble in </a:t>
            </a:r>
            <a:r>
              <a:rPr lang="en-US" sz="2800" dirty="0" err="1" smtClean="0">
                <a:cs typeface="Arial" charset="0"/>
              </a:rPr>
              <a:t>nonpolar</a:t>
            </a:r>
            <a:r>
              <a:rPr lang="en-US" sz="2800" dirty="0" smtClean="0">
                <a:cs typeface="Arial" charset="0"/>
              </a:rPr>
              <a:t> solvents such as chloroform or ether</a:t>
            </a:r>
          </a:p>
          <a:p>
            <a:pPr>
              <a:lnSpc>
                <a:spcPct val="90000"/>
              </a:lnSpc>
              <a:buFont typeface="Arial" charset="0"/>
              <a:buChar char="•"/>
            </a:pPr>
            <a:endParaRPr lang="en-US" sz="2400" dirty="0" smtClean="0">
              <a:cs typeface="Arial" charset="0"/>
            </a:endParaRPr>
          </a:p>
          <a:p>
            <a:pPr>
              <a:lnSpc>
                <a:spcPct val="90000"/>
              </a:lnSpc>
              <a:buFont typeface="Arial" charset="0"/>
              <a:buChar char="•"/>
            </a:pPr>
            <a:r>
              <a:rPr lang="en-US" sz="2800" dirty="0" smtClean="0">
                <a:cs typeface="Arial" charset="0"/>
              </a:rPr>
              <a:t>They have relatively few polar groups, but some are </a:t>
            </a:r>
            <a:r>
              <a:rPr lang="en-US" sz="2800" i="1" dirty="0" err="1" smtClean="0">
                <a:cs typeface="Arial" charset="0"/>
              </a:rPr>
              <a:t>amphipathic</a:t>
            </a:r>
            <a:r>
              <a:rPr lang="en-US" sz="2800" dirty="0" smtClean="0">
                <a:cs typeface="Arial" charset="0"/>
              </a:rPr>
              <a:t>, having polar and </a:t>
            </a:r>
            <a:r>
              <a:rPr lang="en-US" sz="2800" dirty="0" err="1" smtClean="0">
                <a:cs typeface="Arial" charset="0"/>
              </a:rPr>
              <a:t>nonpolar</a:t>
            </a:r>
            <a:r>
              <a:rPr lang="en-US" sz="2800" dirty="0" smtClean="0">
                <a:cs typeface="Arial" charset="0"/>
              </a:rPr>
              <a:t> regions</a:t>
            </a:r>
          </a:p>
          <a:p>
            <a:pPr>
              <a:lnSpc>
                <a:spcPct val="90000"/>
              </a:lnSpc>
              <a:buFont typeface="Arial" charset="0"/>
              <a:buChar char="•"/>
            </a:pPr>
            <a:endParaRPr lang="en-US" sz="2400" dirty="0" smtClean="0">
              <a:cs typeface="Arial" charset="0"/>
            </a:endParaRPr>
          </a:p>
          <a:p>
            <a:pPr>
              <a:lnSpc>
                <a:spcPct val="90000"/>
              </a:lnSpc>
              <a:buFont typeface="Arial" charset="0"/>
              <a:buChar char="•"/>
            </a:pPr>
            <a:r>
              <a:rPr lang="en-US" sz="2800" dirty="0" smtClean="0">
                <a:cs typeface="Arial" charset="0"/>
              </a:rPr>
              <a:t>Functions include </a:t>
            </a:r>
            <a:r>
              <a:rPr lang="en-US" sz="2800" i="1" dirty="0" smtClean="0">
                <a:cs typeface="Arial" charset="0"/>
              </a:rPr>
              <a:t>energy storage</a:t>
            </a:r>
            <a:r>
              <a:rPr lang="en-US" sz="2800" dirty="0" smtClean="0">
                <a:cs typeface="Arial" charset="0"/>
              </a:rPr>
              <a:t>, </a:t>
            </a:r>
            <a:r>
              <a:rPr lang="en-US" sz="2800" i="1" dirty="0" smtClean="0">
                <a:cs typeface="Arial" charset="0"/>
              </a:rPr>
              <a:t>membrane structure</a:t>
            </a:r>
            <a:r>
              <a:rPr lang="en-US" sz="2800" dirty="0" smtClean="0">
                <a:cs typeface="Arial" charset="0"/>
              </a:rPr>
              <a:t>, or </a:t>
            </a:r>
            <a:r>
              <a:rPr lang="en-US" sz="2800" i="1" dirty="0" smtClean="0">
                <a:cs typeface="Arial" charset="0"/>
              </a:rPr>
              <a:t>specific biological functions </a:t>
            </a:r>
            <a:r>
              <a:rPr lang="en-US" sz="2800" dirty="0" smtClean="0">
                <a:cs typeface="Arial" charset="0"/>
              </a:rPr>
              <a:t>such as signal transmission</a:t>
            </a:r>
          </a:p>
          <a:p>
            <a:endParaRPr lang="en-US"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cs typeface="Arial" charset="0"/>
              </a:rPr>
              <a:t>The main classes of lipids</a:t>
            </a:r>
            <a:endParaRPr lang="en-US" sz="3600" dirty="0"/>
          </a:p>
        </p:txBody>
      </p:sp>
      <p:sp>
        <p:nvSpPr>
          <p:cNvPr id="3" name="Content Placeholder 2"/>
          <p:cNvSpPr>
            <a:spLocks noGrp="1"/>
          </p:cNvSpPr>
          <p:nvPr>
            <p:ph sz="quarter" idx="1"/>
          </p:nvPr>
        </p:nvSpPr>
        <p:spPr/>
        <p:txBody>
          <a:bodyPr/>
          <a:lstStyle/>
          <a:p>
            <a:pPr>
              <a:buFont typeface="Arial" charset="0"/>
              <a:buChar char="•"/>
            </a:pPr>
            <a:r>
              <a:rPr lang="en-US" dirty="0" smtClean="0">
                <a:cs typeface="Arial" charset="0"/>
              </a:rPr>
              <a:t>The lipids can be divided into six classes based on their structure</a:t>
            </a:r>
          </a:p>
          <a:p>
            <a:pPr lvl="1"/>
            <a:r>
              <a:rPr lang="en-US" sz="2400" i="1" dirty="0" smtClean="0">
                <a:cs typeface="Arial" charset="0"/>
              </a:rPr>
              <a:t>Fatty acids</a:t>
            </a:r>
          </a:p>
          <a:p>
            <a:pPr lvl="1"/>
            <a:r>
              <a:rPr lang="en-US" sz="2400" i="1" dirty="0" err="1" smtClean="0">
                <a:cs typeface="Arial" charset="0"/>
              </a:rPr>
              <a:t>Triacylglycerols</a:t>
            </a:r>
            <a:endParaRPr lang="en-US" sz="2400" i="1" dirty="0" smtClean="0">
              <a:cs typeface="Arial" charset="0"/>
            </a:endParaRPr>
          </a:p>
          <a:p>
            <a:pPr lvl="1"/>
            <a:r>
              <a:rPr lang="en-US" sz="2400" i="1" dirty="0" smtClean="0">
                <a:cs typeface="Arial" charset="0"/>
              </a:rPr>
              <a:t>Phospholipids</a:t>
            </a:r>
          </a:p>
          <a:p>
            <a:pPr lvl="1"/>
            <a:r>
              <a:rPr lang="en-US" sz="2400" i="1" dirty="0" err="1" smtClean="0">
                <a:cs typeface="Arial" charset="0"/>
              </a:rPr>
              <a:t>Glycolipids</a:t>
            </a:r>
            <a:endParaRPr lang="en-US" sz="2400" i="1" dirty="0" smtClean="0">
              <a:cs typeface="Arial" charset="0"/>
            </a:endParaRPr>
          </a:p>
          <a:p>
            <a:pPr lvl="1"/>
            <a:r>
              <a:rPr lang="en-US" sz="2400" i="1" dirty="0" smtClean="0">
                <a:cs typeface="Arial" charset="0"/>
              </a:rPr>
              <a:t>Steroids</a:t>
            </a:r>
          </a:p>
          <a:p>
            <a:pPr lvl="1"/>
            <a:r>
              <a:rPr lang="en-US" sz="2400" i="1" dirty="0" err="1" smtClean="0">
                <a:cs typeface="Arial" charset="0"/>
              </a:rPr>
              <a:t>Terpines</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1139825"/>
          </a:xfrm>
        </p:spPr>
        <p:txBody>
          <a:bodyPr/>
          <a:lstStyle/>
          <a:p>
            <a:r>
              <a:rPr lang="en-US" smtClean="0"/>
              <a:t>Fatty Acids</a:t>
            </a:r>
          </a:p>
        </p:txBody>
      </p:sp>
      <p:sp>
        <p:nvSpPr>
          <p:cNvPr id="53251" name="Rectangle 3"/>
          <p:cNvSpPr>
            <a:spLocks noGrp="1" noChangeArrowheads="1"/>
          </p:cNvSpPr>
          <p:nvPr>
            <p:ph type="body" sz="half" idx="1"/>
          </p:nvPr>
        </p:nvSpPr>
        <p:spPr>
          <a:xfrm>
            <a:off x="457200" y="2292529"/>
            <a:ext cx="8305800" cy="4530725"/>
          </a:xfrm>
        </p:spPr>
        <p:txBody>
          <a:bodyPr>
            <a:normAutofit/>
          </a:bodyPr>
          <a:lstStyle/>
          <a:p>
            <a:r>
              <a:rPr lang="en-US" sz="2400" dirty="0" smtClean="0"/>
              <a:t>Long hydrocarbon chains with a polar carboxyl group at one end</a:t>
            </a:r>
          </a:p>
          <a:p>
            <a:r>
              <a:rPr lang="en-US" sz="2400" dirty="0" err="1" smtClean="0"/>
              <a:t>Amphipathic</a:t>
            </a:r>
            <a:endParaRPr lang="en-US" sz="2400" dirty="0" smtClean="0"/>
          </a:p>
          <a:p>
            <a:r>
              <a:rPr lang="en-US" sz="2400" dirty="0" smtClean="0"/>
              <a:t>Contain an even number of carbons (usually 12-24)</a:t>
            </a:r>
          </a:p>
          <a:p>
            <a:r>
              <a:rPr lang="en-US" sz="2400" dirty="0" smtClean="0"/>
              <a:t>Synthesized by stepwise addition of </a:t>
            </a:r>
            <a:r>
              <a:rPr lang="en-US" sz="2400" dirty="0" err="1" smtClean="0">
                <a:solidFill>
                  <a:schemeClr val="tx2"/>
                </a:solidFill>
              </a:rPr>
              <a:t>acyl</a:t>
            </a:r>
            <a:r>
              <a:rPr lang="en-US" sz="2400" dirty="0" smtClean="0">
                <a:solidFill>
                  <a:schemeClr val="tx2"/>
                </a:solidFill>
              </a:rPr>
              <a:t> groups</a:t>
            </a:r>
            <a:r>
              <a:rPr lang="en-US" sz="2400" dirty="0" smtClean="0"/>
              <a:t> (2-carbon units from </a:t>
            </a:r>
            <a:r>
              <a:rPr lang="en-US" sz="2400" dirty="0" smtClean="0">
                <a:solidFill>
                  <a:schemeClr val="tx2"/>
                </a:solidFill>
              </a:rPr>
              <a:t>acetyl coenzyme A</a:t>
            </a:r>
            <a:r>
              <a:rPr lang="en-US" sz="2400" dirty="0" smtClean="0"/>
              <a:t>)</a:t>
            </a:r>
          </a:p>
        </p:txBody>
      </p:sp>
      <p:pic>
        <p:nvPicPr>
          <p:cNvPr id="53253" name="Picture 5" descr="Alberts 062"/>
          <p:cNvPicPr>
            <a:picLocks noGrp="1" noChangeAspect="1" noChangeArrowheads="1"/>
          </p:cNvPicPr>
          <p:nvPr>
            <p:ph sz="half" idx="2"/>
          </p:nvPr>
        </p:nvPicPr>
        <p:blipFill>
          <a:blip r:embed="rId2"/>
          <a:srcRect l="69904" b="78000"/>
          <a:stretch>
            <a:fillRect/>
          </a:stretch>
        </p:blipFill>
        <p:spPr>
          <a:xfrm>
            <a:off x="5257800" y="4648200"/>
            <a:ext cx="2133600" cy="1817688"/>
          </a:xfrm>
          <a:noFill/>
        </p:spPr>
      </p:pic>
      <p:pic>
        <p:nvPicPr>
          <p:cNvPr id="53252" name="Picture 4" descr="Alberts 052"/>
          <p:cNvPicPr>
            <a:picLocks noGrp="1" noChangeAspect="1" noChangeArrowheads="1"/>
          </p:cNvPicPr>
          <p:nvPr>
            <p:ph idx="4294967295"/>
          </p:nvPr>
        </p:nvPicPr>
        <p:blipFill>
          <a:blip r:embed="rId3"/>
          <a:srcRect b="77875"/>
          <a:stretch>
            <a:fillRect/>
          </a:stretch>
        </p:blipFill>
        <p:spPr>
          <a:xfrm>
            <a:off x="533400" y="1066800"/>
            <a:ext cx="8610600" cy="1255713"/>
          </a:xfrm>
          <a:noFill/>
          <a:ln>
            <a:solidFill>
              <a:schemeClr val="accent1">
                <a:lumMod val="75000"/>
              </a:schemeClr>
            </a:solidFill>
          </a:ln>
        </p:spPr>
      </p:pic>
      <p:sp>
        <p:nvSpPr>
          <p:cNvPr id="53254" name="Oval 6"/>
          <p:cNvSpPr>
            <a:spLocks noChangeArrowheads="1"/>
          </p:cNvSpPr>
          <p:nvPr/>
        </p:nvSpPr>
        <p:spPr bwMode="auto">
          <a:xfrm>
            <a:off x="6400800" y="4572000"/>
            <a:ext cx="1219200" cy="838200"/>
          </a:xfrm>
          <a:prstGeom prst="ellipse">
            <a:avLst/>
          </a:prstGeom>
          <a:noFill/>
          <a:ln w="28575">
            <a:solidFill>
              <a:srgbClr val="FF0000"/>
            </a:solidFill>
            <a:round/>
            <a:headEnd/>
            <a:tailEnd/>
          </a:ln>
        </p:spPr>
        <p:txBody>
          <a:bodyPr wrap="none" anchor="ctr"/>
          <a:lstStyle/>
          <a:p>
            <a:endParaRPr lang="en-US"/>
          </a:p>
        </p:txBody>
      </p:sp>
      <p:sp>
        <p:nvSpPr>
          <p:cNvPr id="53255" name="Text Box 7"/>
          <p:cNvSpPr txBox="1">
            <a:spLocks noChangeArrowheads="1"/>
          </p:cNvSpPr>
          <p:nvPr/>
        </p:nvSpPr>
        <p:spPr bwMode="auto">
          <a:xfrm>
            <a:off x="7626350" y="4495800"/>
            <a:ext cx="1517650" cy="701675"/>
          </a:xfrm>
          <a:prstGeom prst="rect">
            <a:avLst/>
          </a:prstGeom>
          <a:noFill/>
          <a:ln w="9525">
            <a:noFill/>
            <a:miter lim="800000"/>
            <a:headEnd/>
            <a:tailEnd/>
          </a:ln>
        </p:spPr>
        <p:txBody>
          <a:bodyPr wrap="none">
            <a:spAutoFit/>
          </a:bodyPr>
          <a:lstStyle/>
          <a:p>
            <a:r>
              <a:rPr lang="en-US" sz="2000"/>
              <a:t>2-Carbon</a:t>
            </a:r>
          </a:p>
          <a:p>
            <a:r>
              <a:rPr lang="en-US" sz="2000"/>
              <a:t>acyl group</a:t>
            </a:r>
          </a:p>
        </p:txBody>
      </p:sp>
      <p:sp>
        <p:nvSpPr>
          <p:cNvPr id="53256" name="Line 8"/>
          <p:cNvSpPr>
            <a:spLocks noChangeShapeType="1"/>
          </p:cNvSpPr>
          <p:nvPr/>
        </p:nvSpPr>
        <p:spPr bwMode="auto">
          <a:xfrm flipH="1">
            <a:off x="7010400" y="4648200"/>
            <a:ext cx="609600" cy="228600"/>
          </a:xfrm>
          <a:prstGeom prst="line">
            <a:avLst/>
          </a:prstGeom>
          <a:noFill/>
          <a:ln w="28575">
            <a:solidFill>
              <a:srgbClr val="FF0000"/>
            </a:solidFill>
            <a:round/>
            <a:headEnd/>
            <a:tailEnd type="triangle" w="med" len="med"/>
          </a:ln>
        </p:spPr>
        <p:txBody>
          <a:bodyPr/>
          <a:lstStyle/>
          <a:p>
            <a:endParaRPr lang="en-US"/>
          </a:p>
        </p:txBody>
      </p:sp>
      <p:sp>
        <p:nvSpPr>
          <p:cNvPr id="53257" name="Oval 9"/>
          <p:cNvSpPr>
            <a:spLocks noChangeArrowheads="1"/>
          </p:cNvSpPr>
          <p:nvPr/>
        </p:nvSpPr>
        <p:spPr bwMode="auto">
          <a:xfrm>
            <a:off x="5257800" y="4648200"/>
            <a:ext cx="914400" cy="1905000"/>
          </a:xfrm>
          <a:prstGeom prst="ellipse">
            <a:avLst/>
          </a:prstGeom>
          <a:noFill/>
          <a:ln w="28575">
            <a:solidFill>
              <a:srgbClr val="0000FF"/>
            </a:solidFill>
            <a:round/>
            <a:headEnd/>
            <a:tailEnd/>
          </a:ln>
        </p:spPr>
        <p:txBody>
          <a:bodyPr wrap="none" anchor="ctr"/>
          <a:lstStyle/>
          <a:p>
            <a:endParaRPr lang="en-US"/>
          </a:p>
        </p:txBody>
      </p:sp>
      <p:sp>
        <p:nvSpPr>
          <p:cNvPr id="53258" name="Text Box 10"/>
          <p:cNvSpPr txBox="1">
            <a:spLocks noChangeArrowheads="1"/>
          </p:cNvSpPr>
          <p:nvPr/>
        </p:nvSpPr>
        <p:spPr bwMode="auto">
          <a:xfrm>
            <a:off x="3886200" y="5257800"/>
            <a:ext cx="688975" cy="396875"/>
          </a:xfrm>
          <a:prstGeom prst="rect">
            <a:avLst/>
          </a:prstGeom>
          <a:noFill/>
          <a:ln w="9525">
            <a:noFill/>
            <a:miter lim="800000"/>
            <a:headEnd/>
            <a:tailEnd/>
          </a:ln>
        </p:spPr>
        <p:txBody>
          <a:bodyPr wrap="none">
            <a:spAutoFit/>
          </a:bodyPr>
          <a:lstStyle/>
          <a:p>
            <a:r>
              <a:rPr lang="en-US" sz="2000"/>
              <a:t>CoA</a:t>
            </a:r>
          </a:p>
        </p:txBody>
      </p:sp>
      <p:sp>
        <p:nvSpPr>
          <p:cNvPr id="53259" name="Line 11"/>
          <p:cNvSpPr>
            <a:spLocks noChangeShapeType="1"/>
          </p:cNvSpPr>
          <p:nvPr/>
        </p:nvSpPr>
        <p:spPr bwMode="auto">
          <a:xfrm>
            <a:off x="4572000" y="5486400"/>
            <a:ext cx="914400" cy="0"/>
          </a:xfrm>
          <a:prstGeom prst="line">
            <a:avLst/>
          </a:prstGeom>
          <a:noFill/>
          <a:ln w="28575">
            <a:solidFill>
              <a:srgbClr val="0000FF"/>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1139825"/>
          </a:xfrm>
        </p:spPr>
        <p:txBody>
          <a:bodyPr/>
          <a:lstStyle/>
          <a:p>
            <a:r>
              <a:rPr lang="en-US" smtClean="0"/>
              <a:t>Fatty Acids</a:t>
            </a:r>
          </a:p>
        </p:txBody>
      </p:sp>
      <p:pic>
        <p:nvPicPr>
          <p:cNvPr id="54276" name="Picture 4" descr="Alberts 052"/>
          <p:cNvPicPr>
            <a:picLocks noGrp="1" noChangeAspect="1" noChangeArrowheads="1"/>
          </p:cNvPicPr>
          <p:nvPr>
            <p:ph sz="quarter" idx="1"/>
          </p:nvPr>
        </p:nvPicPr>
        <p:blipFill>
          <a:blip r:embed="rId2"/>
          <a:srcRect b="77875"/>
          <a:stretch>
            <a:fillRect/>
          </a:stretch>
        </p:blipFill>
        <p:spPr>
          <a:xfrm>
            <a:off x="304800" y="1143000"/>
            <a:ext cx="8534400" cy="1244600"/>
          </a:xfrm>
          <a:noFill/>
          <a:ln>
            <a:solidFill>
              <a:schemeClr val="accent1">
                <a:lumMod val="75000"/>
              </a:schemeClr>
            </a:solidFill>
          </a:ln>
        </p:spPr>
      </p:pic>
      <p:sp>
        <p:nvSpPr>
          <p:cNvPr id="54275" name="Rectangle 3"/>
          <p:cNvSpPr>
            <a:spLocks noGrp="1" noChangeArrowheads="1"/>
          </p:cNvSpPr>
          <p:nvPr>
            <p:ph type="body" idx="4294967295"/>
          </p:nvPr>
        </p:nvSpPr>
        <p:spPr>
          <a:xfrm>
            <a:off x="228600" y="2327275"/>
            <a:ext cx="8915400" cy="4530725"/>
          </a:xfrm>
        </p:spPr>
        <p:txBody>
          <a:bodyPr/>
          <a:lstStyle/>
          <a:p>
            <a:pPr>
              <a:lnSpc>
                <a:spcPct val="80000"/>
              </a:lnSpc>
            </a:pPr>
            <a:r>
              <a:rPr lang="en-US" sz="2400" dirty="0" smtClean="0">
                <a:solidFill>
                  <a:schemeClr val="tx2"/>
                </a:solidFill>
              </a:rPr>
              <a:t>Saturated Fatty Acids</a:t>
            </a:r>
          </a:p>
          <a:p>
            <a:pPr>
              <a:lnSpc>
                <a:spcPct val="80000"/>
              </a:lnSpc>
              <a:buFont typeface="Wingdings" pitchFamily="2" charset="2"/>
              <a:buNone/>
            </a:pPr>
            <a:r>
              <a:rPr lang="en-US" sz="2400" dirty="0" smtClean="0"/>
              <a:t>		Every C is bonded to the maximum number of H’s</a:t>
            </a:r>
          </a:p>
          <a:p>
            <a:pPr>
              <a:lnSpc>
                <a:spcPct val="80000"/>
              </a:lnSpc>
              <a:buFont typeface="Wingdings" pitchFamily="2" charset="2"/>
              <a:buNone/>
            </a:pPr>
            <a:r>
              <a:rPr lang="en-US" sz="2400" dirty="0" smtClean="0"/>
              <a:t>		Have the chemical formula of </a:t>
            </a:r>
            <a:r>
              <a:rPr lang="en-US" sz="2400" dirty="0" smtClean="0">
                <a:solidFill>
                  <a:schemeClr val="tx2"/>
                </a:solidFill>
              </a:rPr>
              <a:t>C</a:t>
            </a:r>
            <a:r>
              <a:rPr lang="en-US" sz="2400" i="1" baseline="-25000" dirty="0" smtClean="0">
                <a:solidFill>
                  <a:schemeClr val="tx2"/>
                </a:solidFill>
              </a:rPr>
              <a:t>n</a:t>
            </a:r>
            <a:r>
              <a:rPr lang="en-US" sz="2400" dirty="0" smtClean="0">
                <a:solidFill>
                  <a:schemeClr val="tx2"/>
                </a:solidFill>
              </a:rPr>
              <a:t>H</a:t>
            </a:r>
            <a:r>
              <a:rPr lang="en-US" sz="2400" i="1" baseline="-25000" dirty="0" smtClean="0">
                <a:solidFill>
                  <a:schemeClr val="tx2"/>
                </a:solidFill>
              </a:rPr>
              <a:t>2n</a:t>
            </a:r>
            <a:r>
              <a:rPr lang="en-US" sz="2400" dirty="0" smtClean="0">
                <a:solidFill>
                  <a:schemeClr val="tx2"/>
                </a:solidFill>
              </a:rPr>
              <a:t>O</a:t>
            </a:r>
            <a:r>
              <a:rPr lang="en-US" sz="2400" i="1" baseline="-25000" dirty="0" smtClean="0">
                <a:solidFill>
                  <a:schemeClr val="tx2"/>
                </a:solidFill>
              </a:rPr>
              <a:t>2</a:t>
            </a:r>
          </a:p>
          <a:p>
            <a:pPr>
              <a:lnSpc>
                <a:spcPct val="80000"/>
              </a:lnSpc>
              <a:buFont typeface="Wingdings" pitchFamily="2" charset="2"/>
              <a:buNone/>
            </a:pPr>
            <a:r>
              <a:rPr lang="en-US" sz="2400" dirty="0" smtClean="0"/>
              <a:t>		Linear</a:t>
            </a:r>
          </a:p>
          <a:p>
            <a:pPr>
              <a:lnSpc>
                <a:spcPct val="80000"/>
              </a:lnSpc>
              <a:buFont typeface="Wingdings" pitchFamily="2" charset="2"/>
              <a:buNone/>
            </a:pPr>
            <a:r>
              <a:rPr lang="en-US" sz="2400" dirty="0" smtClean="0"/>
              <a:t>		Pack together well</a:t>
            </a:r>
          </a:p>
          <a:p>
            <a:pPr>
              <a:lnSpc>
                <a:spcPct val="80000"/>
              </a:lnSpc>
              <a:buFont typeface="Wingdings" pitchFamily="2" charset="2"/>
              <a:buNone/>
            </a:pPr>
            <a:endParaRPr lang="en-US" sz="2400" dirty="0" smtClean="0"/>
          </a:p>
          <a:p>
            <a:pPr>
              <a:lnSpc>
                <a:spcPct val="80000"/>
              </a:lnSpc>
            </a:pPr>
            <a:r>
              <a:rPr lang="en-US" sz="2400" dirty="0" smtClean="0">
                <a:solidFill>
                  <a:schemeClr val="tx2"/>
                </a:solidFill>
              </a:rPr>
              <a:t>Unsaturated Fatty Acids</a:t>
            </a:r>
          </a:p>
          <a:p>
            <a:pPr>
              <a:lnSpc>
                <a:spcPct val="80000"/>
              </a:lnSpc>
              <a:buFont typeface="Wingdings" pitchFamily="2" charset="2"/>
              <a:buNone/>
            </a:pPr>
            <a:r>
              <a:rPr lang="en-US" sz="2400" dirty="0" smtClean="0"/>
              <a:t>		Some C’s are doubled-bonded</a:t>
            </a:r>
          </a:p>
          <a:p>
            <a:pPr>
              <a:lnSpc>
                <a:spcPct val="80000"/>
              </a:lnSpc>
              <a:buFont typeface="Wingdings" pitchFamily="2" charset="2"/>
              <a:buNone/>
            </a:pPr>
            <a:r>
              <a:rPr lang="en-US" sz="2400" dirty="0" smtClean="0"/>
              <a:t>		Double bonds form kinks</a:t>
            </a:r>
          </a:p>
          <a:p>
            <a:pPr>
              <a:lnSpc>
                <a:spcPct val="80000"/>
              </a:lnSpc>
              <a:buFont typeface="Wingdings" pitchFamily="2" charset="2"/>
              <a:buNone/>
            </a:pPr>
            <a:r>
              <a:rPr lang="en-US" sz="2400" dirty="0" smtClean="0"/>
              <a:t>		Do not pack together well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sz="3600" dirty="0" smtClean="0"/>
              <a:t>Amino Acids Exist as </a:t>
            </a:r>
            <a:r>
              <a:rPr lang="en-US" sz="3600" dirty="0" err="1" smtClean="0"/>
              <a:t>Stereoisomers</a:t>
            </a:r>
            <a:endParaRPr lang="en-US" sz="3600" dirty="0" smtClean="0"/>
          </a:p>
        </p:txBody>
      </p:sp>
      <p:pic>
        <p:nvPicPr>
          <p:cNvPr id="7172" name="Picture 4" descr="Alberts 020"/>
          <p:cNvPicPr>
            <a:picLocks noGrp="1" noChangeAspect="1" noChangeArrowheads="1"/>
          </p:cNvPicPr>
          <p:nvPr>
            <p:ph sz="quarter" idx="1"/>
          </p:nvPr>
        </p:nvPicPr>
        <p:blipFill>
          <a:blip r:embed="rId2"/>
          <a:stretch>
            <a:fillRect/>
          </a:stretch>
        </p:blipFill>
        <p:spPr>
          <a:xfrm>
            <a:off x="4191000" y="1600200"/>
            <a:ext cx="4203573" cy="4495800"/>
          </a:xfrm>
          <a:noFill/>
          <a:ln>
            <a:solidFill>
              <a:schemeClr val="accent1"/>
            </a:solidFill>
          </a:ln>
        </p:spPr>
      </p:pic>
      <p:sp>
        <p:nvSpPr>
          <p:cNvPr id="7171" name="Rectangle 6"/>
          <p:cNvSpPr>
            <a:spLocks noGrp="1" noChangeArrowheads="1"/>
          </p:cNvSpPr>
          <p:nvPr>
            <p:ph type="body" idx="4294967295"/>
          </p:nvPr>
        </p:nvSpPr>
        <p:spPr>
          <a:xfrm>
            <a:off x="762000" y="1752600"/>
            <a:ext cx="3657600" cy="4572000"/>
          </a:xfrm>
        </p:spPr>
        <p:txBody>
          <a:bodyPr>
            <a:normAutofit/>
          </a:bodyPr>
          <a:lstStyle/>
          <a:p>
            <a:r>
              <a:rPr lang="en-US" sz="2800" dirty="0" smtClean="0"/>
              <a:t>Only the L forms of amino acids are incorporated into proteins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Fatty Acids</a:t>
            </a:r>
          </a:p>
        </p:txBody>
      </p:sp>
      <p:pic>
        <p:nvPicPr>
          <p:cNvPr id="55299" name="Picture 3" descr="Alberts 054"/>
          <p:cNvPicPr>
            <a:picLocks noGrp="1" noChangeAspect="1" noChangeArrowheads="1"/>
          </p:cNvPicPr>
          <p:nvPr>
            <p:ph sz="quarter" idx="1"/>
          </p:nvPr>
        </p:nvPicPr>
        <p:blipFill>
          <a:blip r:embed="rId2"/>
          <a:stretch>
            <a:fillRect/>
          </a:stretch>
        </p:blipFill>
        <p:spPr>
          <a:xfrm>
            <a:off x="981598" y="1600200"/>
            <a:ext cx="7415753" cy="4495800"/>
          </a:xfr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228600"/>
            <a:ext cx="8229600" cy="1139825"/>
          </a:xfrm>
        </p:spPr>
        <p:txBody>
          <a:bodyPr/>
          <a:lstStyle/>
          <a:p>
            <a:r>
              <a:rPr lang="en-US" smtClean="0"/>
              <a:t>Fatty Acids</a:t>
            </a:r>
          </a:p>
        </p:txBody>
      </p:sp>
      <p:pic>
        <p:nvPicPr>
          <p:cNvPr id="56323" name="Picture 3" descr="Alberts 063"/>
          <p:cNvPicPr>
            <a:picLocks noGrp="1" noChangeAspect="1" noChangeArrowheads="1"/>
          </p:cNvPicPr>
          <p:nvPr>
            <p:ph sz="quarter" idx="1"/>
          </p:nvPr>
        </p:nvPicPr>
        <p:blipFill>
          <a:blip r:embed="rId2"/>
          <a:srcRect/>
          <a:stretch>
            <a:fillRect/>
          </a:stretch>
        </p:blipFill>
        <p:spPr>
          <a:xfrm>
            <a:off x="228600" y="1524000"/>
            <a:ext cx="8763000" cy="4052888"/>
          </a:xfr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52400"/>
            <a:ext cx="8229600" cy="1139825"/>
          </a:xfrm>
        </p:spPr>
        <p:txBody>
          <a:bodyPr>
            <a:normAutofit fontScale="90000"/>
          </a:bodyPr>
          <a:lstStyle/>
          <a:p>
            <a:r>
              <a:rPr lang="en-US" sz="4000" dirty="0" err="1" smtClean="0"/>
              <a:t>Triacylglycerols</a:t>
            </a:r>
            <a:r>
              <a:rPr lang="en-US" sz="4000" dirty="0" smtClean="0"/>
              <a:t> (Triglycerides): are storage lipids </a:t>
            </a:r>
          </a:p>
        </p:txBody>
      </p:sp>
      <p:pic>
        <p:nvPicPr>
          <p:cNvPr id="57348" name="Picture 4" descr="Alberts 052"/>
          <p:cNvPicPr>
            <a:picLocks noGrp="1" noChangeAspect="1" noChangeArrowheads="1"/>
          </p:cNvPicPr>
          <p:nvPr>
            <p:ph sz="quarter" idx="1"/>
          </p:nvPr>
        </p:nvPicPr>
        <p:blipFill>
          <a:blip r:embed="rId2"/>
          <a:srcRect t="20494" b="40987"/>
          <a:stretch>
            <a:fillRect/>
          </a:stretch>
        </p:blipFill>
        <p:spPr>
          <a:xfrm>
            <a:off x="304800" y="1447800"/>
            <a:ext cx="8534400" cy="2165350"/>
          </a:xfrm>
          <a:noFill/>
          <a:ln>
            <a:solidFill>
              <a:schemeClr val="accent1">
                <a:lumMod val="75000"/>
              </a:schemeClr>
            </a:solidFill>
          </a:ln>
        </p:spPr>
      </p:pic>
      <p:sp>
        <p:nvSpPr>
          <p:cNvPr id="57347" name="Rectangle 3"/>
          <p:cNvSpPr>
            <a:spLocks noGrp="1" noChangeArrowheads="1"/>
          </p:cNvSpPr>
          <p:nvPr>
            <p:ph type="body" idx="4294967295"/>
          </p:nvPr>
        </p:nvSpPr>
        <p:spPr>
          <a:xfrm>
            <a:off x="914400" y="3962400"/>
            <a:ext cx="8229600" cy="2895600"/>
          </a:xfrm>
        </p:spPr>
        <p:txBody>
          <a:bodyPr/>
          <a:lstStyle/>
          <a:p>
            <a:r>
              <a:rPr lang="en-US" sz="2400" dirty="0" smtClean="0"/>
              <a:t>Glycerol </a:t>
            </a:r>
            <a:r>
              <a:rPr lang="en-US" sz="2400" dirty="0" err="1" smtClean="0">
                <a:solidFill>
                  <a:schemeClr val="tx2"/>
                </a:solidFill>
              </a:rPr>
              <a:t>esterified</a:t>
            </a:r>
            <a:r>
              <a:rPr lang="en-US" sz="2400" dirty="0" smtClean="0"/>
              <a:t> to 3 fatty acids</a:t>
            </a:r>
          </a:p>
          <a:p>
            <a:r>
              <a:rPr lang="en-US" sz="2400" dirty="0" smtClean="0"/>
              <a:t>Fatty acids are added one at a time</a:t>
            </a:r>
          </a:p>
          <a:p>
            <a:r>
              <a:rPr lang="en-US" sz="2400" dirty="0" smtClean="0"/>
              <a:t>Fatty acids can be the same or can differ in the chain length and degree of saturation</a:t>
            </a:r>
          </a:p>
          <a:p>
            <a:pPr>
              <a:buFont typeface="Wingdings" pitchFamily="2" charset="2"/>
              <a:buNone/>
            </a:pPr>
            <a:endParaRPr lang="en-US" sz="24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r>
              <a:rPr lang="en-US" sz="3600" dirty="0" err="1" smtClean="0"/>
              <a:t>Triacylglycerols</a:t>
            </a:r>
            <a:endParaRPr lang="en-US" sz="3600" dirty="0" smtClean="0"/>
          </a:p>
        </p:txBody>
      </p:sp>
      <p:pic>
        <p:nvPicPr>
          <p:cNvPr id="58372" name="Picture 4" descr="Alberts 060"/>
          <p:cNvPicPr>
            <a:picLocks noGrp="1" noChangeAspect="1" noChangeArrowheads="1"/>
          </p:cNvPicPr>
          <p:nvPr>
            <p:ph sz="quarter" idx="1"/>
          </p:nvPr>
        </p:nvPicPr>
        <p:blipFill>
          <a:blip r:embed="rId2"/>
          <a:srcRect l="23795" t="12000" r="21179" b="20000"/>
          <a:stretch>
            <a:fillRect/>
          </a:stretch>
        </p:blipFill>
        <p:spPr>
          <a:xfrm>
            <a:off x="5791199" y="2209800"/>
            <a:ext cx="3068171" cy="2819400"/>
          </a:xfrm>
          <a:noFill/>
          <a:ln>
            <a:solidFill>
              <a:schemeClr val="accent1">
                <a:lumMod val="75000"/>
              </a:schemeClr>
            </a:solidFill>
          </a:ln>
        </p:spPr>
      </p:pic>
      <p:sp>
        <p:nvSpPr>
          <p:cNvPr id="58371" name="Rectangle 3"/>
          <p:cNvSpPr>
            <a:spLocks noGrp="1" noChangeArrowheads="1"/>
          </p:cNvSpPr>
          <p:nvPr>
            <p:ph type="body" idx="4294967295"/>
          </p:nvPr>
        </p:nvSpPr>
        <p:spPr>
          <a:xfrm>
            <a:off x="609600" y="1600200"/>
            <a:ext cx="5181600" cy="4876800"/>
          </a:xfrm>
        </p:spPr>
        <p:txBody>
          <a:bodyPr/>
          <a:lstStyle/>
          <a:p>
            <a:pPr>
              <a:lnSpc>
                <a:spcPct val="80000"/>
              </a:lnSpc>
            </a:pPr>
            <a:r>
              <a:rPr lang="en-US" sz="2400" dirty="0" smtClean="0">
                <a:solidFill>
                  <a:schemeClr val="tx2"/>
                </a:solidFill>
              </a:rPr>
              <a:t>Body fat of animals:</a:t>
            </a:r>
            <a:r>
              <a:rPr lang="en-US" sz="2400" dirty="0" smtClean="0"/>
              <a:t> comprised mostly of triglycerides with saturated fatty acids.  Tight packing of linear fatty acids leads to solid fat.</a:t>
            </a:r>
          </a:p>
          <a:p>
            <a:pPr>
              <a:lnSpc>
                <a:spcPct val="80000"/>
              </a:lnSpc>
              <a:buFont typeface="Wingdings" pitchFamily="2" charset="2"/>
              <a:buNone/>
            </a:pPr>
            <a:endParaRPr lang="en-US" sz="2400" dirty="0" smtClean="0"/>
          </a:p>
          <a:p>
            <a:pPr>
              <a:lnSpc>
                <a:spcPct val="80000"/>
              </a:lnSpc>
            </a:pPr>
            <a:r>
              <a:rPr lang="en-US" sz="2400" dirty="0" smtClean="0">
                <a:solidFill>
                  <a:schemeClr val="tx2"/>
                </a:solidFill>
              </a:rPr>
              <a:t>Plant oils:  </a:t>
            </a:r>
            <a:r>
              <a:rPr lang="en-US" sz="2400" dirty="0" smtClean="0"/>
              <a:t>comprised mostly of triglycerides with unsaturated fatty acids.  Tight packing cannot occur due to kinks.  Plant oils (such as those we use in cooking) are liquid.  Partial hydrogenation of vegetable oils gives us the solids of margarine and shortening.</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3600" dirty="0" smtClean="0"/>
              <a:t>Phospholipids</a:t>
            </a:r>
            <a:endParaRPr lang="en-US" dirty="0" smtClean="0"/>
          </a:p>
        </p:txBody>
      </p:sp>
      <p:pic>
        <p:nvPicPr>
          <p:cNvPr id="59396" name="Picture 4" descr="Alberts 052"/>
          <p:cNvPicPr>
            <a:picLocks noGrp="1" noChangeAspect="1" noChangeArrowheads="1"/>
          </p:cNvPicPr>
          <p:nvPr>
            <p:ph sz="quarter" idx="1"/>
          </p:nvPr>
        </p:nvPicPr>
        <p:blipFill>
          <a:blip r:embed="rId2"/>
          <a:srcRect t="57381" b="3461"/>
          <a:stretch>
            <a:fillRect/>
          </a:stretch>
        </p:blipFill>
        <p:spPr>
          <a:xfrm>
            <a:off x="304800" y="1600200"/>
            <a:ext cx="8534400" cy="2209800"/>
          </a:xfrm>
          <a:noFill/>
          <a:ln>
            <a:solidFill>
              <a:schemeClr val="accent1">
                <a:lumMod val="75000"/>
              </a:schemeClr>
            </a:solidFill>
          </a:ln>
        </p:spPr>
      </p:pic>
      <p:sp>
        <p:nvSpPr>
          <p:cNvPr id="59395" name="Rectangle 3"/>
          <p:cNvSpPr>
            <a:spLocks noGrp="1" noChangeArrowheads="1"/>
          </p:cNvSpPr>
          <p:nvPr>
            <p:ph type="body" idx="4294967295"/>
          </p:nvPr>
        </p:nvSpPr>
        <p:spPr>
          <a:xfrm>
            <a:off x="381000" y="4038600"/>
            <a:ext cx="8229600" cy="2286000"/>
          </a:xfrm>
        </p:spPr>
        <p:txBody>
          <a:bodyPr>
            <a:noAutofit/>
          </a:bodyPr>
          <a:lstStyle/>
          <a:p>
            <a:r>
              <a:rPr lang="en-US" sz="2400" dirty="0" smtClean="0"/>
              <a:t>Important membrane components</a:t>
            </a:r>
          </a:p>
          <a:p>
            <a:r>
              <a:rPr lang="en-US" sz="2400" dirty="0" err="1" smtClean="0"/>
              <a:t>Amphipathic</a:t>
            </a:r>
            <a:r>
              <a:rPr lang="en-US" sz="2400" dirty="0" smtClean="0"/>
              <a:t> in nature</a:t>
            </a:r>
          </a:p>
          <a:p>
            <a:r>
              <a:rPr lang="en-US" sz="2400" dirty="0" smtClean="0"/>
              <a:t>Membrane </a:t>
            </a:r>
            <a:r>
              <a:rPr lang="en-US" sz="2400" dirty="0" err="1" smtClean="0"/>
              <a:t>phosoglycerides</a:t>
            </a:r>
            <a:r>
              <a:rPr lang="en-US" sz="2400" dirty="0" smtClean="0"/>
              <a:t> invariably have in addition, a small hydrophilic alcohol linked to phosphate group by ester bond and represented above as R group</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r>
              <a:rPr lang="en-US" sz="3600" dirty="0" err="1" smtClean="0"/>
              <a:t>Phosphoglycerides</a:t>
            </a:r>
            <a:endParaRPr lang="en-US" sz="3600" dirty="0" smtClean="0"/>
          </a:p>
        </p:txBody>
      </p:sp>
      <p:sp>
        <p:nvSpPr>
          <p:cNvPr id="60419" name="Rectangle 3"/>
          <p:cNvSpPr>
            <a:spLocks noGrp="1" noChangeArrowheads="1"/>
          </p:cNvSpPr>
          <p:nvPr>
            <p:ph type="body" sz="half" idx="1"/>
          </p:nvPr>
        </p:nvSpPr>
        <p:spPr>
          <a:xfrm>
            <a:off x="533400" y="1600200"/>
            <a:ext cx="5410200" cy="2514600"/>
          </a:xfrm>
          <a:ln>
            <a:solidFill>
              <a:schemeClr val="accent1">
                <a:lumMod val="75000"/>
              </a:schemeClr>
            </a:solidFill>
          </a:ln>
        </p:spPr>
        <p:txBody>
          <a:bodyPr/>
          <a:lstStyle/>
          <a:p>
            <a:r>
              <a:rPr lang="en-US" sz="2400" dirty="0" smtClean="0"/>
              <a:t>Modified glycerol; C1 </a:t>
            </a:r>
            <a:r>
              <a:rPr lang="en-US" sz="2400" dirty="0" err="1" smtClean="0"/>
              <a:t>esterified</a:t>
            </a:r>
            <a:r>
              <a:rPr lang="en-US" sz="2400" dirty="0" smtClean="0"/>
              <a:t> to a phosphate group</a:t>
            </a:r>
          </a:p>
          <a:p>
            <a:r>
              <a:rPr lang="en-US" sz="2400" dirty="0" smtClean="0"/>
              <a:t>Phosphate group is </a:t>
            </a:r>
            <a:r>
              <a:rPr lang="en-US" sz="2400" dirty="0" err="1" smtClean="0"/>
              <a:t>esterified</a:t>
            </a:r>
            <a:r>
              <a:rPr lang="en-US" sz="2400" dirty="0" smtClean="0"/>
              <a:t> to a small polar head group (R)</a:t>
            </a:r>
          </a:p>
          <a:p>
            <a:r>
              <a:rPr lang="en-US" sz="2400" dirty="0" smtClean="0"/>
              <a:t>C2 and C3 </a:t>
            </a:r>
            <a:r>
              <a:rPr lang="en-US" sz="2400" dirty="0" err="1" smtClean="0"/>
              <a:t>esterified</a:t>
            </a:r>
            <a:r>
              <a:rPr lang="en-US" sz="2400" dirty="0" smtClean="0"/>
              <a:t> to fatty acids</a:t>
            </a:r>
          </a:p>
        </p:txBody>
      </p:sp>
      <p:pic>
        <p:nvPicPr>
          <p:cNvPr id="60421" name="Picture 5" descr="Alberts 055"/>
          <p:cNvPicPr>
            <a:picLocks noGrp="1" noChangeAspect="1" noChangeArrowheads="1"/>
          </p:cNvPicPr>
          <p:nvPr>
            <p:ph sz="half" idx="2"/>
          </p:nvPr>
        </p:nvPicPr>
        <p:blipFill>
          <a:blip r:embed="rId2"/>
          <a:srcRect t="49802"/>
          <a:stretch>
            <a:fillRect/>
          </a:stretch>
        </p:blipFill>
        <p:spPr>
          <a:xfrm>
            <a:off x="838200" y="4191000"/>
            <a:ext cx="7543800" cy="2393950"/>
          </a:xfrm>
          <a:noFill/>
          <a:ln>
            <a:solidFill>
              <a:schemeClr val="accent1">
                <a:lumMod val="75000"/>
              </a:schemeClr>
            </a:solidFill>
          </a:ln>
        </p:spPr>
      </p:pic>
      <p:pic>
        <p:nvPicPr>
          <p:cNvPr id="60420" name="Picture 4" descr="Alberts 055"/>
          <p:cNvPicPr>
            <a:picLocks noGrp="1" noChangeAspect="1" noChangeArrowheads="1"/>
          </p:cNvPicPr>
          <p:nvPr>
            <p:ph idx="4294967295"/>
          </p:nvPr>
        </p:nvPicPr>
        <p:blipFill>
          <a:blip r:embed="rId2"/>
          <a:srcRect r="59399" b="48380"/>
          <a:stretch>
            <a:fillRect/>
          </a:stretch>
        </p:blipFill>
        <p:spPr>
          <a:xfrm>
            <a:off x="6036986" y="1645938"/>
            <a:ext cx="2906713" cy="2338388"/>
          </a:xfrm>
          <a:noFill/>
          <a:ln>
            <a:solidFill>
              <a:schemeClr val="accent1">
                <a:lumMod val="75000"/>
              </a:schemeClr>
            </a:solidFill>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33400" y="152400"/>
            <a:ext cx="8229600" cy="1139825"/>
          </a:xfrm>
        </p:spPr>
        <p:txBody>
          <a:bodyPr/>
          <a:lstStyle/>
          <a:p>
            <a:r>
              <a:rPr lang="en-US" sz="4000" dirty="0" err="1" smtClean="0"/>
              <a:t>Sphingolipids</a:t>
            </a:r>
            <a:endParaRPr lang="en-US" dirty="0" smtClean="0"/>
          </a:p>
        </p:txBody>
      </p:sp>
      <p:pic>
        <p:nvPicPr>
          <p:cNvPr id="61444" name="Picture 4" descr="Alberts 052"/>
          <p:cNvPicPr>
            <a:picLocks noGrp="1" noChangeAspect="1" noChangeArrowheads="1"/>
          </p:cNvPicPr>
          <p:nvPr>
            <p:ph sz="quarter" idx="1"/>
          </p:nvPr>
        </p:nvPicPr>
        <p:blipFill>
          <a:blip r:embed="rId2"/>
          <a:srcRect l="49500" t="61481" r="14400" b="8197"/>
          <a:stretch>
            <a:fillRect/>
          </a:stretch>
        </p:blipFill>
        <p:spPr>
          <a:xfrm>
            <a:off x="4191000" y="381000"/>
            <a:ext cx="3886200" cy="2151063"/>
          </a:xfrm>
          <a:noFill/>
          <a:ln>
            <a:solidFill>
              <a:schemeClr val="accent1">
                <a:lumMod val="75000"/>
              </a:schemeClr>
            </a:solidFill>
          </a:ln>
        </p:spPr>
      </p:pic>
      <p:sp>
        <p:nvSpPr>
          <p:cNvPr id="61443" name="Rectangle 3"/>
          <p:cNvSpPr>
            <a:spLocks noGrp="1" noChangeArrowheads="1"/>
          </p:cNvSpPr>
          <p:nvPr>
            <p:ph type="body" idx="4294967295"/>
          </p:nvPr>
        </p:nvSpPr>
        <p:spPr>
          <a:xfrm>
            <a:off x="457200" y="2819400"/>
            <a:ext cx="8229600" cy="3429000"/>
          </a:xfrm>
          <a:ln>
            <a:solidFill>
              <a:schemeClr val="accent1">
                <a:lumMod val="75000"/>
              </a:schemeClr>
            </a:solidFill>
          </a:ln>
        </p:spPr>
        <p:txBody>
          <a:bodyPr>
            <a:noAutofit/>
          </a:bodyPr>
          <a:lstStyle/>
          <a:p>
            <a:pPr>
              <a:lnSpc>
                <a:spcPct val="90000"/>
              </a:lnSpc>
            </a:pPr>
            <a:r>
              <a:rPr lang="en-US" sz="2400" dirty="0" smtClean="0"/>
              <a:t>Similar to </a:t>
            </a:r>
            <a:r>
              <a:rPr lang="en-US" sz="2400" dirty="0" err="1" smtClean="0"/>
              <a:t>phosphoglycerides</a:t>
            </a:r>
            <a:r>
              <a:rPr lang="en-US" sz="2400" dirty="0" smtClean="0"/>
              <a:t>, but contain </a:t>
            </a:r>
            <a:r>
              <a:rPr lang="en-US" sz="2400" dirty="0" err="1" smtClean="0">
                <a:solidFill>
                  <a:schemeClr val="tx2"/>
                </a:solidFill>
              </a:rPr>
              <a:t>sphingosine</a:t>
            </a:r>
            <a:r>
              <a:rPr lang="en-US" sz="2400" dirty="0" smtClean="0"/>
              <a:t> instead of glycerol</a:t>
            </a:r>
          </a:p>
          <a:p>
            <a:pPr>
              <a:lnSpc>
                <a:spcPct val="90000"/>
              </a:lnSpc>
            </a:pPr>
            <a:r>
              <a:rPr lang="en-US" sz="2400" dirty="0" smtClean="0"/>
              <a:t>Important in membrane structure and cell signaling</a:t>
            </a:r>
          </a:p>
          <a:p>
            <a:pPr>
              <a:lnSpc>
                <a:spcPct val="90000"/>
              </a:lnSpc>
            </a:pPr>
            <a:r>
              <a:rPr lang="en-US" sz="2400" dirty="0" smtClean="0"/>
              <a:t>Based on amine </a:t>
            </a:r>
            <a:r>
              <a:rPr lang="en-US" sz="2400" dirty="0" err="1" smtClean="0"/>
              <a:t>Sphingosine</a:t>
            </a:r>
            <a:r>
              <a:rPr lang="en-US" sz="2400" dirty="0" smtClean="0"/>
              <a:t> that contains a long hydrocarbon tail with one double bond near the polar end</a:t>
            </a:r>
          </a:p>
          <a:p>
            <a:pPr>
              <a:lnSpc>
                <a:spcPct val="90000"/>
              </a:lnSpc>
            </a:pPr>
            <a:r>
              <a:rPr lang="en-US" sz="2400" dirty="0" smtClean="0"/>
              <a:t>Amino group on C2 forms an </a:t>
            </a:r>
            <a:r>
              <a:rPr lang="en-US" sz="2400" dirty="0" smtClean="0">
                <a:solidFill>
                  <a:schemeClr val="tx2"/>
                </a:solidFill>
              </a:rPr>
              <a:t>amide bond</a:t>
            </a:r>
            <a:r>
              <a:rPr lang="en-US" sz="2400" dirty="0" smtClean="0"/>
              <a:t> with the carboxyl group of a fatty acid to form </a:t>
            </a:r>
            <a:r>
              <a:rPr lang="en-US" sz="2400" dirty="0" err="1" smtClean="0">
                <a:solidFill>
                  <a:schemeClr val="tx2"/>
                </a:solidFill>
              </a:rPr>
              <a:t>ceramide</a:t>
            </a:r>
            <a:endParaRPr lang="en-US" sz="2400" dirty="0" smtClean="0">
              <a:solidFill>
                <a:schemeClr val="tx2"/>
              </a:solidFill>
            </a:endParaRPr>
          </a:p>
          <a:p>
            <a:pPr>
              <a:lnSpc>
                <a:spcPct val="90000"/>
              </a:lnSpc>
            </a:pPr>
            <a:r>
              <a:rPr lang="en-US" sz="2400" dirty="0" err="1" smtClean="0"/>
              <a:t>Sphingolipid</a:t>
            </a:r>
            <a:r>
              <a:rPr lang="en-US" sz="2400" dirty="0" smtClean="0"/>
              <a:t> = </a:t>
            </a:r>
            <a:r>
              <a:rPr lang="en-US" sz="2400" dirty="0" err="1" smtClean="0"/>
              <a:t>ceramide</a:t>
            </a:r>
            <a:r>
              <a:rPr lang="en-US" sz="2400" dirty="0" smtClean="0"/>
              <a:t> + polar head group (phosphate + R) on C1</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3600" dirty="0" err="1" smtClean="0"/>
              <a:t>Glycolipids</a:t>
            </a:r>
            <a:endParaRPr lang="en-US" dirty="0" smtClean="0"/>
          </a:p>
        </p:txBody>
      </p:sp>
      <p:pic>
        <p:nvPicPr>
          <p:cNvPr id="6" name="Picture 3" descr="\\Ps14\supplied from csr\Donna\Becker_World_Cell\chap003\03_27FigureD-L.jpg"/>
          <p:cNvPicPr>
            <a:picLocks noChangeAspect="1" noChangeArrowheads="1"/>
          </p:cNvPicPr>
          <p:nvPr/>
        </p:nvPicPr>
        <p:blipFill>
          <a:blip r:embed="rId2"/>
          <a:srcRect/>
          <a:stretch>
            <a:fillRect/>
          </a:stretch>
        </p:blipFill>
        <p:spPr bwMode="auto">
          <a:xfrm>
            <a:off x="5715000" y="1752600"/>
            <a:ext cx="3183220" cy="3733800"/>
          </a:xfrm>
          <a:prstGeom prst="rect">
            <a:avLst/>
          </a:prstGeom>
          <a:noFill/>
          <a:ln w="9525">
            <a:solidFill>
              <a:schemeClr val="accent1">
                <a:lumMod val="75000"/>
              </a:schemeClr>
            </a:solidFill>
            <a:miter lim="800000"/>
            <a:headEnd/>
            <a:tailEnd/>
          </a:ln>
        </p:spPr>
      </p:pic>
      <p:sp>
        <p:nvSpPr>
          <p:cNvPr id="7" name="Content Placeholder 6"/>
          <p:cNvSpPr>
            <a:spLocks noGrp="1"/>
          </p:cNvSpPr>
          <p:nvPr>
            <p:ph sz="quarter" idx="1"/>
          </p:nvPr>
        </p:nvSpPr>
        <p:spPr>
          <a:xfrm>
            <a:off x="612648" y="1600200"/>
            <a:ext cx="4949952" cy="4495800"/>
          </a:xfrm>
        </p:spPr>
        <p:txBody>
          <a:bodyPr>
            <a:normAutofit fontScale="85000" lnSpcReduction="20000"/>
          </a:bodyPr>
          <a:lstStyle/>
          <a:p>
            <a:pPr>
              <a:lnSpc>
                <a:spcPct val="90000"/>
              </a:lnSpc>
            </a:pPr>
            <a:r>
              <a:rPr lang="en-US" sz="2800" dirty="0" smtClean="0"/>
              <a:t>Similar to </a:t>
            </a:r>
            <a:r>
              <a:rPr lang="en-US" sz="2800" dirty="0" err="1" smtClean="0"/>
              <a:t>sphingolipids</a:t>
            </a:r>
            <a:r>
              <a:rPr lang="en-US" sz="2800" dirty="0" smtClean="0"/>
              <a:t>, but have a </a:t>
            </a:r>
            <a:r>
              <a:rPr lang="en-US" sz="2800" dirty="0" smtClean="0">
                <a:solidFill>
                  <a:schemeClr val="tx2"/>
                </a:solidFill>
              </a:rPr>
              <a:t>carbohydrate</a:t>
            </a:r>
            <a:r>
              <a:rPr lang="en-US" sz="2800" dirty="0" smtClean="0"/>
              <a:t> group attached to C1</a:t>
            </a:r>
          </a:p>
          <a:p>
            <a:pPr>
              <a:lnSpc>
                <a:spcPct val="90000"/>
              </a:lnSpc>
              <a:buFont typeface="Wingdings" pitchFamily="2" charset="2"/>
              <a:buNone/>
            </a:pPr>
            <a:endParaRPr lang="en-US" sz="2800" dirty="0" smtClean="0"/>
          </a:p>
          <a:p>
            <a:pPr>
              <a:lnSpc>
                <a:spcPct val="90000"/>
              </a:lnSpc>
            </a:pPr>
            <a:r>
              <a:rPr lang="en-US" sz="2800" dirty="0" smtClean="0"/>
              <a:t>Carbohydrates are polar, making </a:t>
            </a:r>
            <a:r>
              <a:rPr lang="en-US" sz="2800" dirty="0" err="1" smtClean="0"/>
              <a:t>glycolipids</a:t>
            </a:r>
            <a:r>
              <a:rPr lang="en-US" sz="2800" dirty="0" smtClean="0"/>
              <a:t> </a:t>
            </a:r>
            <a:r>
              <a:rPr lang="en-US" sz="2800" dirty="0" err="1" smtClean="0"/>
              <a:t>amphipathic</a:t>
            </a:r>
            <a:endParaRPr lang="en-US" sz="2800" dirty="0" smtClean="0"/>
          </a:p>
          <a:p>
            <a:pPr>
              <a:lnSpc>
                <a:spcPct val="90000"/>
              </a:lnSpc>
              <a:buFont typeface="Wingdings" pitchFamily="2" charset="2"/>
              <a:buNone/>
            </a:pPr>
            <a:endParaRPr lang="en-US" sz="2800" dirty="0" smtClean="0"/>
          </a:p>
          <a:p>
            <a:pPr>
              <a:lnSpc>
                <a:spcPct val="90000"/>
              </a:lnSpc>
            </a:pPr>
            <a:r>
              <a:rPr lang="en-US" sz="2800" dirty="0" smtClean="0"/>
              <a:t>Found in cell membranes, especially in plant cells and in cells of the nervous system</a:t>
            </a:r>
          </a:p>
          <a:p>
            <a:pPr>
              <a:lnSpc>
                <a:spcPct val="90000"/>
              </a:lnSpc>
            </a:pPr>
            <a:endParaRPr lang="en-US" sz="2800" dirty="0" smtClean="0">
              <a:cs typeface="Arial" charset="0"/>
            </a:endParaRPr>
          </a:p>
          <a:p>
            <a:pPr>
              <a:lnSpc>
                <a:spcPct val="90000"/>
              </a:lnSpc>
            </a:pPr>
            <a:r>
              <a:rPr lang="en-US" sz="2800" dirty="0" smtClean="0">
                <a:cs typeface="Arial" charset="0"/>
              </a:rPr>
              <a:t>Carbohydrate groups attached to a </a:t>
            </a:r>
            <a:r>
              <a:rPr lang="en-US" sz="2800" dirty="0" err="1" smtClean="0">
                <a:cs typeface="Arial" charset="0"/>
              </a:rPr>
              <a:t>glycolipid</a:t>
            </a:r>
            <a:r>
              <a:rPr lang="en-US" sz="2800" dirty="0" smtClean="0">
                <a:cs typeface="Arial" charset="0"/>
              </a:rPr>
              <a:t> may be one to six sugar units (D-glucose, D-</a:t>
            </a:r>
            <a:r>
              <a:rPr lang="en-US" sz="2800" dirty="0" err="1" smtClean="0">
                <a:cs typeface="Arial" charset="0"/>
              </a:rPr>
              <a:t>galactose</a:t>
            </a:r>
            <a:r>
              <a:rPr lang="en-US" sz="2800" dirty="0" smtClean="0">
                <a:cs typeface="Arial" charset="0"/>
              </a:rPr>
              <a:t>, or N-acetyl-D-</a:t>
            </a:r>
            <a:r>
              <a:rPr lang="en-US" sz="2800" dirty="0" err="1" smtClean="0">
                <a:cs typeface="Arial" charset="0"/>
              </a:rPr>
              <a:t>galactosamine</a:t>
            </a:r>
            <a:r>
              <a:rPr lang="en-US" sz="2800" dirty="0" smtClean="0">
                <a:cs typeface="Arial" charset="0"/>
              </a:rPr>
              <a:t>)</a:t>
            </a:r>
          </a:p>
          <a:p>
            <a:pPr>
              <a:lnSpc>
                <a:spcPct val="90000"/>
              </a:lnSpc>
            </a:pPr>
            <a:endParaRPr lang="en-US" sz="2800" dirty="0" smtClean="0"/>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600" dirty="0" smtClean="0"/>
              <a:t>Steroids</a:t>
            </a:r>
            <a:endParaRPr lang="en-US" dirty="0" smtClean="0"/>
          </a:p>
        </p:txBody>
      </p:sp>
      <p:sp>
        <p:nvSpPr>
          <p:cNvPr id="5" name="Content Placeholder 4"/>
          <p:cNvSpPr>
            <a:spLocks noGrp="1"/>
          </p:cNvSpPr>
          <p:nvPr>
            <p:ph sz="quarter" idx="1"/>
          </p:nvPr>
        </p:nvSpPr>
        <p:spPr>
          <a:xfrm>
            <a:off x="609600" y="1600200"/>
            <a:ext cx="5334000" cy="4495800"/>
          </a:xfrm>
        </p:spPr>
        <p:txBody>
          <a:bodyPr>
            <a:normAutofit fontScale="70000" lnSpcReduction="20000"/>
          </a:bodyPr>
          <a:lstStyle/>
          <a:p>
            <a:pPr>
              <a:buFont typeface="Arial" charset="0"/>
              <a:buChar char="•"/>
            </a:pPr>
            <a:r>
              <a:rPr lang="en-US" sz="3200" b="1" dirty="0" smtClean="0">
                <a:cs typeface="Arial" charset="0"/>
              </a:rPr>
              <a:t>Steroids</a:t>
            </a:r>
            <a:r>
              <a:rPr lang="en-US" sz="3200" dirty="0" smtClean="0">
                <a:cs typeface="Arial" charset="0"/>
              </a:rPr>
              <a:t> are derivatives of a four-ringed hydrocarbon skeleton, which distinguishes them from other lipids</a:t>
            </a:r>
          </a:p>
          <a:p>
            <a:pPr>
              <a:lnSpc>
                <a:spcPct val="80000"/>
              </a:lnSpc>
              <a:buFont typeface="Wingdings" pitchFamily="2" charset="2"/>
              <a:buNone/>
            </a:pPr>
            <a:endParaRPr lang="en-US" sz="3200" dirty="0" smtClean="0">
              <a:solidFill>
                <a:schemeClr val="tx2"/>
              </a:solidFill>
            </a:endParaRPr>
          </a:p>
          <a:p>
            <a:pPr>
              <a:lnSpc>
                <a:spcPct val="80000"/>
              </a:lnSpc>
            </a:pPr>
            <a:r>
              <a:rPr lang="en-US" sz="3200" dirty="0" smtClean="0"/>
              <a:t>Steroids differ from one another in degree of saturation and in functional side groups jutting out from ring structure</a:t>
            </a:r>
          </a:p>
          <a:p>
            <a:pPr>
              <a:lnSpc>
                <a:spcPct val="80000"/>
              </a:lnSpc>
              <a:buFont typeface="Wingdings" pitchFamily="2" charset="2"/>
              <a:buNone/>
            </a:pPr>
            <a:endParaRPr lang="en-US" sz="3200" dirty="0" smtClean="0"/>
          </a:p>
          <a:p>
            <a:pPr>
              <a:lnSpc>
                <a:spcPct val="80000"/>
              </a:lnSpc>
            </a:pPr>
            <a:r>
              <a:rPr lang="en-US" sz="3200" dirty="0" smtClean="0"/>
              <a:t>Prototypical steroid is </a:t>
            </a:r>
            <a:r>
              <a:rPr lang="en-US" sz="3200" dirty="0" smtClean="0">
                <a:solidFill>
                  <a:schemeClr val="tx2"/>
                </a:solidFill>
              </a:rPr>
              <a:t>cholesterol</a:t>
            </a:r>
          </a:p>
          <a:p>
            <a:pPr>
              <a:lnSpc>
                <a:spcPct val="80000"/>
              </a:lnSpc>
              <a:buFont typeface="Wingdings" pitchFamily="2" charset="2"/>
              <a:buNone/>
            </a:pPr>
            <a:endParaRPr lang="en-US" sz="3200" dirty="0" smtClean="0">
              <a:solidFill>
                <a:schemeClr val="tx2"/>
              </a:solidFill>
            </a:endParaRPr>
          </a:p>
          <a:p>
            <a:pPr>
              <a:lnSpc>
                <a:spcPct val="80000"/>
              </a:lnSpc>
            </a:pPr>
            <a:r>
              <a:rPr lang="en-US" sz="3200" dirty="0" smtClean="0"/>
              <a:t>Cholesterol is </a:t>
            </a:r>
            <a:r>
              <a:rPr lang="en-US" sz="3200" dirty="0" err="1" smtClean="0"/>
              <a:t>amphipathic</a:t>
            </a:r>
            <a:r>
              <a:rPr lang="en-US" sz="3200" dirty="0" smtClean="0"/>
              <a:t> and is found in cell membranes</a:t>
            </a:r>
          </a:p>
          <a:p>
            <a:pPr>
              <a:lnSpc>
                <a:spcPct val="80000"/>
              </a:lnSpc>
              <a:buFont typeface="Wingdings" pitchFamily="2" charset="2"/>
              <a:buNone/>
            </a:pPr>
            <a:endParaRPr lang="en-US" sz="3200" dirty="0" smtClean="0"/>
          </a:p>
          <a:p>
            <a:pPr>
              <a:lnSpc>
                <a:spcPct val="80000"/>
              </a:lnSpc>
            </a:pPr>
            <a:r>
              <a:rPr lang="en-US" sz="3200" dirty="0" smtClean="0"/>
              <a:t>Cholesterol serve as precursor for all </a:t>
            </a:r>
            <a:r>
              <a:rPr lang="en-US" sz="3200" dirty="0" smtClean="0">
                <a:solidFill>
                  <a:schemeClr val="tx2"/>
                </a:solidFill>
              </a:rPr>
              <a:t>steroid hormones</a:t>
            </a:r>
            <a:r>
              <a:rPr lang="en-US" sz="3200" dirty="0" smtClean="0"/>
              <a:t> (sex hormones, </a:t>
            </a:r>
            <a:r>
              <a:rPr lang="en-US" sz="3200" dirty="0" err="1" smtClean="0"/>
              <a:t>glucocorticoids</a:t>
            </a:r>
            <a:r>
              <a:rPr lang="en-US" sz="3200" dirty="0" smtClean="0"/>
              <a:t>, </a:t>
            </a:r>
            <a:r>
              <a:rPr lang="en-US" sz="3200" dirty="0" err="1" smtClean="0"/>
              <a:t>mineralocorticoids</a:t>
            </a:r>
            <a:r>
              <a:rPr lang="en-US" sz="3200" dirty="0" smtClean="0"/>
              <a:t>)</a:t>
            </a:r>
          </a:p>
          <a:p>
            <a:endParaRPr lang="en-US" dirty="0"/>
          </a:p>
        </p:txBody>
      </p:sp>
      <p:pic>
        <p:nvPicPr>
          <p:cNvPr id="6" name="Picture 3" descr="\\Ps14\supplied from csr\Donna\Becker_World_Cell\chap003\03_27FigureE-L.jpg"/>
          <p:cNvPicPr>
            <a:picLocks noChangeAspect="1" noChangeArrowheads="1"/>
          </p:cNvPicPr>
          <p:nvPr/>
        </p:nvPicPr>
        <p:blipFill>
          <a:blip r:embed="rId2"/>
          <a:srcRect/>
          <a:stretch>
            <a:fillRect/>
          </a:stretch>
        </p:blipFill>
        <p:spPr bwMode="auto">
          <a:xfrm>
            <a:off x="5895704" y="1752600"/>
            <a:ext cx="3006969" cy="3981450"/>
          </a:xfrm>
          <a:prstGeom prst="rect">
            <a:avLst/>
          </a:prstGeom>
          <a:noFill/>
          <a:ln w="9525">
            <a:solidFill>
              <a:schemeClr val="accent1">
                <a:lumMod val="75000"/>
              </a:schemeClr>
            </a:solid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Common Steroid Hormones</a:t>
            </a:r>
          </a:p>
        </p:txBody>
      </p:sp>
      <p:pic>
        <p:nvPicPr>
          <p:cNvPr id="64515" name="Picture 3" descr="Alberts 056"/>
          <p:cNvPicPr>
            <a:picLocks noGrp="1" noChangeAspect="1" noChangeArrowheads="1"/>
          </p:cNvPicPr>
          <p:nvPr>
            <p:ph sz="quarter" idx="1"/>
          </p:nvPr>
        </p:nvPicPr>
        <p:blipFill>
          <a:blip r:embed="rId2"/>
          <a:stretch>
            <a:fillRect/>
          </a:stretch>
        </p:blipFill>
        <p:spPr>
          <a:xfrm>
            <a:off x="2546477" y="1600200"/>
            <a:ext cx="4285996" cy="44958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Alberts 021"/>
          <p:cNvPicPr>
            <a:picLocks noGrp="1" noChangeAspect="1" noChangeArrowheads="1"/>
          </p:cNvPicPr>
          <p:nvPr>
            <p:ph sz="quarter" idx="1"/>
          </p:nvPr>
        </p:nvPicPr>
        <p:blipFill>
          <a:blip r:embed="rId2"/>
          <a:srcRect b="4985"/>
          <a:stretch>
            <a:fillRect/>
          </a:stretch>
        </p:blipFill>
        <p:spPr>
          <a:xfrm>
            <a:off x="457200" y="1143000"/>
            <a:ext cx="8229600" cy="4114800"/>
          </a:xfrm>
          <a:noFill/>
          <a:ln>
            <a:solidFill>
              <a:schemeClr val="accent1"/>
            </a:solidFill>
          </a:ln>
        </p:spPr>
      </p:pic>
      <p:sp>
        <p:nvSpPr>
          <p:cNvPr id="8195" name="Text Box 7"/>
          <p:cNvSpPr txBox="1">
            <a:spLocks noChangeArrowheads="1"/>
          </p:cNvSpPr>
          <p:nvPr/>
        </p:nvSpPr>
        <p:spPr bwMode="auto">
          <a:xfrm>
            <a:off x="533400" y="5486400"/>
            <a:ext cx="8153400" cy="701675"/>
          </a:xfrm>
          <a:prstGeom prst="rect">
            <a:avLst/>
          </a:prstGeom>
          <a:noFill/>
          <a:ln w="9525">
            <a:solidFill>
              <a:schemeClr val="accent1"/>
            </a:solidFill>
            <a:miter lim="800000"/>
            <a:headEnd/>
            <a:tailEnd/>
          </a:ln>
        </p:spPr>
        <p:txBody>
          <a:bodyPr wrap="square">
            <a:spAutoFit/>
          </a:bodyPr>
          <a:lstStyle/>
          <a:p>
            <a:r>
              <a:rPr lang="en-US" sz="2000" dirty="0"/>
              <a:t>Side chains are mostly hydrocarbons, which are </a:t>
            </a:r>
            <a:r>
              <a:rPr lang="en-US" sz="2000" dirty="0" err="1"/>
              <a:t>nonpolar</a:t>
            </a:r>
            <a:r>
              <a:rPr lang="en-US" sz="2000" dirty="0"/>
              <a:t> </a:t>
            </a:r>
            <a:r>
              <a:rPr lang="en-US" sz="2000" dirty="0" smtClean="0"/>
              <a:t>and will </a:t>
            </a:r>
            <a:r>
              <a:rPr lang="en-US" sz="2000" dirty="0"/>
              <a:t>not readily dissolve in H</a:t>
            </a:r>
            <a:r>
              <a:rPr lang="en-US" sz="2000" baseline="-25000" dirty="0"/>
              <a:t>2</a:t>
            </a:r>
            <a:r>
              <a:rPr lang="en-US" sz="2000" dirty="0"/>
              <a:t>O (hydrophobic)</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Terpenes</a:t>
            </a:r>
          </a:p>
        </p:txBody>
      </p:sp>
      <p:sp>
        <p:nvSpPr>
          <p:cNvPr id="4" name="Content Placeholder 3"/>
          <p:cNvSpPr>
            <a:spLocks noGrp="1"/>
          </p:cNvSpPr>
          <p:nvPr>
            <p:ph sz="quarter" idx="1"/>
          </p:nvPr>
        </p:nvSpPr>
        <p:spPr>
          <a:xfrm>
            <a:off x="612648" y="1600200"/>
            <a:ext cx="4949952" cy="4495800"/>
          </a:xfrm>
        </p:spPr>
        <p:txBody>
          <a:bodyPr>
            <a:normAutofit lnSpcReduction="10000"/>
          </a:bodyPr>
          <a:lstStyle/>
          <a:p>
            <a:pPr>
              <a:buFont typeface="Arial" charset="0"/>
              <a:buChar char="•"/>
            </a:pPr>
            <a:r>
              <a:rPr lang="en-US" sz="2800" b="1" dirty="0" err="1" smtClean="0">
                <a:cs typeface="Arial" charset="0"/>
              </a:rPr>
              <a:t>Terpenes</a:t>
            </a:r>
            <a:r>
              <a:rPr lang="en-US" sz="2800" dirty="0" smtClean="0">
                <a:cs typeface="Arial" charset="0"/>
              </a:rPr>
              <a:t> are synthesized from the five-carbon compound isoprene and are sometimes called </a:t>
            </a:r>
            <a:r>
              <a:rPr lang="en-US" sz="2800" i="1" dirty="0" err="1" smtClean="0">
                <a:cs typeface="Arial" charset="0"/>
              </a:rPr>
              <a:t>isoprenoids</a:t>
            </a:r>
            <a:endParaRPr lang="en-US" sz="2800" i="1" dirty="0" smtClean="0">
              <a:cs typeface="Arial" charset="0"/>
            </a:endParaRPr>
          </a:p>
          <a:p>
            <a:pPr>
              <a:buFont typeface="Arial" charset="0"/>
              <a:buChar char="•"/>
            </a:pPr>
            <a:endParaRPr lang="en-US" sz="2800" i="1" dirty="0" smtClean="0">
              <a:cs typeface="Arial" charset="0"/>
            </a:endParaRPr>
          </a:p>
          <a:p>
            <a:pPr>
              <a:buFont typeface="Arial" charset="0"/>
              <a:buChar char="•"/>
            </a:pPr>
            <a:r>
              <a:rPr lang="en-US" sz="2800" dirty="0" smtClean="0">
                <a:cs typeface="Arial" charset="0"/>
              </a:rPr>
              <a:t>Isoprene and its derivatives are joined in various combinations to produce substances such as </a:t>
            </a:r>
            <a:r>
              <a:rPr lang="en-US" sz="2800" i="1" dirty="0" smtClean="0">
                <a:cs typeface="Arial" charset="0"/>
              </a:rPr>
              <a:t>vitamin A</a:t>
            </a:r>
            <a:r>
              <a:rPr lang="en-US" sz="2800" dirty="0" smtClean="0">
                <a:cs typeface="Arial" charset="0"/>
              </a:rPr>
              <a:t> and </a:t>
            </a:r>
            <a:r>
              <a:rPr lang="en-US" sz="2800" i="1" dirty="0" err="1" smtClean="0">
                <a:cs typeface="Arial" charset="0"/>
              </a:rPr>
              <a:t>carotenoid</a:t>
            </a:r>
            <a:r>
              <a:rPr lang="en-US" sz="2800" dirty="0" smtClean="0">
                <a:cs typeface="Arial" charset="0"/>
              </a:rPr>
              <a:t> pigments</a:t>
            </a:r>
          </a:p>
          <a:p>
            <a:endParaRPr lang="en-US" sz="2800" dirty="0"/>
          </a:p>
        </p:txBody>
      </p:sp>
      <p:pic>
        <p:nvPicPr>
          <p:cNvPr id="5" name="Picture 3" descr="\\Ps14\supplied from csr\Donna\Becker_World_Cell\chap003\03_27FigureF-L.jpg"/>
          <p:cNvPicPr>
            <a:picLocks noChangeAspect="1" noChangeArrowheads="1"/>
          </p:cNvPicPr>
          <p:nvPr/>
        </p:nvPicPr>
        <p:blipFill>
          <a:blip r:embed="rId2"/>
          <a:srcRect/>
          <a:stretch>
            <a:fillRect/>
          </a:stretch>
        </p:blipFill>
        <p:spPr bwMode="auto">
          <a:xfrm>
            <a:off x="5562600" y="1676400"/>
            <a:ext cx="3352800" cy="4584200"/>
          </a:xfrm>
          <a:prstGeom prst="rect">
            <a:avLst/>
          </a:prstGeom>
          <a:noFill/>
          <a:ln w="9525">
            <a:solidFill>
              <a:schemeClr val="accent1">
                <a:lumMod val="75000"/>
              </a:schemeClr>
            </a:solid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cs typeface="Arial" charset="0"/>
              </a:rPr>
              <a:t>Other isoprene-based compounds</a:t>
            </a:r>
            <a:endParaRPr lang="en-US" sz="3600" dirty="0"/>
          </a:p>
        </p:txBody>
      </p:sp>
      <p:sp>
        <p:nvSpPr>
          <p:cNvPr id="3" name="Content Placeholder 2"/>
          <p:cNvSpPr>
            <a:spLocks noGrp="1"/>
          </p:cNvSpPr>
          <p:nvPr>
            <p:ph sz="quarter" idx="1"/>
          </p:nvPr>
        </p:nvSpPr>
        <p:spPr/>
        <p:txBody>
          <a:bodyPr>
            <a:normAutofit/>
          </a:bodyPr>
          <a:lstStyle/>
          <a:p>
            <a:pPr>
              <a:spcBef>
                <a:spcPct val="0"/>
              </a:spcBef>
              <a:buFontTx/>
              <a:buChar char="•"/>
            </a:pPr>
            <a:r>
              <a:rPr lang="en-US" sz="2800" dirty="0" smtClean="0">
                <a:cs typeface="Arial" charset="0"/>
              </a:rPr>
              <a:t>The isoprene-based compounds, </a:t>
            </a:r>
            <a:r>
              <a:rPr lang="en-US" sz="2800" i="1" dirty="0" err="1" smtClean="0">
                <a:cs typeface="Arial" charset="0"/>
              </a:rPr>
              <a:t>dolichols</a:t>
            </a:r>
            <a:r>
              <a:rPr lang="en-US" sz="2800" i="1" dirty="0" smtClean="0">
                <a:cs typeface="Arial" charset="0"/>
              </a:rPr>
              <a:t>,</a:t>
            </a:r>
            <a:r>
              <a:rPr lang="en-US" sz="2800" dirty="0" smtClean="0">
                <a:cs typeface="Arial" charset="0"/>
              </a:rPr>
              <a:t> are involved in activating sugar compounds </a:t>
            </a:r>
          </a:p>
          <a:p>
            <a:pPr>
              <a:spcBef>
                <a:spcPct val="0"/>
              </a:spcBef>
              <a:buFontTx/>
              <a:buChar char="•"/>
            </a:pPr>
            <a:endParaRPr lang="en-US" sz="2800" dirty="0" smtClean="0">
              <a:cs typeface="Arial" charset="0"/>
            </a:endParaRPr>
          </a:p>
          <a:p>
            <a:pPr>
              <a:spcBef>
                <a:spcPct val="0"/>
              </a:spcBef>
              <a:buFontTx/>
              <a:buChar char="•"/>
            </a:pPr>
            <a:r>
              <a:rPr lang="en-US" sz="2800" dirty="0" smtClean="0">
                <a:cs typeface="Arial" charset="0"/>
              </a:rPr>
              <a:t>Electron carriers such as </a:t>
            </a:r>
            <a:r>
              <a:rPr lang="en-US" sz="2800" i="1" dirty="0" smtClean="0">
                <a:cs typeface="Arial" charset="0"/>
              </a:rPr>
              <a:t>coenzyme Q</a:t>
            </a:r>
            <a:r>
              <a:rPr lang="en-US" sz="2800" dirty="0" smtClean="0">
                <a:cs typeface="Arial" charset="0"/>
              </a:rPr>
              <a:t>  and </a:t>
            </a:r>
            <a:r>
              <a:rPr lang="en-US" sz="2800" i="1" dirty="0" err="1" smtClean="0">
                <a:cs typeface="Arial" charset="0"/>
              </a:rPr>
              <a:t>plastoquinone</a:t>
            </a:r>
            <a:r>
              <a:rPr lang="en-US" sz="2800" dirty="0" smtClean="0">
                <a:cs typeface="Arial" charset="0"/>
              </a:rPr>
              <a:t> are also isoprene derivatives</a:t>
            </a:r>
          </a:p>
          <a:p>
            <a:pPr>
              <a:spcBef>
                <a:spcPct val="0"/>
              </a:spcBef>
              <a:buFontTx/>
              <a:buChar char="•"/>
            </a:pPr>
            <a:endParaRPr lang="en-US" sz="2800" dirty="0" smtClean="0">
              <a:cs typeface="Arial" charset="0"/>
            </a:endParaRPr>
          </a:p>
          <a:p>
            <a:pPr>
              <a:spcBef>
                <a:spcPct val="0"/>
              </a:spcBef>
              <a:buFontTx/>
              <a:buChar char="•"/>
            </a:pPr>
            <a:r>
              <a:rPr lang="en-US" sz="2800" dirty="0" err="1" smtClean="0">
                <a:cs typeface="Arial" charset="0"/>
              </a:rPr>
              <a:t>Polyisoprenoids</a:t>
            </a:r>
            <a:r>
              <a:rPr lang="en-US" sz="2800" dirty="0" smtClean="0">
                <a:cs typeface="Arial" charset="0"/>
              </a:rPr>
              <a:t>, polymers of isoprene, are found in cell membranes of the </a:t>
            </a:r>
            <a:r>
              <a:rPr lang="en-US" sz="2800" dirty="0" err="1" smtClean="0">
                <a:cs typeface="Arial" charset="0"/>
              </a:rPr>
              <a:t>Archaea</a:t>
            </a:r>
            <a:endParaRPr lang="en-US" sz="2800" dirty="0" smtClean="0">
              <a:cs typeface="Arial" charset="0"/>
            </a:endParaRPr>
          </a:p>
          <a:p>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Alberts 022"/>
          <p:cNvPicPr>
            <a:picLocks noGrp="1" noChangeAspect="1" noChangeArrowheads="1"/>
          </p:cNvPicPr>
          <p:nvPr>
            <p:ph sz="quarter" idx="1"/>
          </p:nvPr>
        </p:nvPicPr>
        <p:blipFill>
          <a:blip r:embed="rId2"/>
          <a:srcRect b="4135"/>
          <a:stretch>
            <a:fillRect/>
          </a:stretch>
        </p:blipFill>
        <p:spPr>
          <a:xfrm>
            <a:off x="1295400" y="304800"/>
            <a:ext cx="6675438" cy="4343400"/>
          </a:xfrm>
          <a:noFill/>
          <a:ln>
            <a:solidFill>
              <a:schemeClr val="accent1"/>
            </a:solidFill>
          </a:ln>
        </p:spPr>
      </p:pic>
      <p:sp>
        <p:nvSpPr>
          <p:cNvPr id="9219" name="Text Box 7"/>
          <p:cNvSpPr txBox="1">
            <a:spLocks noChangeArrowheads="1"/>
          </p:cNvSpPr>
          <p:nvPr/>
        </p:nvSpPr>
        <p:spPr bwMode="auto">
          <a:xfrm>
            <a:off x="914400" y="4800600"/>
            <a:ext cx="7239000" cy="1631216"/>
          </a:xfrm>
          <a:prstGeom prst="rect">
            <a:avLst/>
          </a:prstGeom>
          <a:noFill/>
          <a:ln w="9525">
            <a:solidFill>
              <a:schemeClr val="accent1"/>
            </a:solidFill>
            <a:miter lim="800000"/>
            <a:headEnd/>
            <a:tailEnd/>
          </a:ln>
        </p:spPr>
        <p:txBody>
          <a:bodyPr wrap="square">
            <a:spAutoFit/>
          </a:bodyPr>
          <a:lstStyle/>
          <a:p>
            <a:r>
              <a:rPr lang="en-US" sz="2000" dirty="0"/>
              <a:t>The polarity of </a:t>
            </a:r>
            <a:r>
              <a:rPr lang="en-US" sz="2000" dirty="0" err="1"/>
              <a:t>aa’s</a:t>
            </a:r>
            <a:r>
              <a:rPr lang="en-US" sz="2000" dirty="0"/>
              <a:t> in these 2 groups allows them to readily dissolve </a:t>
            </a:r>
            <a:r>
              <a:rPr lang="en-US" sz="2000" dirty="0" smtClean="0"/>
              <a:t>in </a:t>
            </a:r>
            <a:r>
              <a:rPr lang="en-US" sz="2000" dirty="0"/>
              <a:t>H</a:t>
            </a:r>
            <a:r>
              <a:rPr lang="en-US" sz="2000" baseline="-25000" dirty="0"/>
              <a:t>2</a:t>
            </a:r>
            <a:r>
              <a:rPr lang="en-US" sz="2000" dirty="0"/>
              <a:t>O (hydrophilic)</a:t>
            </a:r>
          </a:p>
          <a:p>
            <a:r>
              <a:rPr lang="en-US" sz="2000" dirty="0" smtClean="0"/>
              <a:t>Polar</a:t>
            </a:r>
            <a:r>
              <a:rPr lang="en-US" sz="2000" dirty="0"/>
              <a:t>, charged </a:t>
            </a:r>
            <a:r>
              <a:rPr lang="en-US" sz="2000" dirty="0" err="1"/>
              <a:t>aa’s</a:t>
            </a:r>
            <a:r>
              <a:rPr lang="en-US" sz="2000" dirty="0"/>
              <a:t> are often further subdivided into acidic and </a:t>
            </a:r>
          </a:p>
          <a:p>
            <a:r>
              <a:rPr lang="en-US" sz="2000" dirty="0"/>
              <a:t>basic </a:t>
            </a:r>
            <a:r>
              <a:rPr lang="en-US" sz="2000" dirty="0" err="1"/>
              <a:t>aa’s</a:t>
            </a:r>
            <a:r>
              <a:rPr lang="en-US" sz="2000" dirty="0"/>
              <a:t>.  </a:t>
            </a:r>
            <a:r>
              <a:rPr lang="en-US" sz="2000" dirty="0" err="1"/>
              <a:t>Aspartate</a:t>
            </a:r>
            <a:r>
              <a:rPr lang="en-US" sz="2000" dirty="0"/>
              <a:t> and Glutamate are often referred to as </a:t>
            </a:r>
          </a:p>
          <a:p>
            <a:r>
              <a:rPr lang="en-US" sz="2000" dirty="0"/>
              <a:t>aspartic acid and </a:t>
            </a:r>
            <a:r>
              <a:rPr lang="en-US" sz="2000" dirty="0" err="1"/>
              <a:t>glutamic</a:t>
            </a:r>
            <a:r>
              <a:rPr lang="en-US" sz="2000" dirty="0"/>
              <a:t> acid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Alberts 035"/>
          <p:cNvPicPr>
            <a:picLocks noGrp="1" noChangeAspect="1" noChangeArrowheads="1"/>
          </p:cNvPicPr>
          <p:nvPr>
            <p:ph sz="quarter" idx="1"/>
          </p:nvPr>
        </p:nvPicPr>
        <p:blipFill>
          <a:blip r:embed="rId2"/>
          <a:srcRect b="3571"/>
          <a:stretch>
            <a:fillRect/>
          </a:stretch>
        </p:blipFill>
        <p:spPr>
          <a:xfrm>
            <a:off x="2057400" y="228600"/>
            <a:ext cx="5022850" cy="6172200"/>
          </a:xfrm>
          <a:noFill/>
          <a:ln>
            <a:solidFill>
              <a:schemeClr val="accent1"/>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1166</TotalTime>
  <Words>2320</Words>
  <Application>Microsoft Office PowerPoint</Application>
  <PresentationFormat>On-screen Show (4:3)</PresentationFormat>
  <Paragraphs>355</Paragraphs>
  <Slides>71</Slides>
  <Notes>2</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Median</vt:lpstr>
      <vt:lpstr>Slide 1</vt:lpstr>
      <vt:lpstr>Proteins </vt:lpstr>
      <vt:lpstr>Classes of Proteins</vt:lpstr>
      <vt:lpstr>Classes of proteins (continued)</vt:lpstr>
      <vt:lpstr>Amino Acids</vt:lpstr>
      <vt:lpstr>Amino Acids Exist as Stereoisomers</vt:lpstr>
      <vt:lpstr>Slide 7</vt:lpstr>
      <vt:lpstr>Slide 8</vt:lpstr>
      <vt:lpstr>Slide 9</vt:lpstr>
      <vt:lpstr>Peptide Bond Formation</vt:lpstr>
      <vt:lpstr>Bonds and Interactions Important for Protein Folding and Stability</vt:lpstr>
      <vt:lpstr>Bonds and Interactions Important for Protein Folding and Stability</vt:lpstr>
      <vt:lpstr>Levels of Organization in Protein Structure</vt:lpstr>
      <vt:lpstr>Primary Structure</vt:lpstr>
      <vt:lpstr>Secondary Structure</vt:lpstr>
      <vt:lpstr>The a Helix</vt:lpstr>
      <vt:lpstr>Predominantly helical proteins form fibers</vt:lpstr>
      <vt:lpstr>The b Sheet</vt:lpstr>
      <vt:lpstr>Depictions of Secondary Structural Elements</vt:lpstr>
      <vt:lpstr>Tertiary Structure</vt:lpstr>
      <vt:lpstr>Globular Proteins </vt:lpstr>
      <vt:lpstr>Slide 22</vt:lpstr>
      <vt:lpstr>Functional Domains of Globular Proteins</vt:lpstr>
      <vt:lpstr>Multifunctional Proteins Have Multiple Functional Domains</vt:lpstr>
      <vt:lpstr>Quaternary Stucture</vt:lpstr>
      <vt:lpstr>Nucleic acids </vt:lpstr>
      <vt:lpstr>Nucleic Acids</vt:lpstr>
      <vt:lpstr>Nucleic Acids</vt:lpstr>
      <vt:lpstr>Localization of Nucleic Acids Within the Cell</vt:lpstr>
      <vt:lpstr>Nucleotides</vt:lpstr>
      <vt:lpstr>Slide 31</vt:lpstr>
      <vt:lpstr>Nomenclature</vt:lpstr>
      <vt:lpstr>More Nomenclature</vt:lpstr>
      <vt:lpstr>Phosphate Groups</vt:lpstr>
      <vt:lpstr>Nucleic Acid Polymerization</vt:lpstr>
      <vt:lpstr>Base-pairing in Nucleic Acids</vt:lpstr>
      <vt:lpstr>Base-pairing in Nucleic Acids</vt:lpstr>
      <vt:lpstr>DNA is a Double-Stranded Helix</vt:lpstr>
      <vt:lpstr>RNA is Single-Stranded</vt:lpstr>
      <vt:lpstr>Slide 40</vt:lpstr>
      <vt:lpstr>Polysaccharides </vt:lpstr>
      <vt:lpstr>Polysaccharides</vt:lpstr>
      <vt:lpstr>Monosaccharides</vt:lpstr>
      <vt:lpstr>The Chemistry of Monosaccharides</vt:lpstr>
      <vt:lpstr>D-Glucose</vt:lpstr>
      <vt:lpstr>a and b forms of D-glucose</vt:lpstr>
      <vt:lpstr>Common Dissacharides</vt:lpstr>
      <vt:lpstr>Glycogen vs. Starch</vt:lpstr>
      <vt:lpstr>Glycogen vs. Starch</vt:lpstr>
      <vt:lpstr>Cellulose</vt:lpstr>
      <vt:lpstr>Common Derivatives of Glucose</vt:lpstr>
      <vt:lpstr>Common Derivatives of Glucose</vt:lpstr>
      <vt:lpstr>Common Derivatives of Glucose</vt:lpstr>
      <vt:lpstr>Polysaccharide Structure Depends on the Type of Glycosidic Bonds Involved</vt:lpstr>
      <vt:lpstr>Lipids </vt:lpstr>
      <vt:lpstr>Features of lipids</vt:lpstr>
      <vt:lpstr>The main classes of lipids</vt:lpstr>
      <vt:lpstr>Fatty Acids</vt:lpstr>
      <vt:lpstr>Fatty Acids</vt:lpstr>
      <vt:lpstr>Fatty Acids</vt:lpstr>
      <vt:lpstr>Fatty Acids</vt:lpstr>
      <vt:lpstr>Triacylglycerols (Triglycerides): are storage lipids </vt:lpstr>
      <vt:lpstr>Triacylglycerols</vt:lpstr>
      <vt:lpstr>Phospholipids</vt:lpstr>
      <vt:lpstr>Phosphoglycerides</vt:lpstr>
      <vt:lpstr>Sphingolipids</vt:lpstr>
      <vt:lpstr>Glycolipids</vt:lpstr>
      <vt:lpstr>Steroids</vt:lpstr>
      <vt:lpstr>Common Steroid Hormones</vt:lpstr>
      <vt:lpstr>Terpenes</vt:lpstr>
      <vt:lpstr>Other isoprene-based compounds</vt:lpstr>
    </vt:vector>
  </TitlesOfParts>
  <Company>CCSU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Melvin</dc:creator>
  <cp:lastModifiedBy>user</cp:lastModifiedBy>
  <cp:revision>126</cp:revision>
  <dcterms:created xsi:type="dcterms:W3CDTF">2007-08-17T16:33:32Z</dcterms:created>
  <dcterms:modified xsi:type="dcterms:W3CDTF">2013-01-07T18:28:46Z</dcterms:modified>
</cp:coreProperties>
</file>