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18"/>
  </p:notesMasterIdLst>
  <p:sldIdLst>
    <p:sldId id="301" r:id="rId2"/>
    <p:sldId id="302" r:id="rId3"/>
    <p:sldId id="303" r:id="rId4"/>
    <p:sldId id="304" r:id="rId5"/>
    <p:sldId id="305" r:id="rId6"/>
    <p:sldId id="306"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8" r:id="rId20"/>
    <p:sldId id="320" r:id="rId21"/>
    <p:sldId id="329" r:id="rId22"/>
    <p:sldId id="321" r:id="rId23"/>
    <p:sldId id="322" r:id="rId24"/>
    <p:sldId id="323" r:id="rId25"/>
    <p:sldId id="324" r:id="rId26"/>
    <p:sldId id="330" r:id="rId27"/>
    <p:sldId id="325" r:id="rId28"/>
    <p:sldId id="326" r:id="rId29"/>
    <p:sldId id="327" r:id="rId30"/>
    <p:sldId id="332" r:id="rId31"/>
    <p:sldId id="333" r:id="rId32"/>
    <p:sldId id="331" r:id="rId33"/>
    <p:sldId id="334" r:id="rId34"/>
    <p:sldId id="335" r:id="rId35"/>
    <p:sldId id="336" r:id="rId36"/>
    <p:sldId id="342" r:id="rId37"/>
    <p:sldId id="343" r:id="rId38"/>
    <p:sldId id="337" r:id="rId39"/>
    <p:sldId id="338" r:id="rId40"/>
    <p:sldId id="339" r:id="rId41"/>
    <p:sldId id="340" r:id="rId42"/>
    <p:sldId id="344" r:id="rId43"/>
    <p:sldId id="341" r:id="rId44"/>
    <p:sldId id="307" r:id="rId45"/>
    <p:sldId id="367" r:id="rId46"/>
    <p:sldId id="368" r:id="rId47"/>
    <p:sldId id="369" r:id="rId48"/>
    <p:sldId id="370" r:id="rId49"/>
    <p:sldId id="371" r:id="rId50"/>
    <p:sldId id="372" r:id="rId51"/>
    <p:sldId id="373" r:id="rId52"/>
    <p:sldId id="374" r:id="rId53"/>
    <p:sldId id="375" r:id="rId54"/>
    <p:sldId id="376" r:id="rId55"/>
    <p:sldId id="377" r:id="rId56"/>
    <p:sldId id="378" r:id="rId57"/>
    <p:sldId id="379" r:id="rId58"/>
    <p:sldId id="380" r:id="rId59"/>
    <p:sldId id="393" r:id="rId60"/>
    <p:sldId id="382" r:id="rId61"/>
    <p:sldId id="383" r:id="rId62"/>
    <p:sldId id="384" r:id="rId63"/>
    <p:sldId id="385" r:id="rId64"/>
    <p:sldId id="386" r:id="rId65"/>
    <p:sldId id="394" r:id="rId66"/>
    <p:sldId id="395" r:id="rId67"/>
    <p:sldId id="396" r:id="rId68"/>
    <p:sldId id="397" r:id="rId69"/>
    <p:sldId id="398" r:id="rId70"/>
    <p:sldId id="399" r:id="rId71"/>
    <p:sldId id="400" r:id="rId72"/>
    <p:sldId id="401" r:id="rId73"/>
    <p:sldId id="402" r:id="rId74"/>
    <p:sldId id="404" r:id="rId75"/>
    <p:sldId id="405" r:id="rId76"/>
    <p:sldId id="406" r:id="rId77"/>
    <p:sldId id="407" r:id="rId78"/>
    <p:sldId id="403" r:id="rId79"/>
    <p:sldId id="408" r:id="rId80"/>
    <p:sldId id="409" r:id="rId81"/>
    <p:sldId id="410" r:id="rId82"/>
    <p:sldId id="387" r:id="rId83"/>
    <p:sldId id="388" r:id="rId84"/>
    <p:sldId id="389" r:id="rId85"/>
    <p:sldId id="390" r:id="rId86"/>
    <p:sldId id="391" r:id="rId87"/>
    <p:sldId id="392" r:id="rId88"/>
    <p:sldId id="297" r:id="rId89"/>
    <p:sldId id="262" r:id="rId90"/>
    <p:sldId id="263" r:id="rId91"/>
    <p:sldId id="264" r:id="rId92"/>
    <p:sldId id="265" r:id="rId93"/>
    <p:sldId id="266" r:id="rId94"/>
    <p:sldId id="268" r:id="rId95"/>
    <p:sldId id="267" r:id="rId96"/>
    <p:sldId id="299" r:id="rId97"/>
    <p:sldId id="298" r:id="rId98"/>
    <p:sldId id="270" r:id="rId99"/>
    <p:sldId id="269" r:id="rId100"/>
    <p:sldId id="271" r:id="rId101"/>
    <p:sldId id="272" r:id="rId102"/>
    <p:sldId id="273" r:id="rId103"/>
    <p:sldId id="276" r:id="rId104"/>
    <p:sldId id="275" r:id="rId105"/>
    <p:sldId id="277" r:id="rId106"/>
    <p:sldId id="278" r:id="rId107"/>
    <p:sldId id="279" r:id="rId108"/>
    <p:sldId id="280" r:id="rId109"/>
    <p:sldId id="281" r:id="rId110"/>
    <p:sldId id="282" r:id="rId111"/>
    <p:sldId id="283" r:id="rId112"/>
    <p:sldId id="284" r:id="rId113"/>
    <p:sldId id="300" r:id="rId114"/>
    <p:sldId id="290" r:id="rId115"/>
    <p:sldId id="286" r:id="rId116"/>
    <p:sldId id="287" r:id="rId117"/>
  </p:sldIdLst>
  <p:sldSz cx="9144000" cy="6858000" type="screen4x3"/>
  <p:notesSz cx="700405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066" autoAdjust="0"/>
  </p:normalViewPr>
  <p:slideViewPr>
    <p:cSldViewPr>
      <p:cViewPr varScale="1">
        <p:scale>
          <a:sx n="50" d="100"/>
          <a:sy n="50" d="100"/>
        </p:scale>
        <p:origin x="-1013"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35300" cy="465138"/>
          </a:xfrm>
          <a:prstGeom prst="rect">
            <a:avLst/>
          </a:prstGeom>
          <a:noFill/>
          <a:ln w="9525">
            <a:noFill/>
            <a:miter lim="800000"/>
            <a:headEnd/>
            <a:tailEnd/>
          </a:ln>
          <a:effectLst/>
        </p:spPr>
        <p:txBody>
          <a:bodyPr vert="horz" wrap="square" lIns="93141" tIns="46570" rIns="93141" bIns="46570" numCol="1" anchor="t" anchorCtr="0" compatLnSpc="1">
            <a:prstTxWarp prst="textNoShape">
              <a:avLst/>
            </a:prstTxWarp>
          </a:bodyPr>
          <a:lstStyle>
            <a:lvl1pPr>
              <a:defRPr sz="1200">
                <a:latin typeface="Arial" charset="0"/>
              </a:defRPr>
            </a:lvl1pPr>
          </a:lstStyle>
          <a:p>
            <a:pPr>
              <a:defRPr/>
            </a:pPr>
            <a:endParaRPr lang="en-US"/>
          </a:p>
        </p:txBody>
      </p:sp>
      <p:sp>
        <p:nvSpPr>
          <p:cNvPr id="70659" name="Rectangle 3"/>
          <p:cNvSpPr>
            <a:spLocks noGrp="1" noChangeArrowheads="1"/>
          </p:cNvSpPr>
          <p:nvPr>
            <p:ph type="dt" idx="1"/>
          </p:nvPr>
        </p:nvSpPr>
        <p:spPr bwMode="auto">
          <a:xfrm>
            <a:off x="3967163" y="0"/>
            <a:ext cx="3035300" cy="465138"/>
          </a:xfrm>
          <a:prstGeom prst="rect">
            <a:avLst/>
          </a:prstGeom>
          <a:noFill/>
          <a:ln w="9525">
            <a:noFill/>
            <a:miter lim="800000"/>
            <a:headEnd/>
            <a:tailEnd/>
          </a:ln>
          <a:effectLst/>
        </p:spPr>
        <p:txBody>
          <a:bodyPr vert="horz" wrap="square" lIns="93141" tIns="46570" rIns="93141" bIns="46570" numCol="1" anchor="t" anchorCtr="0" compatLnSpc="1">
            <a:prstTxWarp prst="textNoShape">
              <a:avLst/>
            </a:prstTxWarp>
          </a:bodyPr>
          <a:lstStyle>
            <a:lvl1pPr algn="r">
              <a:defRPr sz="120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77925" y="696913"/>
            <a:ext cx="4648200" cy="3486150"/>
          </a:xfrm>
          <a:prstGeom prst="rect">
            <a:avLst/>
          </a:prstGeom>
          <a:noFill/>
          <a:ln w="9525">
            <a:solidFill>
              <a:srgbClr val="000000"/>
            </a:solidFill>
            <a:miter lim="800000"/>
            <a:headEnd/>
            <a:tailEnd/>
          </a:ln>
        </p:spPr>
      </p:sp>
      <p:sp>
        <p:nvSpPr>
          <p:cNvPr id="70661" name="Rectangle 5"/>
          <p:cNvSpPr>
            <a:spLocks noGrp="1" noChangeArrowheads="1"/>
          </p:cNvSpPr>
          <p:nvPr>
            <p:ph type="body" sz="quarter" idx="3"/>
          </p:nvPr>
        </p:nvSpPr>
        <p:spPr bwMode="auto">
          <a:xfrm>
            <a:off x="700088" y="4416425"/>
            <a:ext cx="5603875" cy="4183063"/>
          </a:xfrm>
          <a:prstGeom prst="rect">
            <a:avLst/>
          </a:prstGeom>
          <a:noFill/>
          <a:ln w="9525">
            <a:noFill/>
            <a:miter lim="800000"/>
            <a:headEnd/>
            <a:tailEnd/>
          </a:ln>
          <a:effectLst/>
        </p:spPr>
        <p:txBody>
          <a:bodyPr vert="horz" wrap="square" lIns="93141" tIns="46570" rIns="93141" bIns="465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0662" name="Rectangle 6"/>
          <p:cNvSpPr>
            <a:spLocks noGrp="1" noChangeArrowheads="1"/>
          </p:cNvSpPr>
          <p:nvPr>
            <p:ph type="ftr" sz="quarter" idx="4"/>
          </p:nvPr>
        </p:nvSpPr>
        <p:spPr bwMode="auto">
          <a:xfrm>
            <a:off x="0" y="8829675"/>
            <a:ext cx="3035300" cy="465138"/>
          </a:xfrm>
          <a:prstGeom prst="rect">
            <a:avLst/>
          </a:prstGeom>
          <a:noFill/>
          <a:ln w="9525">
            <a:noFill/>
            <a:miter lim="800000"/>
            <a:headEnd/>
            <a:tailEnd/>
          </a:ln>
          <a:effectLst/>
        </p:spPr>
        <p:txBody>
          <a:bodyPr vert="horz" wrap="square" lIns="93141" tIns="46570" rIns="93141" bIns="46570" numCol="1" anchor="b" anchorCtr="0" compatLnSpc="1">
            <a:prstTxWarp prst="textNoShape">
              <a:avLst/>
            </a:prstTxWarp>
          </a:bodyPr>
          <a:lstStyle>
            <a:lvl1pPr>
              <a:defRPr sz="1200">
                <a:latin typeface="Arial" charset="0"/>
              </a:defRPr>
            </a:lvl1pPr>
          </a:lstStyle>
          <a:p>
            <a:pPr>
              <a:defRPr/>
            </a:pPr>
            <a:endParaRPr lang="en-US"/>
          </a:p>
        </p:txBody>
      </p:sp>
      <p:sp>
        <p:nvSpPr>
          <p:cNvPr id="70663" name="Rectangle 7"/>
          <p:cNvSpPr>
            <a:spLocks noGrp="1" noChangeArrowheads="1"/>
          </p:cNvSpPr>
          <p:nvPr>
            <p:ph type="sldNum" sz="quarter" idx="5"/>
          </p:nvPr>
        </p:nvSpPr>
        <p:spPr bwMode="auto">
          <a:xfrm>
            <a:off x="3967163" y="8829675"/>
            <a:ext cx="3035300" cy="465138"/>
          </a:xfrm>
          <a:prstGeom prst="rect">
            <a:avLst/>
          </a:prstGeom>
          <a:noFill/>
          <a:ln w="9525">
            <a:noFill/>
            <a:miter lim="800000"/>
            <a:headEnd/>
            <a:tailEnd/>
          </a:ln>
          <a:effectLst/>
        </p:spPr>
        <p:txBody>
          <a:bodyPr vert="horz" wrap="square" lIns="93141" tIns="46570" rIns="93141" bIns="46570" numCol="1" anchor="b" anchorCtr="0" compatLnSpc="1">
            <a:prstTxWarp prst="textNoShape">
              <a:avLst/>
            </a:prstTxWarp>
          </a:bodyPr>
          <a:lstStyle>
            <a:lvl1pPr algn="r">
              <a:defRPr sz="1200">
                <a:latin typeface="Arial" charset="0"/>
              </a:defRPr>
            </a:lvl1pPr>
          </a:lstStyle>
          <a:p>
            <a:pPr>
              <a:defRPr/>
            </a:pPr>
            <a:fld id="{FFC9E8E0-0E23-4CB5-B439-75436F8E552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FC9E8E0-0E23-4CB5-B439-75436F8E552D}" type="slidenum">
              <a:rPr lang="en-US" smtClean="0"/>
              <a:pPr>
                <a:defRPr/>
              </a:pPr>
              <a:t>39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79A3FF1-EF43-4B21-A940-3E0151280796}" type="slidenum">
              <a:rPr lang="en-US" smtClean="0"/>
              <a:pPr/>
              <a:t>96</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A071BDA-5271-4DB5-82A1-E3B39AA9FBE6}" type="slidenum">
              <a:rPr lang="en-US" smtClean="0"/>
              <a:pPr/>
              <a:t>97</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D226EF6-56BE-46A7-89E1-46116A183042}" type="slidenum">
              <a:rPr lang="en-US" smtClean="0"/>
              <a:pPr/>
              <a:t>98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F7DC379-26B7-4E24-AA1F-D9A1E3E23B4C}" type="slidenum">
              <a:rPr lang="en-US" smtClean="0"/>
              <a:pPr/>
              <a:t>99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66E3175-61F6-4666-B24B-1E8045346C51}" type="slidenum">
              <a:rPr lang="en-US" smtClean="0"/>
              <a:pPr/>
              <a:t>100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DFB3E0D-797D-4416-A717-2D9A36B7D26C}" type="slidenum">
              <a:rPr lang="en-US" smtClean="0"/>
              <a:pPr/>
              <a:t>101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87B75FC-A551-47CE-8629-7EC342617B8B}" type="slidenum">
              <a:rPr lang="en-US" smtClean="0"/>
              <a:pPr/>
              <a:t>102</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B3AC897-96E7-4F11-A9A4-55E0471599C3}" type="slidenum">
              <a:rPr lang="en-US" smtClean="0"/>
              <a:pPr/>
              <a:t>103</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251264D-346A-4311-A6B1-DB9C36C97A7D}" type="slidenum">
              <a:rPr lang="en-US" smtClean="0"/>
              <a:pPr/>
              <a:t>104</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FE61798-5A74-494C-A52F-31AAFFDD8CCF}" type="slidenum">
              <a:rPr lang="en-US" smtClean="0"/>
              <a:pPr/>
              <a:t>105</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6EFE998-8804-46D3-B80A-1510F230D5FB}" type="slidenum">
              <a:rPr lang="en-US" smtClean="0"/>
              <a:pPr/>
              <a:t>88</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F82E325-7FA7-49E3-85EE-F1D165B170C4}" type="slidenum">
              <a:rPr lang="en-US" smtClean="0"/>
              <a:pPr/>
              <a:t>106</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0E1CEBF-4216-4D46-A3D1-53B0F5A5C35F}" type="slidenum">
              <a:rPr lang="en-US" smtClean="0"/>
              <a:pPr/>
              <a:t>107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19251BA-7C81-42BD-B125-80490BC148BE}" type="slidenum">
              <a:rPr lang="en-US" smtClean="0"/>
              <a:pPr/>
              <a:t>108</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C033897-88EC-4D54-B9AC-1EB8C4C1C2DA}" type="slidenum">
              <a:rPr lang="en-US" smtClean="0"/>
              <a:pPr/>
              <a:t>109</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78A4797-4412-43F1-97C3-A2BBB5DBB0E5}" type="slidenum">
              <a:rPr lang="en-US" smtClean="0"/>
              <a:pPr/>
              <a:t>110</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086A8B4-D4B6-4485-A2D5-AAF73FFCED5D}" type="slidenum">
              <a:rPr lang="en-US" smtClean="0"/>
              <a:pPr/>
              <a:t>111</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551D29F-E630-46D9-8EA9-3A2AEBEDED18}" type="slidenum">
              <a:rPr lang="en-US" smtClean="0"/>
              <a:pPr/>
              <a:t>112</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B3C6CE0-3E2D-4DCA-944A-441183778D98}" type="slidenum">
              <a:rPr lang="en-US" smtClean="0"/>
              <a:pPr/>
              <a:t>113</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1727DC0-A819-4B0B-A218-ECE539996FB3}" type="slidenum">
              <a:rPr lang="en-US" smtClean="0"/>
              <a:pPr/>
              <a:t>114</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smtClean="0"/>
          </a:p>
        </p:txBody>
      </p:sp>
      <p:sp>
        <p:nvSpPr>
          <p:cNvPr id="66564" name="Slide Number Placeholder 3"/>
          <p:cNvSpPr>
            <a:spLocks noGrp="1"/>
          </p:cNvSpPr>
          <p:nvPr>
            <p:ph type="sldNum" sz="quarter" idx="5"/>
          </p:nvPr>
        </p:nvSpPr>
        <p:spPr>
          <a:noFill/>
        </p:spPr>
        <p:txBody>
          <a:bodyPr/>
          <a:lstStyle/>
          <a:p>
            <a:fld id="{5B2EF895-ABE4-4F57-9213-95A9093D0B3F}" type="slidenum">
              <a:rPr lang="en-US" smtClean="0"/>
              <a:pPr/>
              <a:t>115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a:noFill/>
        </p:spPr>
        <p:txBody>
          <a:bodyPr/>
          <a:lstStyle/>
          <a:p>
            <a:fld id="{06154BB8-BC3A-410C-83B4-C305521D9C59}" type="slidenum">
              <a:rPr lang="en-US" smtClean="0"/>
              <a:pPr/>
              <a:t>89</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smtClean="0"/>
          </a:p>
        </p:txBody>
      </p:sp>
      <p:sp>
        <p:nvSpPr>
          <p:cNvPr id="67588" name="Slide Number Placeholder 3"/>
          <p:cNvSpPr>
            <a:spLocks noGrp="1"/>
          </p:cNvSpPr>
          <p:nvPr>
            <p:ph type="sldNum" sz="quarter" idx="5"/>
          </p:nvPr>
        </p:nvSpPr>
        <p:spPr>
          <a:noFill/>
        </p:spPr>
        <p:txBody>
          <a:bodyPr/>
          <a:lstStyle/>
          <a:p>
            <a:fld id="{4A42B585-CF5F-4A1C-9B97-FCCEA1342A0E}" type="slidenum">
              <a:rPr lang="en-US" smtClean="0"/>
              <a:pPr/>
              <a:t>116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AD1A6DA-173B-46E2-AD3C-E59FD2216953}" type="slidenum">
              <a:rPr lang="en-US" smtClean="0"/>
              <a:pPr/>
              <a:t>90</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11FD3C0-BE14-421D-B674-8098D2291B53}" type="slidenum">
              <a:rPr lang="en-US" smtClean="0"/>
              <a:pPr/>
              <a:t>91</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9AE792-B965-411D-B2C0-001FFBFAEE93}" type="slidenum">
              <a:rPr lang="en-US" smtClean="0"/>
              <a:pPr/>
              <a:t>92</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1B6E6AC-C050-4606-B758-05656134DA2F}" type="slidenum">
              <a:rPr lang="en-US" smtClean="0"/>
              <a:pPr/>
              <a:t>93</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365D1B8-B450-4739-9034-4CE47C99E212}" type="slidenum">
              <a:rPr lang="en-US" smtClean="0"/>
              <a:pPr/>
              <a:t>94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468CE6C-5CB4-431D-B599-143CB511028B}" type="slidenum">
              <a:rPr lang="en-US" smtClean="0"/>
              <a:pPr/>
              <a:t>95</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DA79E4A3-709B-4E30-A7C3-5C47FE3590FD}"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29630E-8055-4F1A-AAEA-0173985A8BF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1AA83F9E-ECC3-4689-81E0-9757EEDADCAA}"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B68AC6-B84B-4F50-87D8-AF7BA87F843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172E8C-5DD8-48BC-9D09-C765474F1CF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82A69020-54D4-4513-950C-2BCD0958DF5B}"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2E6091C2-9D32-4AA6-9AEB-496EA9E6732D}"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endParaRPr lang="en-US"/>
          </a:p>
        </p:txBody>
      </p:sp>
      <p:sp>
        <p:nvSpPr>
          <p:cNvPr id="10" name="Slide Number Placeholder 9"/>
          <p:cNvSpPr>
            <a:spLocks noGrp="1"/>
          </p:cNvSpPr>
          <p:nvPr>
            <p:ph type="sldNum" sz="quarter" idx="16"/>
          </p:nvPr>
        </p:nvSpPr>
        <p:spPr/>
        <p:txBody>
          <a:bodyPr rtlCol="0"/>
          <a:lstStyle/>
          <a:p>
            <a:pPr>
              <a:defRPr/>
            </a:pPr>
            <a:fld id="{3D460F92-81DB-49F6-BE60-81F8A8E4BCDD}"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endParaRPr lang="en-US"/>
          </a:p>
        </p:txBody>
      </p:sp>
      <p:sp>
        <p:nvSpPr>
          <p:cNvPr id="12" name="Slide Number Placeholder 11"/>
          <p:cNvSpPr>
            <a:spLocks noGrp="1"/>
          </p:cNvSpPr>
          <p:nvPr>
            <p:ph type="sldNum" sz="quarter" idx="16"/>
          </p:nvPr>
        </p:nvSpPr>
        <p:spPr/>
        <p:txBody>
          <a:bodyPr rtlCol="0"/>
          <a:lstStyle/>
          <a:p>
            <a:pPr>
              <a:defRPr/>
            </a:pPr>
            <a:fld id="{C91A428B-97A2-4F1A-9F42-AA09F85E0460}"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DE873CD2-D15C-4D3C-B96A-94AE25364B6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99FB6686-E173-4FAC-9650-140E234E032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897C9AF7-4B7E-430B-B150-33EC5DB00561}"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EEF44D76-A9C0-4B11-8A3B-4C3A19384D6B}"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F7AC1929-146E-4F41-A9C4-C4B29746E14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914400" y="1066800"/>
            <a:ext cx="7467600" cy="2616101"/>
          </a:xfrm>
          <a:prstGeom prst="rect">
            <a:avLst/>
          </a:prstGeom>
          <a:noFill/>
          <a:ln w="9525">
            <a:noFill/>
            <a:miter lim="800000"/>
            <a:headEnd/>
            <a:tailEnd/>
          </a:ln>
        </p:spPr>
        <p:txBody>
          <a:bodyPr wrap="square">
            <a:spAutoFit/>
          </a:bodyPr>
          <a:lstStyle/>
          <a:p>
            <a:pPr algn="ctr" eaLnBrk="1" hangingPunct="1"/>
            <a:r>
              <a:rPr lang="en-US" sz="3200" b="1" dirty="0" smtClean="0"/>
              <a:t>Signal Transduction Mechanisms:  </a:t>
            </a:r>
          </a:p>
          <a:p>
            <a:pPr algn="ctr" eaLnBrk="1" hangingPunct="1"/>
            <a:r>
              <a:rPr lang="en-US" sz="4400" b="1" dirty="0" smtClean="0"/>
              <a:t>Messengers &amp; Receptors</a:t>
            </a:r>
          </a:p>
          <a:p>
            <a:pPr algn="ctr" eaLnBrk="1" hangingPunct="1"/>
            <a:r>
              <a:rPr lang="en-US" sz="4400" b="1" dirty="0" smtClean="0"/>
              <a:t>(I)</a:t>
            </a:r>
            <a:br>
              <a:rPr lang="en-US" sz="4400" b="1" dirty="0" smtClean="0"/>
            </a:br>
            <a:endParaRPr lang="en-US" sz="4400" b="1" dirty="0" smtClean="0">
              <a:latin typeface="+mj-lt"/>
            </a:endParaRPr>
          </a:p>
        </p:txBody>
      </p:sp>
      <p:sp>
        <p:nvSpPr>
          <p:cNvPr id="4" name="TextBox 3"/>
          <p:cNvSpPr txBox="1"/>
          <p:nvPr/>
        </p:nvSpPr>
        <p:spPr>
          <a:xfrm>
            <a:off x="457200" y="3657600"/>
            <a:ext cx="8001000" cy="2308324"/>
          </a:xfrm>
          <a:prstGeom prst="rect">
            <a:avLst/>
          </a:prstGeom>
          <a:noFill/>
        </p:spPr>
        <p:txBody>
          <a:bodyPr wrap="square" rtlCol="0">
            <a:spAutoFit/>
          </a:bodyPr>
          <a:lstStyle/>
          <a:p>
            <a:r>
              <a:rPr lang="en-US" sz="2400" dirty="0" smtClean="0"/>
              <a:t>Instructor: Dr. </a:t>
            </a:r>
            <a:r>
              <a:rPr lang="en-US" sz="2400" dirty="0" err="1" smtClean="0"/>
              <a:t>Mahmoud</a:t>
            </a:r>
            <a:r>
              <a:rPr lang="en-US" sz="2400" dirty="0" smtClean="0"/>
              <a:t>  A. </a:t>
            </a:r>
            <a:r>
              <a:rPr lang="en-US" sz="2400" dirty="0" err="1" smtClean="0"/>
              <a:t>Srour</a:t>
            </a:r>
            <a:endParaRPr lang="en-US" sz="2400" dirty="0" smtClean="0"/>
          </a:p>
          <a:p>
            <a:r>
              <a:rPr lang="en-US" sz="2400" dirty="0" smtClean="0"/>
              <a:t>Course:  Cell Biology  0202211</a:t>
            </a:r>
          </a:p>
          <a:p>
            <a:endParaRPr lang="en-US" sz="2400" dirty="0"/>
          </a:p>
          <a:p>
            <a:r>
              <a:rPr lang="en-US" sz="2400" dirty="0" smtClean="0"/>
              <a:t>Reading:</a:t>
            </a:r>
          </a:p>
          <a:p>
            <a:r>
              <a:rPr lang="en-US" sz="2400" dirty="0" smtClean="0"/>
              <a:t>Becker’s World of the Cell, 8</a:t>
            </a:r>
            <a:r>
              <a:rPr lang="en-US" sz="2400" baseline="30000" dirty="0" smtClean="0"/>
              <a:t>th</a:t>
            </a:r>
            <a:r>
              <a:rPr lang="en-US" sz="2400" dirty="0" smtClean="0"/>
              <a:t> </a:t>
            </a:r>
            <a:r>
              <a:rPr lang="en-US" sz="2400" dirty="0" err="1" smtClean="0"/>
              <a:t>ed</a:t>
            </a:r>
            <a:r>
              <a:rPr lang="en-US" sz="2400" dirty="0" smtClean="0"/>
              <a:t>/ 2012. </a:t>
            </a:r>
          </a:p>
          <a:p>
            <a:r>
              <a:rPr lang="en-US" sz="2400" dirty="0" smtClean="0">
                <a:solidFill>
                  <a:srgbClr val="FFFF00"/>
                </a:solidFill>
              </a:rPr>
              <a:t>Chap 14, p. 392-421.</a:t>
            </a:r>
            <a:endParaRPr lang="en-US" sz="2400" dirty="0">
              <a:solidFill>
                <a:srgbClr val="FFFF00"/>
              </a:solidFill>
            </a:endParaRPr>
          </a:p>
        </p:txBody>
      </p:sp>
      <p:sp>
        <p:nvSpPr>
          <p:cNvPr id="5" name="TextBox 4"/>
          <p:cNvSpPr txBox="1"/>
          <p:nvPr/>
        </p:nvSpPr>
        <p:spPr>
          <a:xfrm>
            <a:off x="2514600" y="6167440"/>
            <a:ext cx="6324600" cy="461665"/>
          </a:xfrm>
          <a:prstGeom prst="rect">
            <a:avLst/>
          </a:prstGeom>
          <a:noFill/>
        </p:spPr>
        <p:txBody>
          <a:bodyPr wrap="square" rtlCol="0">
            <a:spAutoFit/>
          </a:bodyPr>
          <a:lstStyle/>
          <a:p>
            <a:r>
              <a:rPr lang="en-US" sz="2400" dirty="0" err="1" smtClean="0"/>
              <a:t>Lec</a:t>
            </a:r>
            <a:r>
              <a:rPr lang="en-US" sz="2400" dirty="0" smtClean="0"/>
              <a:t> </a:t>
            </a:r>
            <a:r>
              <a:rPr lang="en-US" sz="2400" smtClean="0"/>
              <a:t># 16</a:t>
            </a:r>
            <a:r>
              <a:rPr lang="en-US" sz="2400" dirty="0" smtClean="0"/>
              <a:t>			Sat 08.12.2012</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b="1" dirty="0" smtClean="0">
                <a:solidFill>
                  <a:srgbClr val="C0504D"/>
                </a:solidFill>
              </a:rPr>
              <a:t>Receptor Binding Involves Specific Interactions Between </a:t>
            </a:r>
            <a:r>
              <a:rPr lang="en-US" sz="3600" b="1" dirty="0" err="1" smtClean="0">
                <a:solidFill>
                  <a:srgbClr val="C0504D"/>
                </a:solidFill>
              </a:rPr>
              <a:t>Ligands</a:t>
            </a:r>
            <a:r>
              <a:rPr lang="en-US" sz="3600" b="1" dirty="0" smtClean="0">
                <a:solidFill>
                  <a:srgbClr val="C0504D"/>
                </a:solidFill>
              </a:rPr>
              <a:t> and Their Receptors</a:t>
            </a:r>
            <a:endParaRPr lang="en-US" sz="3600" dirty="0"/>
          </a:p>
        </p:txBody>
      </p:sp>
      <p:sp>
        <p:nvSpPr>
          <p:cNvPr id="4" name="Content Placeholder 3"/>
          <p:cNvSpPr>
            <a:spLocks noGrp="1"/>
          </p:cNvSpPr>
          <p:nvPr>
            <p:ph sz="quarter" idx="1"/>
          </p:nvPr>
        </p:nvSpPr>
        <p:spPr/>
        <p:txBody>
          <a:bodyPr>
            <a:normAutofit/>
          </a:bodyPr>
          <a:lstStyle/>
          <a:p>
            <a:pPr marL="457200" indent="-457200" defTabSz="457200"/>
            <a:r>
              <a:rPr lang="en-US" dirty="0" smtClean="0"/>
              <a:t>Messengers bind to receptors in a highly specific way, through several </a:t>
            </a:r>
            <a:r>
              <a:rPr lang="en-US" dirty="0" err="1" smtClean="0"/>
              <a:t>noncovalent</a:t>
            </a:r>
            <a:r>
              <a:rPr lang="en-US" dirty="0" smtClean="0"/>
              <a:t> bonds</a:t>
            </a:r>
          </a:p>
          <a:p>
            <a:pPr marL="457200" indent="-457200" defTabSz="457200">
              <a:lnSpc>
                <a:spcPct val="40000"/>
              </a:lnSpc>
            </a:pPr>
            <a:endParaRPr lang="en-US" dirty="0" smtClean="0"/>
          </a:p>
          <a:p>
            <a:pPr marL="457200" indent="-457200" defTabSz="457200"/>
            <a:r>
              <a:rPr lang="en-US" dirty="0" smtClean="0"/>
              <a:t>This is achieved through</a:t>
            </a:r>
          </a:p>
          <a:p>
            <a:pPr marL="457200" indent="-457200" defTabSz="457200">
              <a:lnSpc>
                <a:spcPct val="40000"/>
              </a:lnSpc>
            </a:pPr>
            <a:endParaRPr lang="en-US" dirty="0" smtClean="0"/>
          </a:p>
          <a:p>
            <a:pPr marL="857250" lvl="1" indent="-457200" defTabSz="457200"/>
            <a:r>
              <a:rPr lang="en-US" dirty="0" smtClean="0"/>
              <a:t>The </a:t>
            </a:r>
            <a:r>
              <a:rPr lang="en-US" i="1" dirty="0" smtClean="0"/>
              <a:t>binding site </a:t>
            </a:r>
            <a:r>
              <a:rPr lang="en-US" dirty="0" smtClean="0"/>
              <a:t>(or </a:t>
            </a:r>
            <a:r>
              <a:rPr lang="en-US" i="1" dirty="0" smtClean="0"/>
              <a:t>binding pocket</a:t>
            </a:r>
            <a:r>
              <a:rPr lang="en-US" dirty="0" smtClean="0"/>
              <a:t>) on the receptor that fits the messenger very closely</a:t>
            </a:r>
          </a:p>
          <a:p>
            <a:pPr marL="857250" lvl="1" indent="-457200" defTabSz="457200">
              <a:lnSpc>
                <a:spcPct val="40000"/>
              </a:lnSpc>
            </a:pPr>
            <a:endParaRPr lang="en-US" dirty="0" smtClean="0"/>
          </a:p>
          <a:p>
            <a:pPr marL="857250" lvl="1" indent="-457200" defTabSz="457200"/>
            <a:r>
              <a:rPr lang="en-US" dirty="0" smtClean="0"/>
              <a:t>The necessary amino acid side chains, positioned to form chemical bonds with the messenger</a:t>
            </a:r>
          </a:p>
          <a:p>
            <a:endParaRPr lang="en-US" sz="28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sz="quarter" idx="1"/>
          </p:nvPr>
        </p:nvSpPr>
        <p:spPr>
          <a:xfrm>
            <a:off x="228600" y="152400"/>
            <a:ext cx="8686800" cy="5973763"/>
          </a:xfrm>
        </p:spPr>
        <p:txBody>
          <a:bodyPr/>
          <a:lstStyle/>
          <a:p>
            <a:pPr eaLnBrk="1" hangingPunct="1"/>
            <a:r>
              <a:rPr lang="en-US" sz="2800" smtClean="0"/>
              <a:t>This interaction causes the G alpha subunit to release the GDP, pick up a GTP and detach from the complex. </a:t>
            </a:r>
          </a:p>
          <a:p>
            <a:pPr eaLnBrk="1" hangingPunct="1"/>
            <a:r>
              <a:rPr lang="en-US" sz="2800" smtClean="0"/>
              <a:t>Depending upon the G protein in question, either the GTP-G alpha complex, the G beta- G gamma complex or both bind target protein(s). </a:t>
            </a:r>
          </a:p>
          <a:p>
            <a:pPr eaLnBrk="1" hangingPunct="1"/>
            <a:r>
              <a:rPr lang="en-US" sz="2800" smtClean="0"/>
              <a:t>The G alpha will remain an activating messenger until the GTP is hydrolyzed by the G alpha subunit (GTP -&gt; GDP +Pi). </a:t>
            </a:r>
          </a:p>
          <a:p>
            <a:pPr eaLnBrk="1" hangingPunct="1"/>
            <a:r>
              <a:rPr lang="en-US" sz="2800" smtClean="0"/>
              <a:t>The "inactive" GDP-G alpha will then reassociate with the G-beta-G alpha complex to rapidly turn down this pathway when the original stimulatory signal is removed</a:t>
            </a:r>
            <a:r>
              <a:rPr lang="en-US" smtClean="0"/>
              <a:t>.</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sz="quarter" idx="1"/>
          </p:nvPr>
        </p:nvSpPr>
        <p:spPr>
          <a:xfrm>
            <a:off x="457200" y="304800"/>
            <a:ext cx="8229600" cy="6324600"/>
          </a:xfrm>
        </p:spPr>
        <p:txBody>
          <a:bodyPr/>
          <a:lstStyle/>
          <a:p>
            <a:pPr eaLnBrk="1" hangingPunct="1">
              <a:lnSpc>
                <a:spcPct val="90000"/>
              </a:lnSpc>
            </a:pPr>
            <a:r>
              <a:rPr lang="en-US" sz="2800" smtClean="0"/>
              <a:t>Large numbers of G proteins provide diversity for signal transduction events. </a:t>
            </a:r>
          </a:p>
          <a:p>
            <a:pPr eaLnBrk="1" hangingPunct="1">
              <a:lnSpc>
                <a:spcPct val="90000"/>
              </a:lnSpc>
            </a:pPr>
            <a:r>
              <a:rPr lang="en-US" sz="2800" smtClean="0"/>
              <a:t>Some bind potassium or calcium ion channels in neurotransmitters. </a:t>
            </a:r>
          </a:p>
          <a:p>
            <a:pPr eaLnBrk="1" hangingPunct="1">
              <a:lnSpc>
                <a:spcPct val="90000"/>
              </a:lnSpc>
            </a:pPr>
            <a:r>
              <a:rPr lang="en-US" sz="2800" smtClean="0"/>
              <a:t>Some activate kinases (enyzmes that phosphorylate). </a:t>
            </a:r>
          </a:p>
          <a:p>
            <a:pPr eaLnBrk="1" hangingPunct="1">
              <a:lnSpc>
                <a:spcPct val="90000"/>
              </a:lnSpc>
            </a:pPr>
            <a:r>
              <a:rPr lang="en-US" sz="2800" smtClean="0"/>
              <a:t>Some cause either the release or formation of major second messengers such as cyclic AMP (cAMP) and calcium ions.</a:t>
            </a:r>
          </a:p>
          <a:p>
            <a:pPr eaLnBrk="1" hangingPunct="1">
              <a:lnSpc>
                <a:spcPct val="90000"/>
              </a:lnSpc>
            </a:pPr>
            <a:r>
              <a:rPr lang="en-US" sz="2800" smtClean="0"/>
              <a:t>Cyclic AMP is a second messenger used by a major class of G proteins. </a:t>
            </a:r>
          </a:p>
          <a:p>
            <a:pPr eaLnBrk="1" hangingPunct="1">
              <a:lnSpc>
                <a:spcPct val="90000"/>
              </a:lnSpc>
            </a:pPr>
            <a:r>
              <a:rPr lang="en-US" sz="2800" smtClean="0"/>
              <a:t>Cyclic AMP (cAMP) is generated by adenylyl cyclase which is embedded in the plasma membrane with the enzymatic activity in the cytoplasm. </a:t>
            </a:r>
            <a:r>
              <a:rPr lang="en-US" sz="2400" smtClean="0"/>
              <a:t/>
            </a:r>
            <a:br>
              <a:rPr lang="en-US" sz="2400" smtClean="0"/>
            </a:br>
            <a:endParaRPr lang="en-US" sz="2400" smtClean="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http://www.mun.ca/biology/desmid/brian/BIOL2060/BIOL2060-14/1406.jpg"/>
          <p:cNvPicPr>
            <a:picLocks noChangeAspect="1" noChangeArrowheads="1"/>
          </p:cNvPicPr>
          <p:nvPr/>
        </p:nvPicPr>
        <p:blipFill>
          <a:blip r:embed="rId3"/>
          <a:srcRect/>
          <a:stretch>
            <a:fillRect/>
          </a:stretch>
        </p:blipFill>
        <p:spPr bwMode="auto">
          <a:xfrm>
            <a:off x="381000" y="228600"/>
            <a:ext cx="8382000" cy="6172200"/>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quarter" idx="1"/>
          </p:nvPr>
        </p:nvSpPr>
        <p:spPr>
          <a:xfrm>
            <a:off x="228600" y="228600"/>
            <a:ext cx="8610600" cy="6477000"/>
          </a:xfrm>
        </p:spPr>
        <p:txBody>
          <a:bodyPr/>
          <a:lstStyle/>
          <a:p>
            <a:pPr eaLnBrk="1" hangingPunct="1">
              <a:lnSpc>
                <a:spcPct val="90000"/>
              </a:lnSpc>
            </a:pPr>
            <a:r>
              <a:rPr lang="en-US" sz="2800" smtClean="0"/>
              <a:t>Adenylyl cyclase is activated by binding an activated alpha subunit of the Gs G-protein (GTP-Gs).</a:t>
            </a:r>
          </a:p>
          <a:p>
            <a:pPr eaLnBrk="1" hangingPunct="1">
              <a:lnSpc>
                <a:spcPct val="90000"/>
              </a:lnSpc>
            </a:pPr>
            <a:r>
              <a:rPr lang="en-US" sz="2800" smtClean="0"/>
              <a:t>Phosphodiesterase continally degrades cAMP so in the absence of the ligand and active G-Protein, cAMP levels are reduced. </a:t>
            </a:r>
          </a:p>
          <a:p>
            <a:pPr eaLnBrk="1" hangingPunct="1">
              <a:lnSpc>
                <a:spcPct val="90000"/>
              </a:lnSpc>
            </a:pPr>
            <a:r>
              <a:rPr lang="en-US" sz="2800" smtClean="0"/>
              <a:t>Protein kinase A (PKA), a cAMP-dependent kinase, is the main intracellular target of cAMP. </a:t>
            </a:r>
          </a:p>
          <a:p>
            <a:pPr eaLnBrk="1" hangingPunct="1">
              <a:lnSpc>
                <a:spcPct val="90000"/>
              </a:lnSpc>
            </a:pPr>
            <a:r>
              <a:rPr lang="en-US" sz="2800" smtClean="0"/>
              <a:t>PKA phosphorylates a number of proteins that bear the key short stretch of amino acids, the PKA phosphorylation site (PKA PO4 site). </a:t>
            </a:r>
          </a:p>
          <a:p>
            <a:pPr eaLnBrk="1" hangingPunct="1">
              <a:lnSpc>
                <a:spcPct val="90000"/>
              </a:lnSpc>
            </a:pPr>
            <a:r>
              <a:rPr lang="en-US" sz="2800" smtClean="0"/>
              <a:t>PKA transfers a phosphate from the ATP to a serine or threonine in the PKA PO4 site. </a:t>
            </a:r>
            <a:br>
              <a:rPr lang="en-US" sz="2800" smtClean="0"/>
            </a:br>
            <a:r>
              <a:rPr lang="en-US" sz="2800" smtClean="0"/>
              <a:t>cAMP activates the catalytic subunits by causing the release of the negative regulatory subunits.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http://www.mun.ca/biology/desmid/brian/BIOL2060/BIOL2060-14/1408.jpg"/>
          <p:cNvPicPr>
            <a:picLocks noGrp="1" noChangeAspect="1" noChangeArrowheads="1"/>
          </p:cNvPicPr>
          <p:nvPr>
            <p:ph sz="quarter" idx="1"/>
          </p:nvPr>
        </p:nvPicPr>
        <p:blipFill>
          <a:blip r:embed="rId3"/>
          <a:srcRect/>
          <a:stretch>
            <a:fillRect/>
          </a:stretch>
        </p:blipFill>
        <p:spPr>
          <a:xfrm>
            <a:off x="1371600" y="0"/>
            <a:ext cx="6019800" cy="6858000"/>
          </a:xfr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sz="quarter" idx="1"/>
          </p:nvPr>
        </p:nvSpPr>
        <p:spPr>
          <a:xfrm>
            <a:off x="457200" y="228600"/>
            <a:ext cx="8229600" cy="6234113"/>
          </a:xfrm>
        </p:spPr>
        <p:txBody>
          <a:bodyPr/>
          <a:lstStyle/>
          <a:p>
            <a:pPr eaLnBrk="1" hangingPunct="1">
              <a:lnSpc>
                <a:spcPct val="90000"/>
              </a:lnSpc>
            </a:pPr>
            <a:r>
              <a:rPr lang="en-US" sz="2800" smtClean="0"/>
              <a:t>Disruption of G Protein signaling causes several human diseases. </a:t>
            </a:r>
          </a:p>
          <a:p>
            <a:pPr eaLnBrk="1" hangingPunct="1">
              <a:lnSpc>
                <a:spcPct val="90000"/>
              </a:lnSpc>
            </a:pPr>
            <a:r>
              <a:rPr lang="en-US" sz="2800" i="1" smtClean="0"/>
              <a:t>Vibrio cholerae </a:t>
            </a:r>
            <a:r>
              <a:rPr lang="en-US" sz="2800" smtClean="0"/>
              <a:t>(causes cholera) secretes the cholera toxin which alters salt and fluid in the intestine normally controlled by hormones that activate Gs G-Protein to increase cAMP. </a:t>
            </a:r>
          </a:p>
          <a:p>
            <a:pPr eaLnBrk="1" hangingPunct="1">
              <a:lnSpc>
                <a:spcPct val="90000"/>
              </a:lnSpc>
            </a:pPr>
            <a:r>
              <a:rPr lang="en-US" sz="2800" smtClean="0"/>
              <a:t>The cholera toxin enzymatically changes Gs so that it is unable to convert GTP to GDP. </a:t>
            </a:r>
          </a:p>
          <a:p>
            <a:pPr eaLnBrk="1" hangingPunct="1">
              <a:lnSpc>
                <a:spcPct val="90000"/>
              </a:lnSpc>
            </a:pPr>
            <a:r>
              <a:rPr lang="en-US" sz="2800" smtClean="0"/>
              <a:t>Gs can not then be inactivated and cAMP levels remain high causing intestinal cell to secrete salt and water. </a:t>
            </a:r>
          </a:p>
          <a:p>
            <a:pPr eaLnBrk="1" hangingPunct="1">
              <a:lnSpc>
                <a:spcPct val="90000"/>
              </a:lnSpc>
            </a:pPr>
            <a:r>
              <a:rPr lang="en-US" sz="2800" smtClean="0"/>
              <a:t>Eventually dehydration can lead to death (cholera).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3"/>
          <p:cNvSpPr>
            <a:spLocks noGrp="1"/>
          </p:cNvSpPr>
          <p:nvPr>
            <p:ph sz="quarter" idx="1"/>
          </p:nvPr>
        </p:nvSpPr>
        <p:spPr>
          <a:xfrm>
            <a:off x="228600" y="228600"/>
            <a:ext cx="8686800" cy="6400800"/>
          </a:xfrm>
        </p:spPr>
        <p:txBody>
          <a:bodyPr/>
          <a:lstStyle/>
          <a:p>
            <a:r>
              <a:rPr lang="en-US" smtClean="0"/>
              <a:t>Many G proteins use inositol triphosphate and diacylglyceral as second messengers G Protein-linked Receptor. </a:t>
            </a:r>
          </a:p>
          <a:p>
            <a:r>
              <a:rPr lang="en-US" smtClean="0"/>
              <a:t>The Gp G-Protein is activated by a ligand binding its G Protein-linked receptor to activate phospholipase C. </a:t>
            </a:r>
          </a:p>
          <a:p>
            <a:r>
              <a:rPr lang="en-US" smtClean="0"/>
              <a:t>Phosphatidylinositol-4,5-bisphosphate (PIP2) is cleaved by phospholipase C into two molecules cytosolic inositol-1,4,5-triphosphate (InsP3) and membrane-bound diacylglycerol (DAG).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sz="quarter" idx="1"/>
          </p:nvPr>
        </p:nvSpPr>
        <p:spPr>
          <a:xfrm>
            <a:off x="228600" y="152400"/>
            <a:ext cx="8686800" cy="6400800"/>
          </a:xfrm>
        </p:spPr>
        <p:txBody>
          <a:bodyPr/>
          <a:lstStyle/>
          <a:p>
            <a:r>
              <a:rPr lang="en-US" smtClean="0"/>
              <a:t>The InsP3 receptor, a ligand-gated calcium channel in the endoplasmic reticulum, binds InsP3 and calcium ions are released into the cytosol. </a:t>
            </a:r>
          </a:p>
          <a:p>
            <a:r>
              <a:rPr lang="en-US" smtClean="0"/>
              <a:t>Calcium binds a protein known as calmodulin, and the Ca-calmodulin complex act to activate an number of processes. </a:t>
            </a:r>
          </a:p>
          <a:p>
            <a:r>
              <a:rPr lang="en-US" smtClean="0"/>
              <a:t>DAG remains membrane-bound and activates protein kinase C (PKC).</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http://www.mun.ca/biology/desmid/brian/BIOL2060/BIOL2060-14/1409.jpg"/>
          <p:cNvPicPr>
            <a:picLocks noChangeAspect="1" noChangeArrowheads="1"/>
          </p:cNvPicPr>
          <p:nvPr/>
        </p:nvPicPr>
        <p:blipFill>
          <a:blip r:embed="rId3"/>
          <a:srcRect/>
          <a:stretch>
            <a:fillRect/>
          </a:stretch>
        </p:blipFill>
        <p:spPr bwMode="auto">
          <a:xfrm>
            <a:off x="762000" y="304800"/>
            <a:ext cx="7239000" cy="6096000"/>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http://www.mun.ca/biology/desmid/brian/BIOL2060/BIOL2060-14/1410.jpg"/>
          <p:cNvPicPr>
            <a:picLocks noChangeAspect="1" noChangeArrowheads="1"/>
          </p:cNvPicPr>
          <p:nvPr/>
        </p:nvPicPr>
        <p:blipFill>
          <a:blip r:embed="rId3"/>
          <a:srcRect t="2325" b="5814"/>
          <a:stretch>
            <a:fillRect/>
          </a:stretch>
        </p:blipFill>
        <p:spPr bwMode="auto">
          <a:xfrm>
            <a:off x="1752600" y="228600"/>
            <a:ext cx="5181600" cy="6629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Receptor-ligand interactions</a:t>
            </a:r>
            <a:endParaRPr lang="en-US" sz="3600" dirty="0"/>
          </a:p>
        </p:txBody>
      </p:sp>
      <p:sp>
        <p:nvSpPr>
          <p:cNvPr id="4" name="Content Placeholder 3"/>
          <p:cNvSpPr>
            <a:spLocks noGrp="1"/>
          </p:cNvSpPr>
          <p:nvPr>
            <p:ph sz="quarter" idx="1"/>
          </p:nvPr>
        </p:nvSpPr>
        <p:spPr/>
        <p:txBody>
          <a:bodyPr>
            <a:normAutofit/>
          </a:bodyPr>
          <a:lstStyle/>
          <a:p>
            <a:pPr marL="457200" indent="-457200" defTabSz="457200"/>
            <a:r>
              <a:rPr lang="en-US" sz="2800" dirty="0" smtClean="0"/>
              <a:t>In most cases the binding of a receptor and ligand resembles the binding of an enzyme and its substrate</a:t>
            </a:r>
          </a:p>
          <a:p>
            <a:pPr marL="457200" indent="-457200" defTabSz="457200"/>
            <a:endParaRPr lang="en-US" sz="2400" dirty="0" smtClean="0"/>
          </a:p>
          <a:p>
            <a:pPr marL="457200" indent="-457200" defTabSz="457200"/>
            <a:r>
              <a:rPr lang="en-US" sz="2800" dirty="0" smtClean="0"/>
              <a:t>The receptor specific for a certain ligand is called the </a:t>
            </a:r>
            <a:r>
              <a:rPr lang="en-US" sz="2800" i="1" dirty="0" smtClean="0"/>
              <a:t>cognate receptor</a:t>
            </a:r>
          </a:p>
          <a:p>
            <a:pPr marL="457200" indent="-457200" defTabSz="457200"/>
            <a:endParaRPr lang="en-US" sz="2800" dirty="0" smtClean="0"/>
          </a:p>
          <a:p>
            <a:pPr marL="457200" indent="-457200" defTabSz="457200"/>
            <a:r>
              <a:rPr lang="en-US" sz="2800" dirty="0" smtClean="0"/>
              <a:t>A receptor bound to its ligand is said to be </a:t>
            </a:r>
            <a:r>
              <a:rPr lang="en-US" sz="2800" i="1" dirty="0" smtClean="0"/>
              <a:t>occupied</a:t>
            </a:r>
          </a:p>
          <a:p>
            <a:endParaRPr lang="en-US" sz="28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sz="3600" b="1" smtClean="0">
                <a:solidFill>
                  <a:srgbClr val="0070C0"/>
                </a:solidFill>
              </a:rPr>
              <a:t>Calcium as a signal</a:t>
            </a:r>
            <a:br>
              <a:rPr lang="en-US" sz="3600" b="1" smtClean="0">
                <a:solidFill>
                  <a:srgbClr val="0070C0"/>
                </a:solidFill>
              </a:rPr>
            </a:br>
            <a:endParaRPr lang="en-US" sz="3600" smtClean="0">
              <a:solidFill>
                <a:srgbClr val="0070C0"/>
              </a:solidFill>
            </a:endParaRPr>
          </a:p>
        </p:txBody>
      </p:sp>
      <p:sp>
        <p:nvSpPr>
          <p:cNvPr id="27651" name="Rectangle 3"/>
          <p:cNvSpPr>
            <a:spLocks noGrp="1" noChangeArrowheads="1"/>
          </p:cNvSpPr>
          <p:nvPr>
            <p:ph sz="quarter" idx="1"/>
          </p:nvPr>
        </p:nvSpPr>
        <p:spPr>
          <a:xfrm>
            <a:off x="228600" y="762000"/>
            <a:ext cx="8763000" cy="5364163"/>
          </a:xfrm>
        </p:spPr>
        <p:txBody>
          <a:bodyPr/>
          <a:lstStyle/>
          <a:p>
            <a:r>
              <a:rPr lang="en-US" sz="2800" smtClean="0"/>
              <a:t>The release of calcium ions is a key event in many signaling processes. </a:t>
            </a:r>
          </a:p>
          <a:p>
            <a:r>
              <a:rPr lang="en-US" sz="2800" smtClean="0"/>
              <a:t>Intracellular concentrations can be followed by injection of calcium indicator fluorescent dyes.</a:t>
            </a:r>
          </a:p>
          <a:p>
            <a:r>
              <a:rPr lang="en-US" sz="2800" smtClean="0"/>
              <a:t>Presence of ligand or increase in InsP3 and monitoring the increase in fluorescence </a:t>
            </a:r>
          </a:p>
          <a:p>
            <a:r>
              <a:rPr lang="en-US" sz="2800" smtClean="0"/>
              <a:t>The calcium ionophore releases calcium from the intracellular stores that mimics effect of InsP3 activation. </a:t>
            </a:r>
          </a:p>
          <a:p>
            <a:r>
              <a:rPr lang="en-US" sz="2800" smtClean="0"/>
              <a:t>Calcium ions act to regulate many cellular functions. </a:t>
            </a:r>
            <a:br>
              <a:rPr lang="en-US" sz="2800" smtClean="0"/>
            </a:br>
            <a:endParaRPr lang="en-US" sz="2800" smtClean="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sz="quarter" idx="1"/>
          </p:nvPr>
        </p:nvSpPr>
        <p:spPr>
          <a:xfrm>
            <a:off x="457200" y="304800"/>
            <a:ext cx="8229600" cy="5821363"/>
          </a:xfrm>
        </p:spPr>
        <p:txBody>
          <a:bodyPr>
            <a:normAutofit lnSpcReduction="10000"/>
          </a:bodyPr>
          <a:lstStyle/>
          <a:p>
            <a:r>
              <a:rPr lang="en-US" sz="2800" smtClean="0"/>
              <a:t>Calcium levels in the cytoplasm is normally kept low (10-4) by calcium pumps in the plasma membrane (out of the cell) and </a:t>
            </a:r>
            <a:br>
              <a:rPr lang="en-US" sz="2800" smtClean="0"/>
            </a:br>
            <a:r>
              <a:rPr lang="en-US" sz="2800" smtClean="0"/>
              <a:t>by sodium-calcium exchangers </a:t>
            </a:r>
          </a:p>
          <a:p>
            <a:pPr>
              <a:buFontTx/>
              <a:buNone/>
            </a:pPr>
            <a:endParaRPr lang="en-US" sz="2800" smtClean="0"/>
          </a:p>
          <a:p>
            <a:pPr lvl="1"/>
            <a:r>
              <a:rPr lang="en-US" sz="2400" smtClean="0"/>
              <a:t>a) out of the cell, </a:t>
            </a:r>
          </a:p>
          <a:p>
            <a:pPr lvl="1"/>
            <a:r>
              <a:rPr lang="en-US" sz="2400" smtClean="0"/>
              <a:t>b) into the endoplasmic reticulum (ER) lumen and </a:t>
            </a:r>
          </a:p>
          <a:p>
            <a:pPr lvl="1"/>
            <a:r>
              <a:rPr lang="en-US" sz="2400" smtClean="0"/>
              <a:t>c) into the mitochondrion. </a:t>
            </a:r>
          </a:p>
          <a:p>
            <a:pPr lvl="1">
              <a:buFontTx/>
              <a:buNone/>
            </a:pPr>
            <a:endParaRPr lang="en-US" smtClean="0"/>
          </a:p>
          <a:p>
            <a:r>
              <a:rPr lang="en-US" sz="2800" smtClean="0"/>
              <a:t>Calcium stores can be released from the ER by the InsP3 receptor channel and ryanodine receptor channel which opens in the presence of calcium itself (calcium-induced calcium </a:t>
            </a:r>
            <a:br>
              <a:rPr lang="en-US" sz="2800" smtClean="0"/>
            </a:br>
            <a:r>
              <a:rPr lang="en-US" sz="2800" smtClean="0"/>
              <a:t>release).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http://www.mun.ca/biology/desmid/brian/BIOL2060/BIOL2060-14/1412.jpg"/>
          <p:cNvPicPr>
            <a:picLocks noChangeAspect="1" noChangeArrowheads="1"/>
          </p:cNvPicPr>
          <p:nvPr/>
        </p:nvPicPr>
        <p:blipFill>
          <a:blip r:embed="rId3"/>
          <a:srcRect/>
          <a:stretch>
            <a:fillRect/>
          </a:stretch>
        </p:blipFill>
        <p:spPr bwMode="auto">
          <a:xfrm>
            <a:off x="457200" y="228600"/>
            <a:ext cx="8382000" cy="6400800"/>
          </a:xfrm>
          <a:prstGeom prst="rect">
            <a:avLst/>
          </a:prstGeom>
          <a:noFill/>
          <a:ln w="9525">
            <a:no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sz="quarter" idx="1"/>
          </p:nvPr>
        </p:nvSpPr>
        <p:spPr>
          <a:xfrm>
            <a:off x="152400" y="228600"/>
            <a:ext cx="8763000" cy="5897563"/>
          </a:xfrm>
        </p:spPr>
        <p:txBody>
          <a:bodyPr/>
          <a:lstStyle/>
          <a:p>
            <a:pPr eaLnBrk="1" hangingPunct="1"/>
            <a:r>
              <a:rPr lang="en-US" smtClean="0"/>
              <a:t>Although other proteins bind calcium to control activity, most often binding to the protein calmodulin, to form a calcium-calmodulin complex, is an intermediate step.</a:t>
            </a:r>
          </a:p>
          <a:p>
            <a:pPr eaLnBrk="1" hangingPunct="1"/>
            <a:r>
              <a:rPr lang="en-US" smtClean="0"/>
              <a:t>When calcium ions are present, two bind each globular end (4 in total), the helical arm region then changes conformation (the active complex) and then the wraps around the </a:t>
            </a:r>
            <a:br>
              <a:rPr lang="en-US" smtClean="0"/>
            </a:br>
            <a:r>
              <a:rPr lang="en-US" smtClean="0"/>
              <a:t>calmodulin-binding site of target proteins.</a:t>
            </a:r>
          </a:p>
          <a:p>
            <a:pPr eaLnBrk="1" hangingPunct="1"/>
            <a:r>
              <a:rPr lang="en-US" smtClean="0"/>
              <a:t>These are often protein kinases and protein phosphatases which vary depending upon the target cell (different cells have different responses).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http://www.mun.ca/biology/desmid/brian/BIOL2060/BIOL2060-14/1414.jpg"/>
          <p:cNvPicPr>
            <a:picLocks noGrp="1" noChangeAspect="1" noChangeArrowheads="1"/>
          </p:cNvPicPr>
          <p:nvPr>
            <p:ph sz="quarter" idx="1"/>
          </p:nvPr>
        </p:nvPicPr>
        <p:blipFill>
          <a:blip r:embed="rId3"/>
          <a:srcRect/>
          <a:stretch>
            <a:fillRect/>
          </a:stretch>
        </p:blipFill>
        <p:spPr>
          <a:xfrm>
            <a:off x="685800" y="0"/>
            <a:ext cx="7772400" cy="6858000"/>
          </a:xfrm>
          <a:noFill/>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sz="quarter" idx="1"/>
          </p:nvPr>
        </p:nvSpPr>
        <p:spPr>
          <a:xfrm>
            <a:off x="152400" y="152400"/>
            <a:ext cx="8839200" cy="6324600"/>
          </a:xfrm>
        </p:spPr>
        <p:txBody>
          <a:bodyPr/>
          <a:lstStyle/>
          <a:p>
            <a:pPr eaLnBrk="1" hangingPunct="1">
              <a:lnSpc>
                <a:spcPct val="90000"/>
              </a:lnSpc>
            </a:pPr>
            <a:r>
              <a:rPr lang="en-US" sz="2800" smtClean="0"/>
              <a:t>Fertilization of animal eggs reveals an important example of calcium-mediated signal transduction after a receptor-ligand interaction. </a:t>
            </a:r>
          </a:p>
          <a:p>
            <a:pPr eaLnBrk="1" hangingPunct="1">
              <a:lnSpc>
                <a:spcPct val="90000"/>
              </a:lnSpc>
            </a:pPr>
            <a:r>
              <a:rPr lang="en-US" sz="2800" smtClean="0"/>
              <a:t>Initially the sperm binds the egg’s surface at the membrane and within 30 seconds, a wave of calcium release spreads from the site of sperm contact. </a:t>
            </a:r>
          </a:p>
          <a:p>
            <a:pPr eaLnBrk="1" hangingPunct="1">
              <a:lnSpc>
                <a:spcPct val="90000"/>
              </a:lnSpc>
            </a:pPr>
            <a:r>
              <a:rPr lang="en-US" sz="2800" smtClean="0"/>
              <a:t>Two main events in fertilization rely on calcium release. </a:t>
            </a:r>
            <a:br>
              <a:rPr lang="en-US" sz="2800" smtClean="0"/>
            </a:br>
            <a:r>
              <a:rPr lang="en-US" sz="2800" smtClean="0"/>
              <a:t>	1) Calcium stimulates the fusion of the cortical 	granules with the egg’s plasma membrane to 	alter the coat surrounding the egg to help 	prevent the binding of another sperm cell to the 	egg (slow block to polyspermy). </a:t>
            </a:r>
            <a:br>
              <a:rPr lang="en-US" sz="2800" smtClean="0"/>
            </a:br>
            <a:r>
              <a:rPr lang="en-US" sz="2800" smtClean="0"/>
              <a:t>	2) Calcium initiates egg activation, the 	resumption of metabolic processes.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http://www.mun.ca/biology/desmid/brian/BIOL2060/BIOL2060-14/1413.jpg"/>
          <p:cNvPicPr>
            <a:picLocks noChangeAspect="1" noChangeArrowheads="1"/>
          </p:cNvPicPr>
          <p:nvPr/>
        </p:nvPicPr>
        <p:blipFill>
          <a:blip r:embed="rId3"/>
          <a:srcRect/>
          <a:stretch>
            <a:fillRect/>
          </a:stretch>
        </p:blipFill>
        <p:spPr bwMode="auto">
          <a:xfrm>
            <a:off x="228600" y="228600"/>
            <a:ext cx="8686800" cy="6477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smtClean="0">
                <a:solidFill>
                  <a:srgbClr val="007B8C"/>
                </a:solidFill>
              </a:rPr>
              <a:t>Receptor Affinity</a:t>
            </a:r>
            <a:endParaRPr lang="en-US" sz="3600" dirty="0"/>
          </a:p>
        </p:txBody>
      </p:sp>
      <p:sp>
        <p:nvSpPr>
          <p:cNvPr id="4" name="Content Placeholder 3"/>
          <p:cNvSpPr>
            <a:spLocks noGrp="1"/>
          </p:cNvSpPr>
          <p:nvPr>
            <p:ph sz="quarter" idx="1"/>
          </p:nvPr>
        </p:nvSpPr>
        <p:spPr/>
        <p:txBody>
          <a:bodyPr>
            <a:normAutofit/>
          </a:bodyPr>
          <a:lstStyle/>
          <a:p>
            <a:pPr defTabSz="457200">
              <a:lnSpc>
                <a:spcPct val="90000"/>
              </a:lnSpc>
            </a:pPr>
            <a:r>
              <a:rPr lang="en-US" sz="2800" dirty="0" smtClean="0"/>
              <a:t>The relationship between the [ligand] in solution and the number of receptors occupied can be described in terms of </a:t>
            </a:r>
            <a:r>
              <a:rPr lang="en-US" sz="2800" b="1" dirty="0" smtClean="0"/>
              <a:t>receptor</a:t>
            </a:r>
            <a:r>
              <a:rPr lang="en-US" sz="2800" dirty="0" smtClean="0"/>
              <a:t> </a:t>
            </a:r>
            <a:r>
              <a:rPr lang="en-US" sz="2800" b="1" dirty="0" smtClean="0"/>
              <a:t>affinity</a:t>
            </a:r>
            <a:endParaRPr lang="en-US" sz="2800" dirty="0" smtClean="0"/>
          </a:p>
          <a:p>
            <a:pPr defTabSz="457200">
              <a:lnSpc>
                <a:spcPct val="90000"/>
              </a:lnSpc>
            </a:pPr>
            <a:endParaRPr lang="en-US" sz="2800" dirty="0" smtClean="0"/>
          </a:p>
          <a:p>
            <a:pPr defTabSz="457200">
              <a:lnSpc>
                <a:spcPct val="90000"/>
              </a:lnSpc>
            </a:pPr>
            <a:r>
              <a:rPr lang="en-US" sz="2800" dirty="0" smtClean="0"/>
              <a:t>The </a:t>
            </a:r>
            <a:r>
              <a:rPr lang="en-US" sz="2800" b="1" dirty="0" smtClean="0"/>
              <a:t>dissociation constant</a:t>
            </a:r>
            <a:r>
              <a:rPr lang="en-US" sz="2800" dirty="0" smtClean="0"/>
              <a:t>, </a:t>
            </a:r>
            <a:r>
              <a:rPr lang="en-US" sz="2800" dirty="0" err="1" smtClean="0"/>
              <a:t>K</a:t>
            </a:r>
            <a:r>
              <a:rPr lang="en-US" sz="2800" baseline="-25000" dirty="0" err="1" smtClean="0"/>
              <a:t>d</a:t>
            </a:r>
            <a:r>
              <a:rPr lang="en-US" sz="2800" dirty="0" smtClean="0"/>
              <a:t>, is the [free ligand] needed to produce a state in which half the receptors are occupied</a:t>
            </a:r>
          </a:p>
          <a:p>
            <a:pPr defTabSz="457200">
              <a:lnSpc>
                <a:spcPct val="90000"/>
              </a:lnSpc>
            </a:pPr>
            <a:endParaRPr lang="en-US" sz="2800" dirty="0" smtClean="0"/>
          </a:p>
          <a:p>
            <a:pPr defTabSz="457200">
              <a:lnSpc>
                <a:spcPct val="90000"/>
              </a:lnSpc>
            </a:pPr>
            <a:r>
              <a:rPr lang="en-US" sz="2800" dirty="0" smtClean="0"/>
              <a:t>Receptors with high ligand affinity have low </a:t>
            </a:r>
            <a:r>
              <a:rPr lang="en-US" sz="2800" dirty="0" err="1" smtClean="0"/>
              <a:t>K</a:t>
            </a:r>
            <a:r>
              <a:rPr lang="en-US" sz="2800" baseline="-25000" dirty="0" err="1" smtClean="0"/>
              <a:t>d</a:t>
            </a:r>
            <a:r>
              <a:rPr lang="en-US" sz="2800" dirty="0" smtClean="0"/>
              <a:t> and vice versa</a:t>
            </a:r>
          </a:p>
          <a:p>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err="1" smtClean="0"/>
              <a:t>Coreceptors</a:t>
            </a:r>
            <a:endParaRPr lang="en-US" sz="3600" b="1" dirty="0"/>
          </a:p>
        </p:txBody>
      </p:sp>
      <p:sp>
        <p:nvSpPr>
          <p:cNvPr id="4" name="Content Placeholder 3"/>
          <p:cNvSpPr>
            <a:spLocks noGrp="1"/>
          </p:cNvSpPr>
          <p:nvPr>
            <p:ph sz="quarter" idx="1"/>
          </p:nvPr>
        </p:nvSpPr>
        <p:spPr/>
        <p:txBody>
          <a:bodyPr>
            <a:normAutofit/>
          </a:bodyPr>
          <a:lstStyle/>
          <a:p>
            <a:pPr defTabSz="457200">
              <a:lnSpc>
                <a:spcPct val="90000"/>
              </a:lnSpc>
            </a:pPr>
            <a:r>
              <a:rPr lang="en-US" sz="2800" dirty="0" smtClean="0"/>
              <a:t>Receptor-ligand interactions can be affected by </a:t>
            </a:r>
            <a:r>
              <a:rPr lang="en-US" sz="2800" dirty="0" err="1" smtClean="0"/>
              <a:t>coreceptors</a:t>
            </a:r>
            <a:r>
              <a:rPr lang="en-US" sz="2800" dirty="0" smtClean="0"/>
              <a:t> on the cell surface</a:t>
            </a:r>
          </a:p>
          <a:p>
            <a:pPr defTabSz="457200">
              <a:lnSpc>
                <a:spcPct val="90000"/>
              </a:lnSpc>
            </a:pPr>
            <a:endParaRPr lang="en-US" sz="2800" dirty="0" smtClean="0"/>
          </a:p>
          <a:p>
            <a:pPr defTabSz="457200">
              <a:lnSpc>
                <a:spcPct val="90000"/>
              </a:lnSpc>
            </a:pPr>
            <a:r>
              <a:rPr lang="en-US" sz="2800" dirty="0" smtClean="0"/>
              <a:t>They help to facilitate receptor-ligand interaction via physical interaction with the receptor</a:t>
            </a:r>
          </a:p>
          <a:p>
            <a:pPr defTabSz="457200">
              <a:lnSpc>
                <a:spcPct val="90000"/>
              </a:lnSpc>
            </a:pPr>
            <a:endParaRPr lang="en-US" sz="2800" dirty="0" smtClean="0"/>
          </a:p>
          <a:p>
            <a:pPr defTabSz="457200">
              <a:lnSpc>
                <a:spcPct val="90000"/>
              </a:lnSpc>
            </a:pPr>
            <a:r>
              <a:rPr lang="en-US" sz="2800" dirty="0" smtClean="0"/>
              <a:t>One well-studied class of such molecules is  </a:t>
            </a:r>
            <a:r>
              <a:rPr lang="en-US" sz="2800" i="1" dirty="0" err="1" smtClean="0"/>
              <a:t>heparan</a:t>
            </a:r>
            <a:r>
              <a:rPr lang="en-US" sz="2800" i="1" dirty="0" smtClean="0"/>
              <a:t> sulfate </a:t>
            </a:r>
            <a:r>
              <a:rPr lang="en-US" sz="2800" i="1" dirty="0" err="1" smtClean="0"/>
              <a:t>proteoglycans</a:t>
            </a:r>
            <a:r>
              <a:rPr lang="en-US" sz="2800" dirty="0" smtClean="0"/>
              <a:t> including </a:t>
            </a:r>
            <a:r>
              <a:rPr lang="en-US" sz="2800" i="1" dirty="0" err="1" smtClean="0"/>
              <a:t>glypicans</a:t>
            </a:r>
            <a:r>
              <a:rPr lang="en-US" sz="2800" dirty="0" smtClean="0"/>
              <a:t> and </a:t>
            </a:r>
            <a:r>
              <a:rPr lang="en-US" sz="2800" i="1" dirty="0" err="1" smtClean="0"/>
              <a:t>syndecans</a:t>
            </a:r>
            <a:endParaRPr lang="en-US" sz="2800" dirty="0" smtClean="0"/>
          </a:p>
          <a:p>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smtClean="0">
                <a:solidFill>
                  <a:srgbClr val="007B8C"/>
                </a:solidFill>
              </a:rPr>
              <a:t>Receptor Down-Regulation</a:t>
            </a:r>
            <a:endParaRPr lang="en-US" sz="3600" dirty="0"/>
          </a:p>
        </p:txBody>
      </p:sp>
      <p:sp>
        <p:nvSpPr>
          <p:cNvPr id="4" name="Content Placeholder 3"/>
          <p:cNvSpPr>
            <a:spLocks noGrp="1"/>
          </p:cNvSpPr>
          <p:nvPr>
            <p:ph sz="quarter" idx="1"/>
          </p:nvPr>
        </p:nvSpPr>
        <p:spPr/>
        <p:txBody>
          <a:bodyPr>
            <a:normAutofit/>
          </a:bodyPr>
          <a:lstStyle/>
          <a:p>
            <a:pPr defTabSz="457200">
              <a:lnSpc>
                <a:spcPct val="90000"/>
              </a:lnSpc>
            </a:pPr>
            <a:r>
              <a:rPr lang="en-US" sz="2800" dirty="0" smtClean="0"/>
              <a:t>Cells are geared to sense ligand concentration </a:t>
            </a:r>
            <a:r>
              <a:rPr lang="en-US" sz="2800" i="1" dirty="0" smtClean="0"/>
              <a:t>changes</a:t>
            </a:r>
            <a:r>
              <a:rPr lang="en-US" sz="2800" dirty="0" smtClean="0"/>
              <a:t> rather than fixed concentrations</a:t>
            </a:r>
          </a:p>
          <a:p>
            <a:pPr defTabSz="457200">
              <a:lnSpc>
                <a:spcPct val="90000"/>
              </a:lnSpc>
            </a:pPr>
            <a:endParaRPr lang="en-US" sz="2800" dirty="0" smtClean="0"/>
          </a:p>
          <a:p>
            <a:pPr defTabSz="457200">
              <a:lnSpc>
                <a:spcPct val="90000"/>
              </a:lnSpc>
            </a:pPr>
            <a:r>
              <a:rPr lang="en-US" sz="2800" dirty="0" smtClean="0"/>
              <a:t>When receptors are occupied for prolonged periods, the cell adapts to no longer respond to the ligand</a:t>
            </a:r>
          </a:p>
          <a:p>
            <a:pPr defTabSz="457200">
              <a:lnSpc>
                <a:spcPct val="90000"/>
              </a:lnSpc>
            </a:pPr>
            <a:endParaRPr lang="en-US" sz="2800" dirty="0" smtClean="0"/>
          </a:p>
          <a:p>
            <a:pPr defTabSz="457200">
              <a:lnSpc>
                <a:spcPct val="90000"/>
              </a:lnSpc>
            </a:pPr>
            <a:r>
              <a:rPr lang="en-US" sz="2800" dirty="0" smtClean="0"/>
              <a:t>Such changes are called </a:t>
            </a:r>
            <a:r>
              <a:rPr lang="en-US" sz="2800" i="1" dirty="0" smtClean="0"/>
              <a:t>receptor down-regulation,</a:t>
            </a:r>
            <a:r>
              <a:rPr lang="en-US" sz="2800" dirty="0" smtClean="0"/>
              <a:t> which can be accomplished in two ways</a:t>
            </a:r>
          </a:p>
          <a:p>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Mechanisms of receptor down-regulation</a:t>
            </a:r>
            <a:endParaRPr lang="en-US" sz="3600" dirty="0"/>
          </a:p>
        </p:txBody>
      </p:sp>
      <p:sp>
        <p:nvSpPr>
          <p:cNvPr id="4" name="Content Placeholder 3"/>
          <p:cNvSpPr>
            <a:spLocks noGrp="1"/>
          </p:cNvSpPr>
          <p:nvPr>
            <p:ph sz="quarter" idx="1"/>
          </p:nvPr>
        </p:nvSpPr>
        <p:spPr/>
        <p:txBody>
          <a:bodyPr>
            <a:normAutofit/>
          </a:bodyPr>
          <a:lstStyle/>
          <a:p>
            <a:pPr defTabSz="457200">
              <a:lnSpc>
                <a:spcPct val="90000"/>
              </a:lnSpc>
            </a:pPr>
            <a:r>
              <a:rPr lang="en-US" dirty="0" smtClean="0"/>
              <a:t>Cells can down-regulate receptors in two ways</a:t>
            </a:r>
          </a:p>
          <a:p>
            <a:pPr defTabSz="457200">
              <a:lnSpc>
                <a:spcPct val="90000"/>
              </a:lnSpc>
            </a:pPr>
            <a:endParaRPr lang="en-US" dirty="0" smtClean="0"/>
          </a:p>
          <a:p>
            <a:pPr lvl="1" defTabSz="457200">
              <a:lnSpc>
                <a:spcPct val="90000"/>
              </a:lnSpc>
            </a:pPr>
            <a:r>
              <a:rPr lang="en-US" dirty="0" smtClean="0"/>
              <a:t>Cells reduce the density of receptors on their cell surfaces via </a:t>
            </a:r>
            <a:r>
              <a:rPr lang="en-US" i="1" dirty="0" smtClean="0"/>
              <a:t>receptor-mediated </a:t>
            </a:r>
            <a:r>
              <a:rPr lang="en-US" i="1" dirty="0" err="1" smtClean="0"/>
              <a:t>endocytosis</a:t>
            </a:r>
            <a:endParaRPr lang="en-US" i="1" dirty="0" smtClean="0"/>
          </a:p>
          <a:p>
            <a:pPr lvl="1" defTabSz="457200">
              <a:lnSpc>
                <a:spcPct val="90000"/>
              </a:lnSpc>
            </a:pPr>
            <a:endParaRPr lang="en-US" i="1" dirty="0" smtClean="0"/>
          </a:p>
          <a:p>
            <a:pPr lvl="1" defTabSz="457200">
              <a:lnSpc>
                <a:spcPct val="90000"/>
              </a:lnSpc>
            </a:pPr>
            <a:r>
              <a:rPr lang="en-US" dirty="0" smtClean="0"/>
              <a:t>Cells can adapt to signals by </a:t>
            </a:r>
            <a:r>
              <a:rPr lang="en-US" i="1" dirty="0" smtClean="0"/>
              <a:t>desensitization</a:t>
            </a:r>
            <a:r>
              <a:rPr lang="en-US" dirty="0" smtClean="0"/>
              <a:t>, alterations to the receptor that lower its affinity for the ligand  </a:t>
            </a:r>
          </a:p>
          <a:p>
            <a:pPr lvl="1" defTabSz="457200">
              <a:lnSpc>
                <a:spcPct val="90000"/>
              </a:lnSpc>
            </a:pPr>
            <a:endParaRPr lang="en-US" dirty="0" smtClean="0"/>
          </a:p>
          <a:p>
            <a:pPr lvl="1" defTabSz="457200">
              <a:lnSpc>
                <a:spcPct val="90000"/>
              </a:lnSpc>
            </a:pPr>
            <a:r>
              <a:rPr lang="en-US" dirty="0" smtClean="0"/>
              <a:t>A common method of desensitization is </a:t>
            </a:r>
            <a:r>
              <a:rPr lang="en-US" dirty="0" err="1" smtClean="0"/>
              <a:t>phosphorylation</a:t>
            </a:r>
            <a:endParaRPr lang="en-US" dirty="0" smtClean="0"/>
          </a:p>
          <a:p>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Agonists and antagonists</a:t>
            </a:r>
            <a:endParaRPr lang="en-US" sz="3600" dirty="0"/>
          </a:p>
        </p:txBody>
      </p:sp>
      <p:sp>
        <p:nvSpPr>
          <p:cNvPr id="4" name="Content Placeholder 3"/>
          <p:cNvSpPr>
            <a:spLocks noGrp="1"/>
          </p:cNvSpPr>
          <p:nvPr>
            <p:ph sz="quarter" idx="1"/>
          </p:nvPr>
        </p:nvSpPr>
        <p:spPr/>
        <p:txBody>
          <a:bodyPr>
            <a:normAutofit/>
          </a:bodyPr>
          <a:lstStyle/>
          <a:p>
            <a:pPr defTabSz="457200">
              <a:lnSpc>
                <a:spcPct val="90000"/>
              </a:lnSpc>
            </a:pPr>
            <a:r>
              <a:rPr lang="en-US" sz="2800" dirty="0" smtClean="0"/>
              <a:t>It is possible to make synthetic </a:t>
            </a:r>
            <a:r>
              <a:rPr lang="en-US" sz="2800" dirty="0" err="1" smtClean="0"/>
              <a:t>ligands</a:t>
            </a:r>
            <a:r>
              <a:rPr lang="en-US" sz="2800" dirty="0" smtClean="0"/>
              <a:t> that bind even more tightly or selectively than the real ligand</a:t>
            </a:r>
          </a:p>
          <a:p>
            <a:pPr defTabSz="457200">
              <a:lnSpc>
                <a:spcPct val="90000"/>
              </a:lnSpc>
            </a:pPr>
            <a:endParaRPr lang="en-US" sz="2800" dirty="0" smtClean="0"/>
          </a:p>
          <a:p>
            <a:pPr defTabSz="457200">
              <a:lnSpc>
                <a:spcPct val="90000"/>
              </a:lnSpc>
            </a:pPr>
            <a:r>
              <a:rPr lang="en-US" sz="2800" b="1" dirty="0" smtClean="0"/>
              <a:t>Agonists</a:t>
            </a:r>
            <a:r>
              <a:rPr lang="en-US" sz="2800" dirty="0" smtClean="0"/>
              <a:t>: drugs that activate the receptor they are bound to</a:t>
            </a:r>
          </a:p>
          <a:p>
            <a:pPr defTabSz="457200">
              <a:lnSpc>
                <a:spcPct val="90000"/>
              </a:lnSpc>
            </a:pPr>
            <a:endParaRPr lang="en-US" sz="2800" dirty="0" smtClean="0"/>
          </a:p>
          <a:p>
            <a:pPr defTabSz="457200">
              <a:lnSpc>
                <a:spcPct val="90000"/>
              </a:lnSpc>
            </a:pPr>
            <a:r>
              <a:rPr lang="en-US" sz="2800" b="1" dirty="0" smtClean="0"/>
              <a:t>Antagonists: </a:t>
            </a:r>
            <a:r>
              <a:rPr lang="en-US" sz="2800" dirty="0" smtClean="0"/>
              <a:t>bind receptors without triggering a change, and prevent the naturally occurring messenger from activating the receptor</a:t>
            </a:r>
          </a:p>
          <a:p>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b="1" dirty="0" smtClean="0">
                <a:solidFill>
                  <a:srgbClr val="C0504D"/>
                </a:solidFill>
              </a:rPr>
              <a:t>Receptor Binding Activates a Sequence of Signal Transduction Events Within the Cell</a:t>
            </a:r>
            <a:endParaRPr lang="en-US" sz="3600" dirty="0"/>
          </a:p>
        </p:txBody>
      </p:sp>
      <p:sp>
        <p:nvSpPr>
          <p:cNvPr id="4" name="Content Placeholder 3"/>
          <p:cNvSpPr>
            <a:spLocks noGrp="1"/>
          </p:cNvSpPr>
          <p:nvPr>
            <p:ph sz="quarter" idx="1"/>
          </p:nvPr>
        </p:nvSpPr>
        <p:spPr/>
        <p:txBody>
          <a:bodyPr>
            <a:normAutofit/>
          </a:bodyPr>
          <a:lstStyle/>
          <a:p>
            <a:pPr>
              <a:lnSpc>
                <a:spcPct val="90000"/>
              </a:lnSpc>
            </a:pPr>
            <a:r>
              <a:rPr lang="en-US" sz="2800" dirty="0" smtClean="0"/>
              <a:t>When a ligand binds to its cognate receptor it either induces a change in receptor conformation or causes receptors to cluster</a:t>
            </a:r>
          </a:p>
          <a:p>
            <a:pPr>
              <a:lnSpc>
                <a:spcPct val="90000"/>
              </a:lnSpc>
            </a:pPr>
            <a:endParaRPr lang="en-US" sz="2800" dirty="0" smtClean="0"/>
          </a:p>
          <a:p>
            <a:pPr>
              <a:lnSpc>
                <a:spcPct val="90000"/>
              </a:lnSpc>
            </a:pPr>
            <a:r>
              <a:rPr lang="en-US" sz="2800" dirty="0" smtClean="0"/>
              <a:t>Once this takes place, a </a:t>
            </a:r>
            <a:r>
              <a:rPr lang="en-US" sz="2800" i="1" dirty="0" smtClean="0"/>
              <a:t>preprogrammed</a:t>
            </a:r>
            <a:r>
              <a:rPr lang="en-US" sz="2800" dirty="0" smtClean="0"/>
              <a:t> sequence of events is initiated inside the cell</a:t>
            </a:r>
          </a:p>
          <a:p>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smtClean="0">
                <a:solidFill>
                  <a:srgbClr val="007B8C"/>
                </a:solidFill>
              </a:rPr>
              <a:t>Signal Integration</a:t>
            </a:r>
            <a:endParaRPr lang="en-US" sz="3600" dirty="0"/>
          </a:p>
        </p:txBody>
      </p:sp>
      <p:sp>
        <p:nvSpPr>
          <p:cNvPr id="4" name="Content Placeholder 3"/>
          <p:cNvSpPr>
            <a:spLocks noGrp="1"/>
          </p:cNvSpPr>
          <p:nvPr>
            <p:ph sz="quarter" idx="1"/>
          </p:nvPr>
        </p:nvSpPr>
        <p:spPr/>
        <p:txBody>
          <a:bodyPr>
            <a:normAutofit/>
          </a:bodyPr>
          <a:lstStyle/>
          <a:p>
            <a:pPr>
              <a:lnSpc>
                <a:spcPct val="90000"/>
              </a:lnSpc>
            </a:pPr>
            <a:r>
              <a:rPr lang="en-US" sz="2800" dirty="0" smtClean="0"/>
              <a:t>Cells can be exposed to a multitude of signals at any given moment</a:t>
            </a:r>
          </a:p>
          <a:p>
            <a:pPr>
              <a:lnSpc>
                <a:spcPct val="90000"/>
              </a:lnSpc>
            </a:pPr>
            <a:endParaRPr lang="en-US" sz="2800" dirty="0" smtClean="0"/>
          </a:p>
          <a:p>
            <a:pPr>
              <a:lnSpc>
                <a:spcPct val="90000"/>
              </a:lnSpc>
            </a:pPr>
            <a:r>
              <a:rPr lang="en-US" sz="2800" dirty="0" smtClean="0"/>
              <a:t>Cells must </a:t>
            </a:r>
            <a:r>
              <a:rPr lang="en-US" sz="2800" i="1" dirty="0" smtClean="0"/>
              <a:t>integrate</a:t>
            </a:r>
            <a:r>
              <a:rPr lang="en-US" sz="2800" dirty="0" smtClean="0"/>
              <a:t> these signals to produce appropriate responses</a:t>
            </a:r>
          </a:p>
          <a:p>
            <a:pPr>
              <a:lnSpc>
                <a:spcPct val="90000"/>
              </a:lnSpc>
            </a:pPr>
            <a:endParaRPr lang="en-US" sz="2800" dirty="0" smtClean="0"/>
          </a:p>
          <a:p>
            <a:pPr>
              <a:lnSpc>
                <a:spcPct val="90000"/>
              </a:lnSpc>
            </a:pPr>
            <a:r>
              <a:rPr lang="en-US" sz="2800" dirty="0" smtClean="0"/>
              <a:t>A single receptor can activate multiple pathways, or multiple pathways can converge onto the same molecules</a:t>
            </a:r>
          </a:p>
          <a:p>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descr="14_02FigureB-L"/>
          <p:cNvPicPr>
            <a:picLocks noChangeAspect="1" noChangeArrowheads="1"/>
          </p:cNvPicPr>
          <p:nvPr/>
        </p:nvPicPr>
        <p:blipFill>
          <a:blip r:embed="rId2"/>
          <a:srcRect/>
          <a:stretch>
            <a:fillRect/>
          </a:stretch>
        </p:blipFill>
        <p:spPr bwMode="auto">
          <a:xfrm>
            <a:off x="1219200" y="228600"/>
            <a:ext cx="6262688" cy="6078537"/>
          </a:xfrm>
          <a:prstGeom prst="rect">
            <a:avLst/>
          </a:prstGeom>
          <a:noFill/>
          <a:ln w="9525">
            <a:solidFill>
              <a:schemeClr val="accent1"/>
            </a:solidFill>
            <a:miter lim="800000"/>
            <a:headEnd/>
            <a:tailEnd/>
          </a:ln>
        </p:spPr>
      </p:pic>
      <p:sp>
        <p:nvSpPr>
          <p:cNvPr id="6" name="TextBox 5"/>
          <p:cNvSpPr txBox="1"/>
          <p:nvPr/>
        </p:nvSpPr>
        <p:spPr>
          <a:xfrm>
            <a:off x="5151120" y="5989320"/>
            <a:ext cx="2286000" cy="369332"/>
          </a:xfrm>
          <a:prstGeom prst="rect">
            <a:avLst/>
          </a:prstGeom>
          <a:noFill/>
        </p:spPr>
        <p:txBody>
          <a:bodyPr wrap="square" rtlCol="0">
            <a:spAutoFit/>
          </a:bodyPr>
          <a:lstStyle/>
          <a:p>
            <a:r>
              <a:rPr lang="en-US" dirty="0" smtClean="0"/>
              <a:t>“Signaling crosstalk”</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3399"/>
                </a:solidFill>
              </a:rPr>
              <a:t>Chemical Signals and Cellular Receptors</a:t>
            </a:r>
            <a:endParaRPr lang="en-US" sz="3600" dirty="0"/>
          </a:p>
        </p:txBody>
      </p:sp>
      <p:sp>
        <p:nvSpPr>
          <p:cNvPr id="3" name="Content Placeholder 2"/>
          <p:cNvSpPr>
            <a:spLocks noGrp="1"/>
          </p:cNvSpPr>
          <p:nvPr>
            <p:ph sz="quarter" idx="1"/>
          </p:nvPr>
        </p:nvSpPr>
        <p:spPr/>
        <p:txBody>
          <a:bodyPr>
            <a:normAutofit/>
          </a:bodyPr>
          <a:lstStyle/>
          <a:p>
            <a:pPr marL="457200" indent="-457200" defTabSz="457200"/>
            <a:r>
              <a:rPr lang="en-US" sz="2800" dirty="0" smtClean="0"/>
              <a:t>Cells produce signals, in some cases by displaying molecules on their surfaces or by releasing a chemical signal </a:t>
            </a:r>
          </a:p>
          <a:p>
            <a:pPr marL="457200" indent="-457200" defTabSz="457200"/>
            <a:endParaRPr lang="en-US" sz="2800" dirty="0" smtClean="0"/>
          </a:p>
          <a:p>
            <a:pPr marL="457200" indent="-457200" defTabSz="457200"/>
            <a:r>
              <a:rPr lang="en-US" sz="2800" dirty="0" err="1" smtClean="0"/>
              <a:t>Multicellular</a:t>
            </a:r>
            <a:r>
              <a:rPr lang="en-US" sz="2800" dirty="0" smtClean="0"/>
              <a:t> organisms can control the activities of specialized cells through release of </a:t>
            </a:r>
            <a:r>
              <a:rPr lang="en-US" sz="2800" i="1" dirty="0" smtClean="0"/>
              <a:t>chemical messengers</a:t>
            </a:r>
          </a:p>
          <a:p>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smtClean="0">
                <a:solidFill>
                  <a:srgbClr val="007B8C"/>
                </a:solidFill>
              </a:rPr>
              <a:t>Signal Amplification</a:t>
            </a:r>
            <a:endParaRPr lang="en-US" sz="3600" dirty="0"/>
          </a:p>
        </p:txBody>
      </p:sp>
      <p:sp>
        <p:nvSpPr>
          <p:cNvPr id="4" name="Content Placeholder 3"/>
          <p:cNvSpPr>
            <a:spLocks noGrp="1"/>
          </p:cNvSpPr>
          <p:nvPr>
            <p:ph sz="quarter" idx="1"/>
          </p:nvPr>
        </p:nvSpPr>
        <p:spPr/>
        <p:txBody>
          <a:bodyPr>
            <a:normAutofit/>
          </a:bodyPr>
          <a:lstStyle/>
          <a:p>
            <a:pPr defTabSz="457200">
              <a:lnSpc>
                <a:spcPct val="90000"/>
              </a:lnSpc>
            </a:pPr>
            <a:r>
              <a:rPr lang="en-US" sz="2800" dirty="0" smtClean="0"/>
              <a:t>Very small quantities of ligand are often sufficient to elicit a response from a target cell</a:t>
            </a:r>
          </a:p>
          <a:p>
            <a:pPr defTabSz="457200">
              <a:lnSpc>
                <a:spcPct val="90000"/>
              </a:lnSpc>
            </a:pPr>
            <a:endParaRPr lang="en-US" sz="2800" dirty="0" smtClean="0"/>
          </a:p>
          <a:p>
            <a:pPr defTabSz="457200">
              <a:lnSpc>
                <a:spcPct val="90000"/>
              </a:lnSpc>
            </a:pPr>
            <a:r>
              <a:rPr lang="en-US" sz="2800" dirty="0" smtClean="0"/>
              <a:t>At each step in the resulting cascade of events, a signaling intermediate stimulates the production of many molecules needed for the next step</a:t>
            </a:r>
          </a:p>
          <a:p>
            <a:pPr defTabSz="457200">
              <a:lnSpc>
                <a:spcPct val="90000"/>
              </a:lnSpc>
            </a:pPr>
            <a:endParaRPr lang="en-US" sz="2800" dirty="0" smtClean="0"/>
          </a:p>
          <a:p>
            <a:pPr defTabSz="457200">
              <a:lnSpc>
                <a:spcPct val="90000"/>
              </a:lnSpc>
            </a:pPr>
            <a:r>
              <a:rPr lang="en-US" sz="2800" dirty="0" smtClean="0"/>
              <a:t>This multiplication of the effect of the signal is called </a:t>
            </a:r>
            <a:r>
              <a:rPr lang="en-US" sz="2800" b="1" dirty="0" smtClean="0"/>
              <a:t>signal amplification </a:t>
            </a:r>
          </a:p>
          <a:p>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4_03Figure-L"/>
          <p:cNvPicPr>
            <a:picLocks noChangeAspect="1" noChangeArrowheads="1"/>
          </p:cNvPicPr>
          <p:nvPr/>
        </p:nvPicPr>
        <p:blipFill>
          <a:blip r:embed="rId2"/>
          <a:srcRect/>
          <a:stretch>
            <a:fillRect/>
          </a:stretch>
        </p:blipFill>
        <p:spPr bwMode="auto">
          <a:xfrm>
            <a:off x="2438400" y="228599"/>
            <a:ext cx="5791200" cy="6413665"/>
          </a:xfrm>
          <a:prstGeom prst="rect">
            <a:avLst/>
          </a:prstGeom>
          <a:noFill/>
          <a:ln w="9525">
            <a:solidFill>
              <a:schemeClr val="accent1"/>
            </a:solidFill>
            <a:miter lim="800000"/>
            <a:headEnd/>
            <a:tailEnd/>
          </a:ln>
        </p:spPr>
      </p:pic>
      <p:sp>
        <p:nvSpPr>
          <p:cNvPr id="4" name="Title 3"/>
          <p:cNvSpPr>
            <a:spLocks noGrp="1"/>
          </p:cNvSpPr>
          <p:nvPr>
            <p:ph type="title"/>
          </p:nvPr>
        </p:nvSpPr>
        <p:spPr>
          <a:xfrm>
            <a:off x="457200" y="2971800"/>
            <a:ext cx="2362200" cy="1066800"/>
          </a:xfrm>
          <a:solidFill>
            <a:schemeClr val="accent1">
              <a:lumMod val="20000"/>
              <a:lumOff val="80000"/>
            </a:schemeClr>
          </a:solidFill>
          <a:ln>
            <a:solidFill>
              <a:schemeClr val="accent1"/>
            </a:solidFill>
          </a:ln>
        </p:spPr>
        <p:txBody>
          <a:bodyPr>
            <a:normAutofit fontScale="90000"/>
          </a:bodyPr>
          <a:lstStyle/>
          <a:p>
            <a:r>
              <a:rPr lang="en-US" sz="3600" dirty="0" smtClean="0"/>
              <a:t>Signal amplification </a:t>
            </a:r>
            <a:endParaRPr lang="en-US"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Categories of receptors</a:t>
            </a:r>
            <a:endParaRPr lang="en-US" sz="3600" dirty="0"/>
          </a:p>
        </p:txBody>
      </p:sp>
      <p:sp>
        <p:nvSpPr>
          <p:cNvPr id="4" name="Content Placeholder 3"/>
          <p:cNvSpPr>
            <a:spLocks noGrp="1"/>
          </p:cNvSpPr>
          <p:nvPr>
            <p:ph sz="quarter" idx="1"/>
          </p:nvPr>
        </p:nvSpPr>
        <p:spPr/>
        <p:txBody>
          <a:bodyPr>
            <a:normAutofit/>
          </a:bodyPr>
          <a:lstStyle/>
          <a:p>
            <a:pPr>
              <a:lnSpc>
                <a:spcPct val="90000"/>
              </a:lnSpc>
            </a:pPr>
            <a:r>
              <a:rPr lang="en-US" dirty="0" smtClean="0"/>
              <a:t>Receptors can be classified into several basic categories</a:t>
            </a:r>
          </a:p>
          <a:p>
            <a:pPr>
              <a:lnSpc>
                <a:spcPct val="90000"/>
              </a:lnSpc>
            </a:pPr>
            <a:endParaRPr lang="en-US" sz="2400" dirty="0" smtClean="0"/>
          </a:p>
          <a:p>
            <a:pPr lvl="1">
              <a:lnSpc>
                <a:spcPct val="90000"/>
              </a:lnSpc>
            </a:pPr>
            <a:r>
              <a:rPr lang="en-US" dirty="0" smtClean="0"/>
              <a:t>Ligand-gated channels (discussed in Chapter 13)</a:t>
            </a:r>
          </a:p>
          <a:p>
            <a:pPr lvl="1">
              <a:lnSpc>
                <a:spcPct val="90000"/>
              </a:lnSpc>
            </a:pPr>
            <a:endParaRPr lang="en-US" dirty="0" smtClean="0"/>
          </a:p>
          <a:p>
            <a:pPr lvl="1">
              <a:lnSpc>
                <a:spcPct val="90000"/>
              </a:lnSpc>
            </a:pPr>
            <a:r>
              <a:rPr lang="en-US" dirty="0" smtClean="0"/>
              <a:t>Plasma membrane receptors of two types</a:t>
            </a:r>
          </a:p>
          <a:p>
            <a:pPr lvl="1">
              <a:lnSpc>
                <a:spcPct val="90000"/>
              </a:lnSpc>
            </a:pPr>
            <a:endParaRPr lang="en-US" sz="2400" dirty="0" smtClean="0"/>
          </a:p>
          <a:p>
            <a:pPr lvl="2">
              <a:lnSpc>
                <a:spcPct val="90000"/>
              </a:lnSpc>
            </a:pPr>
            <a:r>
              <a:rPr lang="en-US" dirty="0" smtClean="0"/>
              <a:t>Those linked to G proteins</a:t>
            </a:r>
          </a:p>
          <a:p>
            <a:pPr lvl="2">
              <a:lnSpc>
                <a:spcPct val="90000"/>
              </a:lnSpc>
            </a:pPr>
            <a:r>
              <a:rPr lang="en-US" dirty="0" smtClean="0"/>
              <a:t>Those linked to protein </a:t>
            </a:r>
            <a:r>
              <a:rPr lang="en-US" dirty="0" err="1" smtClean="0"/>
              <a:t>kinases</a:t>
            </a:r>
            <a:endParaRPr lang="en-US" sz="2000" dirty="0" smtClean="0"/>
          </a:p>
          <a:p>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smtClean="0">
                <a:solidFill>
                  <a:srgbClr val="003399"/>
                </a:solidFill>
              </a:rPr>
              <a:t>G Protein-Linked Receptors</a:t>
            </a:r>
            <a:endParaRPr lang="en-US" sz="4000" dirty="0"/>
          </a:p>
        </p:txBody>
      </p:sp>
      <p:sp>
        <p:nvSpPr>
          <p:cNvPr id="4" name="Content Placeholder 3"/>
          <p:cNvSpPr>
            <a:spLocks noGrp="1"/>
          </p:cNvSpPr>
          <p:nvPr>
            <p:ph sz="quarter" idx="1"/>
          </p:nvPr>
        </p:nvSpPr>
        <p:spPr/>
        <p:txBody>
          <a:bodyPr>
            <a:normAutofit/>
          </a:bodyPr>
          <a:lstStyle/>
          <a:p>
            <a:r>
              <a:rPr lang="en-US" sz="2800" dirty="0" smtClean="0"/>
              <a:t>The </a:t>
            </a:r>
            <a:r>
              <a:rPr lang="en-US" sz="2800" b="1" dirty="0" smtClean="0"/>
              <a:t>G protein-linked receptor family</a:t>
            </a:r>
            <a:r>
              <a:rPr lang="en-US" sz="2800" dirty="0" smtClean="0"/>
              <a:t> is so named because ligand binding causes a change in receptor conformation that activates a particular </a:t>
            </a:r>
            <a:r>
              <a:rPr lang="en-US" sz="2800" b="1" dirty="0" smtClean="0"/>
              <a:t>G protein</a:t>
            </a:r>
          </a:p>
          <a:p>
            <a:endParaRPr lang="en-US" sz="2800" b="1" dirty="0" smtClean="0"/>
          </a:p>
          <a:p>
            <a:r>
              <a:rPr lang="en-US" sz="2800" dirty="0" smtClean="0"/>
              <a:t>G protein: </a:t>
            </a:r>
            <a:r>
              <a:rPr lang="en-US" sz="2800" i="1" dirty="0" smtClean="0"/>
              <a:t>guanine-nucleotide binding protein</a:t>
            </a:r>
            <a:endParaRPr lang="en-US" sz="2800" b="1" i="1" dirty="0" smtClean="0"/>
          </a:p>
          <a:p>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b="1" dirty="0" smtClean="0">
                <a:solidFill>
                  <a:srgbClr val="C0504D"/>
                </a:solidFill>
              </a:rPr>
              <a:t>Many Seven-Membrane Spanning Receptors Act via G Proteins</a:t>
            </a:r>
            <a:endParaRPr lang="en-US" sz="3600" dirty="0"/>
          </a:p>
        </p:txBody>
      </p:sp>
      <p:sp>
        <p:nvSpPr>
          <p:cNvPr id="4" name="Content Placeholder 3"/>
          <p:cNvSpPr>
            <a:spLocks noGrp="1"/>
          </p:cNvSpPr>
          <p:nvPr>
            <p:ph sz="quarter" idx="1"/>
          </p:nvPr>
        </p:nvSpPr>
        <p:spPr/>
        <p:txBody>
          <a:bodyPr>
            <a:normAutofit/>
          </a:bodyPr>
          <a:lstStyle/>
          <a:p>
            <a:r>
              <a:rPr lang="en-US" sz="2800" dirty="0" smtClean="0"/>
              <a:t>A portion of an activated G protein binds a target protein, altering its activity</a:t>
            </a:r>
          </a:p>
          <a:p>
            <a:endParaRPr lang="en-US" sz="2800" dirty="0" smtClean="0"/>
          </a:p>
          <a:p>
            <a:r>
              <a:rPr lang="en-US" sz="2800" dirty="0" smtClean="0"/>
              <a:t>A class of receptors of great clinical importance is the </a:t>
            </a:r>
            <a:r>
              <a:rPr lang="en-US" sz="2800" i="1" dirty="0" err="1" smtClean="0"/>
              <a:t>opioid</a:t>
            </a:r>
            <a:r>
              <a:rPr lang="en-US" sz="2800" i="1" dirty="0" smtClean="0"/>
              <a:t> receptors</a:t>
            </a:r>
            <a:r>
              <a:rPr lang="en-US" sz="2800" dirty="0" smtClean="0"/>
              <a:t>, to which narcotic drugs such as morphine bind</a:t>
            </a:r>
            <a:endParaRPr lang="en-US" sz="2800" b="1" i="1" dirty="0" smtClean="0"/>
          </a:p>
          <a:p>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b="1" dirty="0" smtClean="0">
                <a:solidFill>
                  <a:srgbClr val="007B8C"/>
                </a:solidFill>
              </a:rPr>
              <a:t>The Structure and Regulation of G Protein-Linked Receptors</a:t>
            </a:r>
            <a:endParaRPr lang="en-US" sz="3600" dirty="0"/>
          </a:p>
        </p:txBody>
      </p:sp>
      <p:sp>
        <p:nvSpPr>
          <p:cNvPr id="4" name="Content Placeholder 3"/>
          <p:cNvSpPr>
            <a:spLocks noGrp="1"/>
          </p:cNvSpPr>
          <p:nvPr>
            <p:ph sz="quarter" idx="1"/>
          </p:nvPr>
        </p:nvSpPr>
        <p:spPr/>
        <p:txBody>
          <a:bodyPr>
            <a:normAutofit/>
          </a:bodyPr>
          <a:lstStyle/>
          <a:p>
            <a:pPr>
              <a:lnSpc>
                <a:spcPct val="90000"/>
              </a:lnSpc>
            </a:pPr>
            <a:r>
              <a:rPr lang="en-US" sz="2800" dirty="0" smtClean="0"/>
              <a:t>G protein-linked receptors have a similar structure but quite different amino acid sequence</a:t>
            </a:r>
          </a:p>
          <a:p>
            <a:pPr>
              <a:lnSpc>
                <a:spcPct val="90000"/>
              </a:lnSpc>
            </a:pPr>
            <a:endParaRPr lang="en-US" sz="2800" b="1" i="1" dirty="0" smtClean="0"/>
          </a:p>
          <a:p>
            <a:pPr>
              <a:lnSpc>
                <a:spcPct val="90000"/>
              </a:lnSpc>
            </a:pPr>
            <a:r>
              <a:rPr lang="en-US" sz="2800" dirty="0" smtClean="0"/>
              <a:t>The receptor forms seven </a:t>
            </a:r>
            <a:r>
              <a:rPr lang="en-US" sz="2800" dirty="0" err="1" smtClean="0"/>
              <a:t>transmembrane</a:t>
            </a:r>
            <a:r>
              <a:rPr lang="en-US" sz="2800" dirty="0" smtClean="0"/>
              <a:t> </a:t>
            </a:r>
            <a:r>
              <a:rPr lang="en-US" sz="2800" dirty="0" smtClean="0">
                <a:latin typeface="Symbol" charset="2"/>
                <a:sym typeface="Symbol" charset="2"/>
              </a:rPr>
              <a:t></a:t>
            </a:r>
            <a:r>
              <a:rPr lang="en-US" sz="2800" dirty="0" smtClean="0"/>
              <a:t> helices connected by alternating </a:t>
            </a:r>
            <a:r>
              <a:rPr lang="en-US" sz="2800" dirty="0" err="1" smtClean="0"/>
              <a:t>cytosolic</a:t>
            </a:r>
            <a:r>
              <a:rPr lang="en-US" sz="2800" dirty="0" smtClean="0"/>
              <a:t> or extracellular loops</a:t>
            </a:r>
          </a:p>
          <a:p>
            <a:pPr>
              <a:lnSpc>
                <a:spcPct val="90000"/>
              </a:lnSpc>
            </a:pPr>
            <a:endParaRPr lang="en-US" sz="2800" dirty="0" smtClean="0"/>
          </a:p>
          <a:p>
            <a:pPr>
              <a:lnSpc>
                <a:spcPct val="90000"/>
              </a:lnSpc>
            </a:pPr>
            <a:r>
              <a:rPr lang="en-US" sz="2800" dirty="0" smtClean="0"/>
              <a:t>The extracellular portion of each receptor has a unique messenger-binding site</a:t>
            </a:r>
            <a:endParaRPr lang="en-US" sz="2800" b="1" i="1" dirty="0" smtClean="0"/>
          </a:p>
          <a:p>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228600"/>
            <a:ext cx="7543800" cy="990600"/>
          </a:xfrm>
        </p:spPr>
        <p:txBody>
          <a:bodyPr>
            <a:normAutofit/>
          </a:bodyPr>
          <a:lstStyle/>
          <a:p>
            <a:r>
              <a:rPr lang="en-US" sz="3600" b="1" dirty="0" smtClean="0"/>
              <a:t>Structure of G Protein linked receptors</a:t>
            </a:r>
            <a:endParaRPr lang="en-US" sz="3600" b="1" dirty="0"/>
          </a:p>
        </p:txBody>
      </p:sp>
      <p:pic>
        <p:nvPicPr>
          <p:cNvPr id="5" name="Picture 4" descr="14_04Figure-L"/>
          <p:cNvPicPr>
            <a:picLocks noChangeAspect="1" noChangeArrowheads="1"/>
          </p:cNvPicPr>
          <p:nvPr/>
        </p:nvPicPr>
        <p:blipFill>
          <a:blip r:embed="rId2"/>
          <a:srcRect/>
          <a:stretch>
            <a:fillRect/>
          </a:stretch>
        </p:blipFill>
        <p:spPr bwMode="auto">
          <a:xfrm>
            <a:off x="1325880" y="1031704"/>
            <a:ext cx="6937375" cy="5657385"/>
          </a:xfrm>
          <a:prstGeom prst="rect">
            <a:avLst/>
          </a:prstGeom>
          <a:noFill/>
          <a:ln w="9525">
            <a:solidFill>
              <a:schemeClr val="accent1"/>
            </a:solid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Regulation of G protein-linked receptors</a:t>
            </a:r>
            <a:endParaRPr lang="en-US" sz="3600" dirty="0"/>
          </a:p>
        </p:txBody>
      </p:sp>
      <p:sp>
        <p:nvSpPr>
          <p:cNvPr id="4" name="Content Placeholder 3"/>
          <p:cNvSpPr>
            <a:spLocks noGrp="1"/>
          </p:cNvSpPr>
          <p:nvPr>
            <p:ph sz="quarter" idx="1"/>
          </p:nvPr>
        </p:nvSpPr>
        <p:spPr/>
        <p:txBody>
          <a:bodyPr>
            <a:normAutofit/>
          </a:bodyPr>
          <a:lstStyle/>
          <a:p>
            <a:pPr defTabSz="457200">
              <a:lnSpc>
                <a:spcPct val="90000"/>
              </a:lnSpc>
            </a:pPr>
            <a:r>
              <a:rPr lang="en-US" sz="2800" dirty="0" smtClean="0"/>
              <a:t>G protein-linked receptors can be regulated in several ways </a:t>
            </a:r>
          </a:p>
          <a:p>
            <a:pPr defTabSz="457200">
              <a:lnSpc>
                <a:spcPct val="90000"/>
              </a:lnSpc>
            </a:pPr>
            <a:endParaRPr lang="en-US" sz="2800" dirty="0" smtClean="0"/>
          </a:p>
          <a:p>
            <a:pPr defTabSz="457200">
              <a:lnSpc>
                <a:spcPct val="90000"/>
              </a:lnSpc>
            </a:pPr>
            <a:r>
              <a:rPr lang="en-US" sz="2800" dirty="0" smtClean="0"/>
              <a:t>One is via </a:t>
            </a:r>
            <a:r>
              <a:rPr lang="en-US" sz="2800" dirty="0" err="1" smtClean="0"/>
              <a:t>phosphorylation</a:t>
            </a:r>
            <a:r>
              <a:rPr lang="en-US" sz="2800" dirty="0" smtClean="0"/>
              <a:t> of amino acids in the </a:t>
            </a:r>
            <a:r>
              <a:rPr lang="en-US" sz="2800" dirty="0" err="1" smtClean="0"/>
              <a:t>cytosolic</a:t>
            </a:r>
            <a:r>
              <a:rPr lang="en-US" sz="2800" dirty="0" smtClean="0"/>
              <a:t> domain, carried out by </a:t>
            </a:r>
            <a:r>
              <a:rPr lang="en-US" sz="2800" b="1" dirty="0" smtClean="0"/>
              <a:t>G protein-linked receptor </a:t>
            </a:r>
            <a:r>
              <a:rPr lang="en-US" sz="2800" b="1" dirty="0" err="1" smtClean="0"/>
              <a:t>kinases</a:t>
            </a:r>
            <a:r>
              <a:rPr lang="en-US" sz="2800" dirty="0" smtClean="0"/>
              <a:t> (</a:t>
            </a:r>
            <a:r>
              <a:rPr lang="en-US" sz="2800" b="1" dirty="0" smtClean="0"/>
              <a:t>GRKs</a:t>
            </a:r>
            <a:r>
              <a:rPr lang="en-US" sz="2800" dirty="0" smtClean="0"/>
              <a:t>), which act on activated receptors</a:t>
            </a:r>
          </a:p>
          <a:p>
            <a:pPr defTabSz="457200">
              <a:lnSpc>
                <a:spcPct val="90000"/>
              </a:lnSpc>
            </a:pPr>
            <a:endParaRPr lang="en-US" sz="2800" dirty="0" smtClean="0"/>
          </a:p>
          <a:p>
            <a:pPr defTabSz="457200">
              <a:lnSpc>
                <a:spcPct val="90000"/>
              </a:lnSpc>
            </a:pPr>
            <a:r>
              <a:rPr lang="en-US" sz="2800" i="1" dirty="0" smtClean="0">
                <a:latin typeface="Symbol" charset="2"/>
                <a:sym typeface="Symbol" charset="2"/>
              </a:rPr>
              <a:t></a:t>
            </a:r>
            <a:r>
              <a:rPr lang="en-US" sz="2800" i="1" dirty="0" smtClean="0"/>
              <a:t>-</a:t>
            </a:r>
            <a:r>
              <a:rPr lang="en-US" sz="2800" i="1" dirty="0" err="1" smtClean="0"/>
              <a:t>arrestin</a:t>
            </a:r>
            <a:r>
              <a:rPr lang="en-US" sz="2800" i="1" dirty="0" smtClean="0"/>
              <a:t> binds </a:t>
            </a:r>
            <a:r>
              <a:rPr lang="en-US" sz="2800" i="1" dirty="0" err="1" smtClean="0"/>
              <a:t>phosphorylated</a:t>
            </a:r>
            <a:r>
              <a:rPr lang="en-US" sz="2800" i="1" dirty="0" smtClean="0"/>
              <a:t> </a:t>
            </a:r>
            <a:r>
              <a:rPr lang="en-US" sz="2800" i="1" dirty="0" smtClean="0">
                <a:latin typeface="Symbol" charset="2"/>
                <a:sym typeface="Symbol" charset="2"/>
              </a:rPr>
              <a:t></a:t>
            </a:r>
            <a:r>
              <a:rPr lang="en-US" sz="2800" i="1" dirty="0" smtClean="0"/>
              <a:t>adrenergic receptors and inhibits them</a:t>
            </a:r>
          </a:p>
          <a:p>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Protein </a:t>
            </a:r>
            <a:r>
              <a:rPr lang="en-US" sz="3600" dirty="0" err="1" smtClean="0"/>
              <a:t>kinase</a:t>
            </a:r>
            <a:r>
              <a:rPr lang="en-US" sz="3600" dirty="0" smtClean="0"/>
              <a:t> A</a:t>
            </a:r>
            <a:endParaRPr lang="en-US" sz="3600" dirty="0"/>
          </a:p>
        </p:txBody>
      </p:sp>
      <p:sp>
        <p:nvSpPr>
          <p:cNvPr id="4" name="Content Placeholder 3"/>
          <p:cNvSpPr>
            <a:spLocks noGrp="1"/>
          </p:cNvSpPr>
          <p:nvPr>
            <p:ph sz="quarter" idx="1"/>
          </p:nvPr>
        </p:nvSpPr>
        <p:spPr/>
        <p:txBody>
          <a:bodyPr>
            <a:normAutofit/>
          </a:bodyPr>
          <a:lstStyle/>
          <a:p>
            <a:pPr>
              <a:lnSpc>
                <a:spcPct val="90000"/>
              </a:lnSpc>
            </a:pPr>
            <a:r>
              <a:rPr lang="en-US" sz="2800" b="1" dirty="0" smtClean="0"/>
              <a:t>Protein </a:t>
            </a:r>
            <a:r>
              <a:rPr lang="en-US" sz="2800" b="1" dirty="0" err="1" smtClean="0"/>
              <a:t>kinase</a:t>
            </a:r>
            <a:r>
              <a:rPr lang="en-US" sz="2800" b="1" dirty="0" smtClean="0"/>
              <a:t> A</a:t>
            </a:r>
            <a:r>
              <a:rPr lang="en-US" sz="2800" dirty="0" smtClean="0"/>
              <a:t> (</a:t>
            </a:r>
            <a:r>
              <a:rPr lang="en-US" sz="2800" b="1" dirty="0" smtClean="0"/>
              <a:t>PKA</a:t>
            </a:r>
            <a:r>
              <a:rPr lang="en-US" sz="2800" dirty="0" smtClean="0"/>
              <a:t>) is activated by G protein-mediated signaling</a:t>
            </a:r>
          </a:p>
          <a:p>
            <a:pPr>
              <a:lnSpc>
                <a:spcPct val="90000"/>
              </a:lnSpc>
            </a:pPr>
            <a:endParaRPr lang="en-US" sz="2800" dirty="0" smtClean="0"/>
          </a:p>
          <a:p>
            <a:pPr>
              <a:lnSpc>
                <a:spcPct val="90000"/>
              </a:lnSpc>
            </a:pPr>
            <a:r>
              <a:rPr lang="en-US" sz="2800" dirty="0" smtClean="0"/>
              <a:t>PKA can </a:t>
            </a:r>
            <a:r>
              <a:rPr lang="en-US" sz="2800" dirty="0" err="1" smtClean="0"/>
              <a:t>phosphorylate</a:t>
            </a:r>
            <a:r>
              <a:rPr lang="en-US" sz="2800" dirty="0" smtClean="0"/>
              <a:t> other amino acids on the receptor and inhibit it</a:t>
            </a:r>
          </a:p>
          <a:p>
            <a:pPr>
              <a:lnSpc>
                <a:spcPct val="90000"/>
              </a:lnSpc>
            </a:pPr>
            <a:endParaRPr lang="en-US" sz="2800" dirty="0" smtClean="0"/>
          </a:p>
          <a:p>
            <a:pPr>
              <a:lnSpc>
                <a:spcPct val="90000"/>
              </a:lnSpc>
            </a:pPr>
            <a:r>
              <a:rPr lang="en-US" sz="2800" dirty="0" smtClean="0"/>
              <a:t>This is a good example of negative feedback during cell signaling</a:t>
            </a:r>
          </a:p>
          <a:p>
            <a:endParaRPr 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b="1" dirty="0" smtClean="0">
                <a:solidFill>
                  <a:srgbClr val="007B8C"/>
                </a:solidFill>
              </a:rPr>
              <a:t>The Structure, Activation, and Inactivation of G Proteins</a:t>
            </a:r>
            <a:endParaRPr lang="en-US" sz="3600" dirty="0"/>
          </a:p>
        </p:txBody>
      </p:sp>
      <p:sp>
        <p:nvSpPr>
          <p:cNvPr id="4" name="Content Placeholder 3"/>
          <p:cNvSpPr>
            <a:spLocks noGrp="1"/>
          </p:cNvSpPr>
          <p:nvPr>
            <p:ph sz="quarter" idx="1"/>
          </p:nvPr>
        </p:nvSpPr>
        <p:spPr/>
        <p:txBody>
          <a:bodyPr>
            <a:normAutofit/>
          </a:bodyPr>
          <a:lstStyle/>
          <a:p>
            <a:pPr defTabSz="457200">
              <a:lnSpc>
                <a:spcPct val="90000"/>
              </a:lnSpc>
            </a:pPr>
            <a:r>
              <a:rPr lang="en-US" sz="2800" dirty="0" smtClean="0"/>
              <a:t>G proteins act like molecular switches whose on and off states depend on whether they are bound to GTP or GDP</a:t>
            </a:r>
            <a:endParaRPr lang="en-US" sz="2800" i="1" dirty="0" smtClean="0"/>
          </a:p>
          <a:p>
            <a:pPr defTabSz="457200">
              <a:lnSpc>
                <a:spcPct val="90000"/>
              </a:lnSpc>
            </a:pPr>
            <a:endParaRPr lang="en-US" sz="2800" i="1" dirty="0" smtClean="0"/>
          </a:p>
          <a:p>
            <a:pPr defTabSz="457200">
              <a:lnSpc>
                <a:spcPct val="90000"/>
              </a:lnSpc>
            </a:pPr>
            <a:r>
              <a:rPr lang="en-US" sz="2800" dirty="0" smtClean="0"/>
              <a:t>There are</a:t>
            </a:r>
            <a:r>
              <a:rPr lang="en-US" sz="2800" i="1" dirty="0" smtClean="0"/>
              <a:t> large </a:t>
            </a:r>
            <a:r>
              <a:rPr lang="en-US" sz="2800" i="1" dirty="0" err="1" smtClean="0"/>
              <a:t>heterotrimeric</a:t>
            </a:r>
            <a:r>
              <a:rPr lang="en-US" sz="2800" i="1" dirty="0" smtClean="0"/>
              <a:t> G proteins </a:t>
            </a:r>
            <a:r>
              <a:rPr lang="en-US" sz="2800" dirty="0" smtClean="0"/>
              <a:t>and</a:t>
            </a:r>
            <a:r>
              <a:rPr lang="en-US" sz="2800" i="1" dirty="0" smtClean="0"/>
              <a:t> small </a:t>
            </a:r>
            <a:r>
              <a:rPr lang="en-US" sz="2800" i="1" dirty="0" err="1" smtClean="0"/>
              <a:t>monomeric</a:t>
            </a:r>
            <a:r>
              <a:rPr lang="en-US" sz="2800" i="1" dirty="0" smtClean="0"/>
              <a:t> G proteins</a:t>
            </a:r>
          </a:p>
          <a:p>
            <a:pPr defTabSz="457200">
              <a:lnSpc>
                <a:spcPct val="90000"/>
              </a:lnSpc>
            </a:pPr>
            <a:endParaRPr lang="en-US" sz="2800" i="1" dirty="0" smtClean="0"/>
          </a:p>
          <a:p>
            <a:pPr defTabSz="457200">
              <a:lnSpc>
                <a:spcPct val="90000"/>
              </a:lnSpc>
            </a:pPr>
            <a:r>
              <a:rPr lang="en-US" sz="2800" dirty="0" smtClean="0"/>
              <a:t>The </a:t>
            </a:r>
            <a:r>
              <a:rPr lang="en-US" sz="2800" dirty="0" err="1" smtClean="0"/>
              <a:t>heterotrimeric</a:t>
            </a:r>
            <a:r>
              <a:rPr lang="en-US" sz="2800" dirty="0" smtClean="0"/>
              <a:t> G proteins mediate signal transduction through G protein-linked receptors and have G</a:t>
            </a:r>
            <a:r>
              <a:rPr lang="en-US" sz="2800" baseline="-25000" dirty="0" smtClean="0">
                <a:latin typeface="Symbol" charset="2"/>
                <a:sym typeface="Symbol" charset="2"/>
              </a:rPr>
              <a:t></a:t>
            </a:r>
            <a:r>
              <a:rPr lang="en-US" sz="2800" dirty="0" smtClean="0"/>
              <a:t>, G</a:t>
            </a:r>
            <a:r>
              <a:rPr lang="en-US" sz="2800" baseline="-25000" dirty="0" smtClean="0">
                <a:latin typeface="Symbol" charset="2"/>
                <a:sym typeface="Symbol" charset="2"/>
              </a:rPr>
              <a:t></a:t>
            </a:r>
            <a:r>
              <a:rPr lang="en-US" sz="2800" dirty="0" smtClean="0"/>
              <a:t>, and G</a:t>
            </a:r>
            <a:r>
              <a:rPr lang="en-US" sz="2800" baseline="-25000" dirty="0" smtClean="0">
                <a:latin typeface="Symbol" charset="2"/>
                <a:sym typeface="Symbol" charset="2"/>
              </a:rPr>
              <a:t></a:t>
            </a:r>
            <a:r>
              <a:rPr lang="en-US" sz="2800" dirty="0" smtClean="0"/>
              <a:t> subunits</a:t>
            </a:r>
            <a:endParaRPr lang="en-US" sz="2800" i="1" dirty="0" smtClean="0"/>
          </a:p>
          <a:p>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C0504D"/>
                </a:solidFill>
              </a:rPr>
              <a:t>Different Types of Chemical Signals Can Be Received by Cells</a:t>
            </a:r>
            <a:endParaRPr lang="en-US" sz="3600" dirty="0"/>
          </a:p>
        </p:txBody>
      </p:sp>
      <p:sp>
        <p:nvSpPr>
          <p:cNvPr id="3" name="Content Placeholder 2"/>
          <p:cNvSpPr>
            <a:spLocks noGrp="1"/>
          </p:cNvSpPr>
          <p:nvPr>
            <p:ph sz="quarter" idx="1"/>
          </p:nvPr>
        </p:nvSpPr>
        <p:spPr/>
        <p:txBody>
          <a:bodyPr>
            <a:normAutofit/>
          </a:bodyPr>
          <a:lstStyle/>
          <a:p>
            <a:pPr marL="457200" indent="-457200" defTabSz="457200"/>
            <a:r>
              <a:rPr lang="en-US" sz="2800" dirty="0" smtClean="0"/>
              <a:t>Signaling molecules are often classified based on the distance between the site of production and </a:t>
            </a:r>
            <a:br>
              <a:rPr lang="en-US" sz="2800" dirty="0" smtClean="0"/>
            </a:br>
            <a:r>
              <a:rPr lang="en-US" sz="2800" dirty="0" smtClean="0"/>
              <a:t>the target</a:t>
            </a:r>
          </a:p>
          <a:p>
            <a:pPr marL="457200" indent="-457200" defTabSz="457200"/>
            <a:endParaRPr lang="en-US" dirty="0" smtClean="0"/>
          </a:p>
          <a:p>
            <a:pPr marL="857250" lvl="1" indent="-457200" defTabSz="457200"/>
            <a:r>
              <a:rPr lang="en-US" i="1" dirty="0" smtClean="0"/>
              <a:t>Endocrine signals </a:t>
            </a:r>
            <a:r>
              <a:rPr lang="en-US" dirty="0" smtClean="0"/>
              <a:t>are produced far from the target tissues, which they reach via the circulatory system</a:t>
            </a:r>
          </a:p>
          <a:p>
            <a:pPr marL="857250" lvl="1" indent="-457200" defTabSz="457200"/>
            <a:endParaRPr lang="en-US" dirty="0" smtClean="0"/>
          </a:p>
          <a:p>
            <a:pPr marL="857250" lvl="1" indent="-457200" defTabSz="457200"/>
            <a:r>
              <a:rPr lang="en-US" i="1" dirty="0" err="1" smtClean="0"/>
              <a:t>Paracrine</a:t>
            </a:r>
            <a:r>
              <a:rPr lang="en-US" i="1" dirty="0" smtClean="0"/>
              <a:t> signals </a:t>
            </a:r>
            <a:r>
              <a:rPr lang="en-US" dirty="0" smtClean="0"/>
              <a:t>are diffusible and act over a </a:t>
            </a:r>
            <a:br>
              <a:rPr lang="en-US" dirty="0" smtClean="0"/>
            </a:br>
            <a:r>
              <a:rPr lang="en-US" dirty="0" smtClean="0"/>
              <a:t>short range</a:t>
            </a:r>
            <a:endParaRPr lang="en-US" sz="2400" i="1" dirty="0" smtClean="0"/>
          </a:p>
          <a:p>
            <a:endParaRPr 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 protein structure</a:t>
            </a:r>
            <a:endParaRPr lang="en-US" sz="3600" dirty="0"/>
          </a:p>
        </p:txBody>
      </p:sp>
      <p:sp>
        <p:nvSpPr>
          <p:cNvPr id="3" name="Content Placeholder 2"/>
          <p:cNvSpPr>
            <a:spLocks noGrp="1"/>
          </p:cNvSpPr>
          <p:nvPr>
            <p:ph sz="quarter" idx="1"/>
          </p:nvPr>
        </p:nvSpPr>
        <p:spPr/>
        <p:txBody>
          <a:bodyPr>
            <a:normAutofit/>
          </a:bodyPr>
          <a:lstStyle/>
          <a:p>
            <a:pPr>
              <a:lnSpc>
                <a:spcPct val="90000"/>
              </a:lnSpc>
            </a:pPr>
            <a:r>
              <a:rPr lang="en-US" sz="2800" dirty="0" smtClean="0"/>
              <a:t>G</a:t>
            </a:r>
            <a:r>
              <a:rPr lang="en-US" sz="2800" baseline="-25000" dirty="0" smtClean="0">
                <a:latin typeface="Symbol" charset="2"/>
                <a:sym typeface="Symbol" charset="2"/>
              </a:rPr>
              <a:t></a:t>
            </a:r>
            <a:r>
              <a:rPr lang="en-US" sz="2800" dirty="0" smtClean="0"/>
              <a:t> is the largest subunit of G</a:t>
            </a:r>
            <a:r>
              <a:rPr lang="en-US" sz="2800" baseline="-25000" dirty="0" smtClean="0">
                <a:latin typeface="Symbol" charset="2"/>
                <a:sym typeface="Symbol" charset="2"/>
              </a:rPr>
              <a:t></a:t>
            </a:r>
            <a:r>
              <a:rPr lang="en-US" sz="2800" dirty="0" smtClean="0"/>
              <a:t>, and binds to GDP and GTP</a:t>
            </a:r>
          </a:p>
          <a:p>
            <a:pPr>
              <a:lnSpc>
                <a:spcPct val="90000"/>
              </a:lnSpc>
            </a:pPr>
            <a:endParaRPr lang="en-US" sz="2800" dirty="0" smtClean="0"/>
          </a:p>
          <a:p>
            <a:pPr>
              <a:lnSpc>
                <a:spcPct val="90000"/>
              </a:lnSpc>
            </a:pPr>
            <a:r>
              <a:rPr lang="en-US" sz="2800" dirty="0" smtClean="0"/>
              <a:t>When it binds to GTP it detaches from the G</a:t>
            </a:r>
            <a:r>
              <a:rPr lang="en-US" sz="2800" baseline="-25000" dirty="0" smtClean="0">
                <a:latin typeface="Symbol" charset="2"/>
                <a:sym typeface="Symbol" charset="2"/>
              </a:rPr>
              <a:t></a:t>
            </a:r>
            <a:r>
              <a:rPr lang="en-US" sz="2800" dirty="0" smtClean="0"/>
              <a:t> subunits which are permanently bound together</a:t>
            </a:r>
          </a:p>
          <a:p>
            <a:pPr>
              <a:lnSpc>
                <a:spcPct val="90000"/>
              </a:lnSpc>
            </a:pPr>
            <a:endParaRPr lang="en-US" sz="2800" dirty="0" smtClean="0"/>
          </a:p>
          <a:p>
            <a:pPr>
              <a:lnSpc>
                <a:spcPct val="90000"/>
              </a:lnSpc>
            </a:pPr>
            <a:r>
              <a:rPr lang="en-US" sz="2800" dirty="0" smtClean="0"/>
              <a:t>G</a:t>
            </a:r>
            <a:r>
              <a:rPr lang="en-US" sz="2800" i="1" baseline="-25000" dirty="0" smtClean="0"/>
              <a:t>s</a:t>
            </a:r>
            <a:r>
              <a:rPr lang="en-US" sz="2800" dirty="0" smtClean="0"/>
              <a:t> are stimulators of signal transduction, </a:t>
            </a:r>
            <a:r>
              <a:rPr lang="en-US" sz="2800" dirty="0" err="1" smtClean="0"/>
              <a:t>G</a:t>
            </a:r>
            <a:r>
              <a:rPr lang="en-US" sz="2800" i="1" baseline="-25000" dirty="0" err="1" smtClean="0"/>
              <a:t>i</a:t>
            </a:r>
            <a:r>
              <a:rPr lang="en-US" sz="2800" i="1" dirty="0" smtClean="0"/>
              <a:t> </a:t>
            </a:r>
            <a:r>
              <a:rPr lang="en-US" sz="2800" dirty="0" smtClean="0"/>
              <a:t>are inhibitors</a:t>
            </a:r>
            <a:endParaRPr lang="en-US" sz="2800" i="1" dirty="0" smtClean="0"/>
          </a:p>
          <a:p>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 protein function</a:t>
            </a:r>
            <a:endParaRPr lang="en-US" sz="3600" dirty="0"/>
          </a:p>
        </p:txBody>
      </p:sp>
      <p:sp>
        <p:nvSpPr>
          <p:cNvPr id="3" name="Content Placeholder 2"/>
          <p:cNvSpPr>
            <a:spLocks noGrp="1"/>
          </p:cNvSpPr>
          <p:nvPr>
            <p:ph sz="quarter" idx="1"/>
          </p:nvPr>
        </p:nvSpPr>
        <p:spPr/>
        <p:txBody>
          <a:bodyPr>
            <a:normAutofit/>
          </a:bodyPr>
          <a:lstStyle/>
          <a:p>
            <a:pPr defTabSz="457200">
              <a:lnSpc>
                <a:spcPct val="90000"/>
              </a:lnSpc>
            </a:pPr>
            <a:r>
              <a:rPr lang="en-US" sz="2800" dirty="0" smtClean="0"/>
              <a:t>When a messenger binds to a G protein-linked receptor the resulting change in receptor conformation causes a G protein to associate with it and release its GDP</a:t>
            </a:r>
          </a:p>
          <a:p>
            <a:pPr defTabSz="457200">
              <a:lnSpc>
                <a:spcPct val="90000"/>
              </a:lnSpc>
            </a:pPr>
            <a:endParaRPr lang="en-US" sz="2800" dirty="0" smtClean="0"/>
          </a:p>
          <a:p>
            <a:pPr defTabSz="457200">
              <a:lnSpc>
                <a:spcPct val="90000"/>
              </a:lnSpc>
            </a:pPr>
            <a:r>
              <a:rPr lang="en-US" sz="2800" dirty="0" smtClean="0"/>
              <a:t>The G</a:t>
            </a:r>
            <a:r>
              <a:rPr lang="en-US" sz="2800" baseline="-25000" dirty="0" smtClean="0">
                <a:latin typeface="Symbol" charset="2"/>
                <a:sym typeface="Symbol" charset="2"/>
              </a:rPr>
              <a:t></a:t>
            </a:r>
            <a:r>
              <a:rPr lang="en-US" sz="2800" dirty="0" smtClean="0"/>
              <a:t> then binds a new GTP molecule and detaches from the complex</a:t>
            </a:r>
          </a:p>
          <a:p>
            <a:pPr defTabSz="457200">
              <a:lnSpc>
                <a:spcPct val="90000"/>
              </a:lnSpc>
            </a:pPr>
            <a:endParaRPr lang="en-US" sz="2800" dirty="0" smtClean="0"/>
          </a:p>
          <a:p>
            <a:pPr defTabSz="457200">
              <a:lnSpc>
                <a:spcPct val="90000"/>
              </a:lnSpc>
            </a:pPr>
            <a:r>
              <a:rPr lang="en-US" sz="2800" dirty="0" smtClean="0"/>
              <a:t>Either the G</a:t>
            </a:r>
            <a:r>
              <a:rPr lang="en-US" sz="2800" baseline="-25000" dirty="0" smtClean="0">
                <a:latin typeface="Symbol" charset="2"/>
                <a:sym typeface="Symbol" charset="2"/>
              </a:rPr>
              <a:t></a:t>
            </a:r>
            <a:r>
              <a:rPr lang="en-US" sz="2800" dirty="0" smtClean="0"/>
              <a:t> or the G</a:t>
            </a:r>
            <a:r>
              <a:rPr lang="en-US" sz="2800" baseline="-25000" dirty="0" smtClean="0">
                <a:latin typeface="Symbol" charset="2"/>
                <a:sym typeface="Symbol" charset="2"/>
              </a:rPr>
              <a:t></a:t>
            </a:r>
            <a:r>
              <a:rPr lang="en-US" sz="2800" dirty="0" smtClean="0"/>
              <a:t> initiates signal transduction depending on the G protein</a:t>
            </a:r>
            <a:endParaRPr lang="en-US" sz="2800" i="1"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67640"/>
            <a:ext cx="8153400" cy="457200"/>
          </a:xfrm>
        </p:spPr>
        <p:txBody>
          <a:bodyPr>
            <a:normAutofit fontScale="90000"/>
          </a:bodyPr>
          <a:lstStyle/>
          <a:p>
            <a:r>
              <a:rPr lang="en-US" sz="3200" dirty="0" smtClean="0"/>
              <a:t>G Protein activation/inactivation cycle</a:t>
            </a:r>
            <a:endParaRPr lang="en-US" sz="3200" dirty="0"/>
          </a:p>
        </p:txBody>
      </p:sp>
      <p:pic>
        <p:nvPicPr>
          <p:cNvPr id="5" name="Picture 4" descr="14_05Figure-L"/>
          <p:cNvPicPr>
            <a:picLocks noChangeAspect="1" noChangeArrowheads="1"/>
          </p:cNvPicPr>
          <p:nvPr/>
        </p:nvPicPr>
        <p:blipFill>
          <a:blip r:embed="rId2"/>
          <a:srcRect/>
          <a:stretch>
            <a:fillRect/>
          </a:stretch>
        </p:blipFill>
        <p:spPr bwMode="auto">
          <a:xfrm>
            <a:off x="685800" y="609600"/>
            <a:ext cx="7775575" cy="6041096"/>
          </a:xfrm>
          <a:prstGeom prst="rect">
            <a:avLst/>
          </a:prstGeom>
          <a:noFill/>
          <a:ln w="9525">
            <a:solidFill>
              <a:schemeClr val="accent1"/>
            </a:solid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 protein inactivation</a:t>
            </a:r>
            <a:endParaRPr lang="en-US" sz="3600" dirty="0"/>
          </a:p>
        </p:txBody>
      </p:sp>
      <p:sp>
        <p:nvSpPr>
          <p:cNvPr id="3" name="Content Placeholder 2"/>
          <p:cNvSpPr>
            <a:spLocks noGrp="1"/>
          </p:cNvSpPr>
          <p:nvPr>
            <p:ph sz="quarter" idx="1"/>
          </p:nvPr>
        </p:nvSpPr>
        <p:spPr/>
        <p:txBody>
          <a:bodyPr>
            <a:normAutofit/>
          </a:bodyPr>
          <a:lstStyle/>
          <a:p>
            <a:pPr marL="457200" indent="-457200" defTabSz="457200"/>
            <a:r>
              <a:rPr lang="en-US" sz="2800" dirty="0" smtClean="0"/>
              <a:t>G proteins remain active as long as the </a:t>
            </a:r>
            <a:r>
              <a:rPr lang="en-US" sz="2800" dirty="0" err="1" smtClean="0"/>
              <a:t>G</a:t>
            </a:r>
            <a:r>
              <a:rPr lang="en-US" sz="2800" baseline="-25000" dirty="0" err="1" smtClean="0">
                <a:latin typeface="Symbol" charset="2"/>
              </a:rPr>
              <a:t>a</a:t>
            </a:r>
            <a:r>
              <a:rPr lang="en-US" sz="2800" dirty="0" smtClean="0"/>
              <a:t> subunit is bound to GTP and separate from the </a:t>
            </a:r>
            <a:r>
              <a:rPr lang="en-US" sz="2800" dirty="0" err="1" smtClean="0"/>
              <a:t>G</a:t>
            </a:r>
            <a:r>
              <a:rPr lang="en-US" sz="2800" baseline="-25000" dirty="0" err="1" smtClean="0">
                <a:latin typeface="Symbol" charset="2"/>
              </a:rPr>
              <a:t>bg</a:t>
            </a:r>
            <a:r>
              <a:rPr lang="en-US" sz="2800" dirty="0" smtClean="0"/>
              <a:t> subunit</a:t>
            </a:r>
          </a:p>
          <a:p>
            <a:pPr marL="457200" indent="-457200" defTabSz="457200"/>
            <a:endParaRPr lang="en-US" sz="2800" dirty="0" smtClean="0"/>
          </a:p>
          <a:p>
            <a:pPr marL="457200" indent="-457200" defTabSz="457200"/>
            <a:r>
              <a:rPr lang="en-US" sz="2800" dirty="0" smtClean="0"/>
              <a:t>Once the </a:t>
            </a:r>
            <a:r>
              <a:rPr lang="en-US" sz="2800" dirty="0" err="1" smtClean="0"/>
              <a:t>G</a:t>
            </a:r>
            <a:r>
              <a:rPr lang="en-US" sz="2800" baseline="-25000" dirty="0" err="1" smtClean="0">
                <a:latin typeface="Symbol" charset="2"/>
              </a:rPr>
              <a:t>a</a:t>
            </a:r>
            <a:r>
              <a:rPr lang="en-US" sz="2800" dirty="0" smtClean="0"/>
              <a:t> subunit has hydrolyzed GTP to GDP, it </a:t>
            </a:r>
            <a:r>
              <a:rPr lang="en-US" sz="2800" dirty="0" err="1" smtClean="0"/>
              <a:t>reassociates</a:t>
            </a:r>
            <a:r>
              <a:rPr lang="en-US" sz="2800" dirty="0" smtClean="0"/>
              <a:t> with </a:t>
            </a:r>
            <a:r>
              <a:rPr lang="en-US" sz="2800" dirty="0" err="1" smtClean="0"/>
              <a:t>G</a:t>
            </a:r>
            <a:r>
              <a:rPr lang="en-US" sz="2800" baseline="-25000" dirty="0" err="1" smtClean="0">
                <a:latin typeface="Symbol" charset="2"/>
              </a:rPr>
              <a:t>bg</a:t>
            </a:r>
            <a:endParaRPr lang="en-US" sz="2800" baseline="-25000" dirty="0" smtClean="0">
              <a:latin typeface="Symbol" charset="2"/>
            </a:endParaRPr>
          </a:p>
          <a:p>
            <a:pPr marL="457200" indent="-457200" defTabSz="457200"/>
            <a:endParaRPr lang="en-US" sz="2800" baseline="-25000" dirty="0" smtClean="0">
              <a:latin typeface="Symbol" charset="2"/>
            </a:endParaRPr>
          </a:p>
          <a:p>
            <a:pPr marL="457200" indent="-457200" defTabSz="457200"/>
            <a:r>
              <a:rPr lang="en-US" sz="2800" dirty="0" smtClean="0">
                <a:cs typeface="Arial" charset="0"/>
              </a:rPr>
              <a:t>Some </a:t>
            </a:r>
            <a:r>
              <a:rPr lang="en-US" sz="2800" dirty="0" err="1" smtClean="0">
                <a:cs typeface="Arial" charset="0"/>
              </a:rPr>
              <a:t>G</a:t>
            </a:r>
            <a:r>
              <a:rPr lang="en-US" sz="2800" baseline="-25000" dirty="0" err="1" smtClean="0">
                <a:latin typeface="Symbol" charset="2"/>
              </a:rPr>
              <a:t>a</a:t>
            </a:r>
            <a:r>
              <a:rPr lang="en-US" sz="2800" dirty="0" smtClean="0">
                <a:cs typeface="Arial" charset="0"/>
              </a:rPr>
              <a:t> proteins are not very efficient at GTP hydrolysis</a:t>
            </a:r>
            <a:endParaRPr lang="en-US" sz="2800" dirty="0" smtClean="0"/>
          </a:p>
          <a:p>
            <a:endParaRPr 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Regulation of G proteins</a:t>
            </a:r>
            <a:endParaRPr lang="en-US" sz="3600" dirty="0"/>
          </a:p>
        </p:txBody>
      </p:sp>
      <p:sp>
        <p:nvSpPr>
          <p:cNvPr id="3" name="Content Placeholder 2"/>
          <p:cNvSpPr>
            <a:spLocks noGrp="1"/>
          </p:cNvSpPr>
          <p:nvPr>
            <p:ph sz="quarter" idx="1"/>
          </p:nvPr>
        </p:nvSpPr>
        <p:spPr/>
        <p:txBody>
          <a:bodyPr>
            <a:normAutofit/>
          </a:bodyPr>
          <a:lstStyle/>
          <a:p>
            <a:pPr marL="457200" indent="-457200" defTabSz="457200"/>
            <a:r>
              <a:rPr lang="en-US" sz="2800" dirty="0" smtClean="0"/>
              <a:t>G protein activity (for GTP hydrolysis) is greatly enhanced by </a:t>
            </a:r>
            <a:r>
              <a:rPr lang="en-US" sz="2800" b="1" dirty="0" smtClean="0"/>
              <a:t>regulators of G protein-signaling</a:t>
            </a:r>
            <a:r>
              <a:rPr lang="en-US" sz="2800" dirty="0" smtClean="0"/>
              <a:t> (</a:t>
            </a:r>
            <a:r>
              <a:rPr lang="en-US" sz="2800" b="1" dirty="0" smtClean="0"/>
              <a:t>RGS</a:t>
            </a:r>
            <a:r>
              <a:rPr lang="en-US" sz="2800" dirty="0" smtClean="0"/>
              <a:t>) </a:t>
            </a:r>
            <a:r>
              <a:rPr lang="en-US" sz="2800" b="1" dirty="0" smtClean="0"/>
              <a:t>proteins</a:t>
            </a:r>
          </a:p>
          <a:p>
            <a:pPr marL="457200" indent="-457200" defTabSz="457200"/>
            <a:endParaRPr lang="en-US" sz="2800" b="1" dirty="0" smtClean="0">
              <a:cs typeface="Arial" charset="0"/>
            </a:endParaRPr>
          </a:p>
          <a:p>
            <a:pPr marL="457200" indent="-457200" defTabSz="457200"/>
            <a:r>
              <a:rPr lang="en-US" sz="2800" dirty="0" smtClean="0">
                <a:cs typeface="Arial" charset="0"/>
              </a:rPr>
              <a:t>These </a:t>
            </a:r>
            <a:r>
              <a:rPr lang="en-US" sz="2800" i="1" dirty="0" err="1" smtClean="0">
                <a:cs typeface="Arial" charset="0"/>
              </a:rPr>
              <a:t>GTPase</a:t>
            </a:r>
            <a:r>
              <a:rPr lang="en-US" sz="2800" i="1" dirty="0" smtClean="0">
                <a:cs typeface="Arial" charset="0"/>
              </a:rPr>
              <a:t> activating proteins </a:t>
            </a:r>
            <a:r>
              <a:rPr lang="en-US" sz="2800" dirty="0" smtClean="0">
                <a:cs typeface="Arial" charset="0"/>
              </a:rPr>
              <a:t>(</a:t>
            </a:r>
            <a:r>
              <a:rPr lang="en-US" sz="2800" i="1" dirty="0" smtClean="0">
                <a:cs typeface="Arial" charset="0"/>
              </a:rPr>
              <a:t>GAPs</a:t>
            </a:r>
            <a:r>
              <a:rPr lang="en-US" sz="2800" dirty="0" smtClean="0">
                <a:cs typeface="Arial" charset="0"/>
              </a:rPr>
              <a:t>) are important regulators of G protein function</a:t>
            </a:r>
          </a:p>
          <a:p>
            <a:pPr marL="457200" indent="-457200" defTabSz="457200"/>
            <a:endParaRPr lang="en-US" sz="2800" dirty="0" smtClean="0">
              <a:cs typeface="Arial" charset="0"/>
            </a:endParaRPr>
          </a:p>
          <a:p>
            <a:pPr marL="457200" indent="-457200" defTabSz="457200"/>
            <a:r>
              <a:rPr lang="en-US" sz="2800" dirty="0" smtClean="0">
                <a:cs typeface="Arial" charset="0"/>
              </a:rPr>
              <a:t>The most important G protein function is release or formation of second messengers</a:t>
            </a:r>
            <a:endParaRPr lang="en-US" sz="2800"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C0504D"/>
                </a:solidFill>
              </a:rPr>
              <a:t>Cyclic AMP Is a Second Messenger Whose Production Is Regulated by Some G Proteins</a:t>
            </a:r>
            <a:endParaRPr lang="en-US" sz="3600" dirty="0"/>
          </a:p>
        </p:txBody>
      </p:sp>
      <p:sp>
        <p:nvSpPr>
          <p:cNvPr id="3" name="Content Placeholder 2"/>
          <p:cNvSpPr>
            <a:spLocks noGrp="1"/>
          </p:cNvSpPr>
          <p:nvPr>
            <p:ph sz="quarter" idx="1"/>
          </p:nvPr>
        </p:nvSpPr>
        <p:spPr/>
        <p:txBody>
          <a:bodyPr>
            <a:normAutofit/>
          </a:bodyPr>
          <a:lstStyle/>
          <a:p>
            <a:pPr marL="457200" indent="-457200" defTabSz="457200"/>
            <a:r>
              <a:rPr lang="en-US" sz="2800" b="1" dirty="0" smtClean="0"/>
              <a:t>Cyclic AMP </a:t>
            </a:r>
            <a:r>
              <a:rPr lang="en-US" sz="2800" dirty="0" smtClean="0"/>
              <a:t>(</a:t>
            </a:r>
            <a:r>
              <a:rPr lang="en-US" sz="2800" b="1" dirty="0" err="1" smtClean="0"/>
              <a:t>cAMP</a:t>
            </a:r>
            <a:r>
              <a:rPr lang="en-US" sz="2800" dirty="0" smtClean="0"/>
              <a:t>) is formed from </a:t>
            </a:r>
            <a:r>
              <a:rPr lang="en-US" sz="2800" dirty="0" err="1" smtClean="0"/>
              <a:t>cytosolic</a:t>
            </a:r>
            <a:r>
              <a:rPr lang="en-US" sz="2800" dirty="0" smtClean="0"/>
              <a:t> ATP by </a:t>
            </a:r>
            <a:r>
              <a:rPr lang="en-US" sz="2800" b="1" dirty="0" err="1" smtClean="0"/>
              <a:t>adenylyl</a:t>
            </a:r>
            <a:r>
              <a:rPr lang="en-US" sz="2800" b="1" dirty="0" smtClean="0"/>
              <a:t> </a:t>
            </a:r>
            <a:r>
              <a:rPr lang="en-US" sz="2800" b="1" dirty="0" err="1" smtClean="0"/>
              <a:t>cyclase</a:t>
            </a:r>
            <a:r>
              <a:rPr lang="en-US" sz="2800" dirty="0" smtClean="0"/>
              <a:t>, an enzyme that is anchored in the plasma membrane</a:t>
            </a:r>
          </a:p>
          <a:p>
            <a:pPr marL="457200" indent="-457200" defTabSz="457200">
              <a:lnSpc>
                <a:spcPct val="60000"/>
              </a:lnSpc>
            </a:pPr>
            <a:endParaRPr lang="en-US" sz="2800" dirty="0" smtClean="0"/>
          </a:p>
          <a:p>
            <a:pPr marL="457200" indent="-457200" defTabSz="457200"/>
            <a:r>
              <a:rPr lang="en-US" sz="2800" dirty="0" smtClean="0"/>
              <a:t>The enzyme is inactive until bound to activated </a:t>
            </a:r>
            <a:br>
              <a:rPr lang="en-US" sz="2800" dirty="0" smtClean="0"/>
            </a:br>
            <a:r>
              <a:rPr lang="en-US" sz="2800" dirty="0" err="1" smtClean="0"/>
              <a:t>Gs</a:t>
            </a:r>
            <a:r>
              <a:rPr lang="en-US" sz="2800" baseline="-25000" dirty="0" err="1" smtClean="0">
                <a:latin typeface="Symbol" charset="2"/>
              </a:rPr>
              <a:t>a</a:t>
            </a:r>
            <a:r>
              <a:rPr lang="en-US" sz="2800" baseline="-25000" dirty="0" smtClean="0">
                <a:latin typeface="Symbol" charset="2"/>
              </a:rPr>
              <a:t>; </a:t>
            </a:r>
            <a:r>
              <a:rPr lang="en-US" sz="2800" dirty="0" smtClean="0">
                <a:cs typeface="Arial" charset="0"/>
              </a:rPr>
              <a:t>(by receptor-ligand stimulated acquisition of GTP and release from </a:t>
            </a:r>
            <a:r>
              <a:rPr lang="en-US" sz="2800" dirty="0" err="1" smtClean="0">
                <a:cs typeface="Arial" charset="0"/>
              </a:rPr>
              <a:t>Gs</a:t>
            </a:r>
            <a:r>
              <a:rPr lang="en-US" sz="2800" baseline="-25000" dirty="0" err="1" smtClean="0">
                <a:latin typeface="Symbol" charset="2"/>
              </a:rPr>
              <a:t>bg</a:t>
            </a:r>
            <a:r>
              <a:rPr lang="en-US" sz="2800" dirty="0" smtClean="0">
                <a:cs typeface="Arial" charset="0"/>
              </a:rPr>
              <a:t>)</a:t>
            </a:r>
          </a:p>
          <a:p>
            <a:pPr marL="457200" indent="-457200" defTabSz="457200">
              <a:lnSpc>
                <a:spcPct val="60000"/>
              </a:lnSpc>
            </a:pPr>
            <a:endParaRPr lang="en-US" sz="2800" dirty="0" smtClean="0">
              <a:cs typeface="Arial" charset="0"/>
            </a:endParaRPr>
          </a:p>
          <a:p>
            <a:pPr marL="457200" indent="-457200" defTabSz="457200"/>
            <a:r>
              <a:rPr lang="en-US" sz="2800" dirty="0" err="1" smtClean="0">
                <a:cs typeface="Arial" charset="0"/>
              </a:rPr>
              <a:t>Gi</a:t>
            </a:r>
            <a:r>
              <a:rPr lang="en-US" sz="2800" baseline="-25000" dirty="0" err="1" smtClean="0">
                <a:latin typeface="Symbol" charset="2"/>
              </a:rPr>
              <a:t>a</a:t>
            </a:r>
            <a:r>
              <a:rPr lang="en-US" sz="2800" dirty="0" smtClean="0">
                <a:cs typeface="Arial" charset="0"/>
              </a:rPr>
              <a:t> inhibits </a:t>
            </a:r>
            <a:r>
              <a:rPr lang="en-US" sz="2800" dirty="0" err="1" smtClean="0">
                <a:cs typeface="Arial" charset="0"/>
              </a:rPr>
              <a:t>adenylyl</a:t>
            </a:r>
            <a:r>
              <a:rPr lang="en-US" sz="2800" dirty="0" smtClean="0">
                <a:cs typeface="Arial" charset="0"/>
              </a:rPr>
              <a:t> </a:t>
            </a:r>
            <a:r>
              <a:rPr lang="en-US" sz="2800" dirty="0" err="1" smtClean="0">
                <a:cs typeface="Arial" charset="0"/>
              </a:rPr>
              <a:t>cyclase</a:t>
            </a:r>
            <a:endParaRPr 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Structure &amp; metabolism of </a:t>
            </a:r>
            <a:r>
              <a:rPr lang="en-US" sz="3600" dirty="0" err="1" smtClean="0"/>
              <a:t>cAMP</a:t>
            </a:r>
            <a:endParaRPr lang="en-US" sz="3600" dirty="0"/>
          </a:p>
        </p:txBody>
      </p:sp>
      <p:pic>
        <p:nvPicPr>
          <p:cNvPr id="5" name="Picture 4" descr="14_06Figure-L"/>
          <p:cNvPicPr>
            <a:picLocks noChangeAspect="1" noChangeArrowheads="1"/>
          </p:cNvPicPr>
          <p:nvPr/>
        </p:nvPicPr>
        <p:blipFill>
          <a:blip r:embed="rId2"/>
          <a:srcRect/>
          <a:stretch>
            <a:fillRect/>
          </a:stretch>
        </p:blipFill>
        <p:spPr bwMode="auto">
          <a:xfrm>
            <a:off x="304800" y="1676400"/>
            <a:ext cx="8548687" cy="4822825"/>
          </a:xfrm>
          <a:prstGeom prst="rect">
            <a:avLst/>
          </a:prstGeom>
          <a:noFill/>
          <a:ln w="9525">
            <a:solidFill>
              <a:schemeClr val="accent1"/>
            </a:solid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52600"/>
            <a:ext cx="3733800" cy="1676400"/>
          </a:xfrm>
        </p:spPr>
        <p:txBody>
          <a:bodyPr>
            <a:noAutofit/>
          </a:bodyPr>
          <a:lstStyle/>
          <a:p>
            <a:r>
              <a:rPr lang="en-US" sz="3200" dirty="0" smtClean="0"/>
              <a:t>Roles of G protein &amp; </a:t>
            </a:r>
            <a:r>
              <a:rPr lang="en-US" sz="3200" dirty="0" err="1" smtClean="0"/>
              <a:t>cAMP</a:t>
            </a:r>
            <a:r>
              <a:rPr lang="en-US" sz="3200" dirty="0" smtClean="0"/>
              <a:t> in signal transduction</a:t>
            </a:r>
            <a:endParaRPr lang="en-US" sz="3200" dirty="0"/>
          </a:p>
        </p:txBody>
      </p:sp>
      <p:pic>
        <p:nvPicPr>
          <p:cNvPr id="3" name="Picture 4" descr="14_07Figure-L"/>
          <p:cNvPicPr>
            <a:picLocks noChangeAspect="1" noChangeArrowheads="1"/>
          </p:cNvPicPr>
          <p:nvPr/>
        </p:nvPicPr>
        <p:blipFill>
          <a:blip r:embed="rId2"/>
          <a:srcRect/>
          <a:stretch>
            <a:fillRect/>
          </a:stretch>
        </p:blipFill>
        <p:spPr bwMode="auto">
          <a:xfrm>
            <a:off x="4419600" y="228600"/>
            <a:ext cx="2743200" cy="6494382"/>
          </a:xfrm>
          <a:prstGeom prst="rect">
            <a:avLst/>
          </a:prstGeom>
          <a:noFill/>
          <a:ln w="9525">
            <a:solidFill>
              <a:schemeClr val="accent1"/>
            </a:solid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 proteins are active only a short time</a:t>
            </a:r>
            <a:endParaRPr lang="en-US" sz="3600" dirty="0"/>
          </a:p>
        </p:txBody>
      </p:sp>
      <p:sp>
        <p:nvSpPr>
          <p:cNvPr id="3" name="Content Placeholder 2"/>
          <p:cNvSpPr>
            <a:spLocks noGrp="1"/>
          </p:cNvSpPr>
          <p:nvPr>
            <p:ph sz="quarter" idx="1"/>
          </p:nvPr>
        </p:nvSpPr>
        <p:spPr/>
        <p:txBody>
          <a:bodyPr>
            <a:normAutofit/>
          </a:bodyPr>
          <a:lstStyle/>
          <a:p>
            <a:pPr marL="457200" indent="-457200" defTabSz="457200"/>
            <a:r>
              <a:rPr lang="en-US" sz="2800" dirty="0" smtClean="0"/>
              <a:t>Because G proteins remain active for a very short time, they can respond quickly to changing conditions </a:t>
            </a:r>
          </a:p>
          <a:p>
            <a:pPr marL="457200" indent="-457200" defTabSz="457200"/>
            <a:endParaRPr lang="en-US" sz="2800" dirty="0" smtClean="0"/>
          </a:p>
          <a:p>
            <a:pPr marL="457200" indent="-457200" defTabSz="457200"/>
            <a:r>
              <a:rPr lang="en-US" sz="2800" dirty="0" smtClean="0"/>
              <a:t>Once a G protein becomes inactive, </a:t>
            </a:r>
            <a:r>
              <a:rPr lang="en-US" sz="2800" dirty="0" err="1" smtClean="0"/>
              <a:t>adenylyl</a:t>
            </a:r>
            <a:r>
              <a:rPr lang="en-US" sz="2800" dirty="0" smtClean="0"/>
              <a:t> </a:t>
            </a:r>
            <a:r>
              <a:rPr lang="en-US" sz="2800" dirty="0" err="1" smtClean="0"/>
              <a:t>cyclase</a:t>
            </a:r>
            <a:r>
              <a:rPr lang="en-US" sz="2800" dirty="0" smtClean="0"/>
              <a:t> stops </a:t>
            </a:r>
            <a:r>
              <a:rPr lang="en-US" sz="2800" dirty="0" smtClean="0"/>
              <a:t>making new </a:t>
            </a:r>
            <a:r>
              <a:rPr lang="en-US" sz="2800" dirty="0" err="1" smtClean="0"/>
              <a:t>cAMP</a:t>
            </a:r>
            <a:endParaRPr lang="en-US" sz="2800" dirty="0" smtClean="0"/>
          </a:p>
          <a:p>
            <a:pPr marL="457200" indent="-457200" defTabSz="457200"/>
            <a:endParaRPr lang="en-US" sz="2800" dirty="0" smtClean="0"/>
          </a:p>
          <a:p>
            <a:pPr marL="457200" indent="-457200" defTabSz="457200"/>
            <a:r>
              <a:rPr lang="en-US" sz="2800" dirty="0" smtClean="0"/>
              <a:t>The </a:t>
            </a:r>
            <a:r>
              <a:rPr lang="en-US" sz="2800" dirty="0" err="1" smtClean="0"/>
              <a:t>cAMP</a:t>
            </a:r>
            <a:r>
              <a:rPr lang="en-US" sz="2800" dirty="0" smtClean="0"/>
              <a:t> that remains is degraded by </a:t>
            </a:r>
            <a:r>
              <a:rPr lang="en-US" sz="2800" b="1" dirty="0" err="1" smtClean="0"/>
              <a:t>phosphodiesterase</a:t>
            </a:r>
            <a:endParaRPr lang="en-US" sz="2800" b="1" dirty="0" smtClean="0"/>
          </a:p>
          <a:p>
            <a:endParaRPr lang="en-US"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cAMP</a:t>
            </a:r>
            <a:r>
              <a:rPr lang="en-US" sz="3600" dirty="0" smtClean="0"/>
              <a:t> function</a:t>
            </a:r>
            <a:endParaRPr lang="en-US" sz="3600" dirty="0"/>
          </a:p>
        </p:txBody>
      </p:sp>
      <p:sp>
        <p:nvSpPr>
          <p:cNvPr id="3" name="Content Placeholder 2"/>
          <p:cNvSpPr>
            <a:spLocks noGrp="1"/>
          </p:cNvSpPr>
          <p:nvPr>
            <p:ph sz="quarter" idx="1"/>
          </p:nvPr>
        </p:nvSpPr>
        <p:spPr/>
        <p:txBody>
          <a:bodyPr>
            <a:normAutofit/>
          </a:bodyPr>
          <a:lstStyle/>
          <a:p>
            <a:pPr marL="457200" indent="-457200" defTabSz="457200"/>
            <a:r>
              <a:rPr lang="en-US" sz="2800" dirty="0" err="1" smtClean="0"/>
              <a:t>cAMP</a:t>
            </a:r>
            <a:r>
              <a:rPr lang="en-US" sz="2800" dirty="0" smtClean="0"/>
              <a:t> is important in many cellular events</a:t>
            </a:r>
          </a:p>
          <a:p>
            <a:pPr marL="457200" indent="-457200" defTabSz="457200"/>
            <a:endParaRPr lang="en-US" sz="2800" dirty="0" smtClean="0"/>
          </a:p>
          <a:p>
            <a:pPr marL="457200" indent="-457200" defTabSz="457200"/>
            <a:r>
              <a:rPr lang="en-US" sz="2800" dirty="0" smtClean="0"/>
              <a:t>Its main target is protein </a:t>
            </a:r>
            <a:r>
              <a:rPr lang="en-US" sz="2800" dirty="0" err="1" smtClean="0"/>
              <a:t>kinase</a:t>
            </a:r>
            <a:r>
              <a:rPr lang="en-US" sz="2800" dirty="0" smtClean="0"/>
              <a:t> A (PKA), which it regulates by separating the regulatory and catalytic subunits</a:t>
            </a:r>
          </a:p>
          <a:p>
            <a:pPr marL="457200" indent="-457200" defTabSz="457200"/>
            <a:endParaRPr lang="en-US" sz="2800" dirty="0" smtClean="0"/>
          </a:p>
          <a:p>
            <a:pPr marL="457200" indent="-457200" defTabSz="457200"/>
            <a:r>
              <a:rPr lang="en-US" sz="2800" dirty="0" smtClean="0"/>
              <a:t>PKA </a:t>
            </a:r>
            <a:r>
              <a:rPr lang="en-US" sz="2800" dirty="0" err="1" smtClean="0"/>
              <a:t>phosphorylates</a:t>
            </a:r>
            <a:r>
              <a:rPr lang="en-US" sz="2800" dirty="0" smtClean="0"/>
              <a:t> a variety of proteins on ser or </a:t>
            </a:r>
            <a:r>
              <a:rPr lang="en-US" sz="2800" dirty="0" err="1" smtClean="0"/>
              <a:t>thr</a:t>
            </a:r>
            <a:r>
              <a:rPr lang="en-US" sz="2800" dirty="0" smtClean="0"/>
              <a:t> residues, using ATP as the source of phosphate</a:t>
            </a:r>
          </a:p>
          <a:p>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quarter" idx="1"/>
          </p:nvPr>
        </p:nvSpPr>
        <p:spPr/>
        <p:txBody>
          <a:bodyPr>
            <a:normAutofit/>
          </a:bodyPr>
          <a:lstStyle/>
          <a:p>
            <a:pPr marL="457200" indent="-457200" defTabSz="457200"/>
            <a:r>
              <a:rPr lang="en-US" dirty="0" smtClean="0"/>
              <a:t>Other types of signaling molecules</a:t>
            </a:r>
          </a:p>
          <a:p>
            <a:pPr marL="457200" indent="-457200" defTabSz="457200"/>
            <a:endParaRPr lang="en-US" dirty="0" smtClean="0"/>
          </a:p>
          <a:p>
            <a:pPr marL="857250" lvl="1" indent="-457200" defTabSz="457200"/>
            <a:r>
              <a:rPr lang="en-US" i="1" dirty="0" err="1" smtClean="0"/>
              <a:t>Juxtacrine</a:t>
            </a:r>
            <a:r>
              <a:rPr lang="en-US" i="1" dirty="0" smtClean="0"/>
              <a:t> signals </a:t>
            </a:r>
            <a:r>
              <a:rPr lang="en-US" dirty="0" smtClean="0"/>
              <a:t>require physical contact between sending and receiving cells</a:t>
            </a:r>
          </a:p>
          <a:p>
            <a:pPr marL="857250" lvl="1" indent="-457200" defTabSz="457200"/>
            <a:endParaRPr lang="en-US" dirty="0" smtClean="0"/>
          </a:p>
          <a:p>
            <a:pPr marL="857250" lvl="1" indent="-457200" defTabSz="457200"/>
            <a:r>
              <a:rPr lang="en-US" i="1" dirty="0" err="1" smtClean="0"/>
              <a:t>Autocrine</a:t>
            </a:r>
            <a:r>
              <a:rPr lang="en-US" i="1" dirty="0" smtClean="0"/>
              <a:t> signals </a:t>
            </a:r>
            <a:r>
              <a:rPr lang="en-US" dirty="0" smtClean="0"/>
              <a:t>act on the same cell that produces them</a:t>
            </a:r>
            <a:endParaRPr lang="en-US" sz="2400" i="1" dirty="0" smtClean="0"/>
          </a:p>
          <a:p>
            <a:endParaRPr lang="en-US"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5" descr="14_01Table-L"/>
          <p:cNvPicPr>
            <a:picLocks noChangeAspect="1" noChangeArrowheads="1"/>
          </p:cNvPicPr>
          <p:nvPr/>
        </p:nvPicPr>
        <p:blipFill>
          <a:blip r:embed="rId2"/>
          <a:srcRect/>
          <a:stretch>
            <a:fillRect/>
          </a:stretch>
        </p:blipFill>
        <p:spPr bwMode="auto">
          <a:xfrm>
            <a:off x="819150" y="1071563"/>
            <a:ext cx="7505700" cy="4713287"/>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514600"/>
            <a:ext cx="3733800" cy="990600"/>
          </a:xfrm>
        </p:spPr>
        <p:txBody>
          <a:bodyPr>
            <a:normAutofit fontScale="90000"/>
          </a:bodyPr>
          <a:lstStyle/>
          <a:p>
            <a:r>
              <a:rPr lang="en-US" sz="3600" dirty="0" smtClean="0"/>
              <a:t>Activation of protein </a:t>
            </a:r>
            <a:r>
              <a:rPr lang="en-US" sz="3600" dirty="0" err="1" smtClean="0"/>
              <a:t>kinase</a:t>
            </a:r>
            <a:r>
              <a:rPr lang="en-US" sz="3600" dirty="0" smtClean="0"/>
              <a:t> A by </a:t>
            </a:r>
            <a:r>
              <a:rPr lang="en-US" sz="3600" dirty="0" err="1" smtClean="0"/>
              <a:t>cAMP</a:t>
            </a:r>
            <a:endParaRPr lang="en-US" sz="3600" dirty="0"/>
          </a:p>
        </p:txBody>
      </p:sp>
      <p:pic>
        <p:nvPicPr>
          <p:cNvPr id="5" name="Picture 4" descr="14_08Figure-L"/>
          <p:cNvPicPr>
            <a:picLocks noChangeAspect="1" noChangeArrowheads="1"/>
          </p:cNvPicPr>
          <p:nvPr/>
        </p:nvPicPr>
        <p:blipFill>
          <a:blip r:embed="rId2"/>
          <a:srcRect/>
          <a:stretch>
            <a:fillRect/>
          </a:stretch>
        </p:blipFill>
        <p:spPr bwMode="auto">
          <a:xfrm>
            <a:off x="4419600" y="228600"/>
            <a:ext cx="3565525" cy="6248400"/>
          </a:xfrm>
          <a:prstGeom prst="rect">
            <a:avLst/>
          </a:prstGeom>
          <a:noFill/>
          <a:ln w="9525">
            <a:solidFill>
              <a:schemeClr val="accent1"/>
            </a:solid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914400" y="1066800"/>
            <a:ext cx="7467600" cy="2616101"/>
          </a:xfrm>
          <a:prstGeom prst="rect">
            <a:avLst/>
          </a:prstGeom>
          <a:noFill/>
          <a:ln w="9525">
            <a:noFill/>
            <a:miter lim="800000"/>
            <a:headEnd/>
            <a:tailEnd/>
          </a:ln>
        </p:spPr>
        <p:txBody>
          <a:bodyPr wrap="square">
            <a:spAutoFit/>
          </a:bodyPr>
          <a:lstStyle/>
          <a:p>
            <a:pPr algn="ctr" eaLnBrk="1" hangingPunct="1"/>
            <a:r>
              <a:rPr lang="en-US" sz="3200" b="1" dirty="0" smtClean="0"/>
              <a:t>Signal Transduction Mechanisms:  </a:t>
            </a:r>
          </a:p>
          <a:p>
            <a:pPr algn="ctr" eaLnBrk="1" hangingPunct="1"/>
            <a:r>
              <a:rPr lang="en-US" sz="4400" b="1" dirty="0" smtClean="0"/>
              <a:t>Messengers &amp; Receptors</a:t>
            </a:r>
          </a:p>
          <a:p>
            <a:pPr algn="ctr" eaLnBrk="1" hangingPunct="1"/>
            <a:r>
              <a:rPr lang="en-US" sz="4400" b="1" dirty="0" smtClean="0"/>
              <a:t>(II)</a:t>
            </a:r>
            <a:br>
              <a:rPr lang="en-US" sz="4400" b="1" dirty="0" smtClean="0"/>
            </a:br>
            <a:endParaRPr lang="en-US" sz="4400" b="1" dirty="0" smtClean="0">
              <a:latin typeface="+mj-lt"/>
            </a:endParaRPr>
          </a:p>
        </p:txBody>
      </p:sp>
      <p:sp>
        <p:nvSpPr>
          <p:cNvPr id="4" name="TextBox 3"/>
          <p:cNvSpPr txBox="1"/>
          <p:nvPr/>
        </p:nvSpPr>
        <p:spPr>
          <a:xfrm>
            <a:off x="457200" y="3657600"/>
            <a:ext cx="8001000" cy="2308324"/>
          </a:xfrm>
          <a:prstGeom prst="rect">
            <a:avLst/>
          </a:prstGeom>
          <a:noFill/>
        </p:spPr>
        <p:txBody>
          <a:bodyPr wrap="square" rtlCol="0">
            <a:spAutoFit/>
          </a:bodyPr>
          <a:lstStyle/>
          <a:p>
            <a:r>
              <a:rPr lang="en-US" sz="2400" dirty="0" smtClean="0"/>
              <a:t>Instructor: Dr. </a:t>
            </a:r>
            <a:r>
              <a:rPr lang="en-US" sz="2400" dirty="0" err="1" smtClean="0"/>
              <a:t>Mahmoud</a:t>
            </a:r>
            <a:r>
              <a:rPr lang="en-US" sz="2400" dirty="0" smtClean="0"/>
              <a:t>  A. </a:t>
            </a:r>
            <a:r>
              <a:rPr lang="en-US" sz="2400" dirty="0" err="1" smtClean="0"/>
              <a:t>Srour</a:t>
            </a:r>
            <a:endParaRPr lang="en-US" sz="2400" dirty="0" smtClean="0"/>
          </a:p>
          <a:p>
            <a:r>
              <a:rPr lang="en-US" sz="2400" dirty="0" smtClean="0"/>
              <a:t>Course:  Cell Biology  0202211</a:t>
            </a:r>
          </a:p>
          <a:p>
            <a:endParaRPr lang="en-US" sz="2400" dirty="0"/>
          </a:p>
          <a:p>
            <a:r>
              <a:rPr lang="en-US" sz="2400" dirty="0" smtClean="0"/>
              <a:t>Reading:</a:t>
            </a:r>
          </a:p>
          <a:p>
            <a:r>
              <a:rPr lang="en-US" sz="2400" dirty="0" smtClean="0"/>
              <a:t>Becker’s World of the Cell, 8</a:t>
            </a:r>
            <a:r>
              <a:rPr lang="en-US" sz="2400" baseline="30000" dirty="0" smtClean="0"/>
              <a:t>th</a:t>
            </a:r>
            <a:r>
              <a:rPr lang="en-US" sz="2400" dirty="0" smtClean="0"/>
              <a:t> </a:t>
            </a:r>
            <a:r>
              <a:rPr lang="en-US" sz="2400" dirty="0" err="1" smtClean="0"/>
              <a:t>ed</a:t>
            </a:r>
            <a:r>
              <a:rPr lang="en-US" sz="2400" dirty="0" smtClean="0"/>
              <a:t>/ 2012. </a:t>
            </a:r>
          </a:p>
          <a:p>
            <a:r>
              <a:rPr lang="en-US" sz="2400" dirty="0" smtClean="0">
                <a:solidFill>
                  <a:srgbClr val="FFFF00"/>
                </a:solidFill>
              </a:rPr>
              <a:t>Chap 14, p. 392-421.</a:t>
            </a:r>
            <a:endParaRPr lang="en-US" sz="2400" dirty="0">
              <a:solidFill>
                <a:srgbClr val="FFFF00"/>
              </a:solidFill>
            </a:endParaRPr>
          </a:p>
        </p:txBody>
      </p:sp>
      <p:sp>
        <p:nvSpPr>
          <p:cNvPr id="5" name="TextBox 4"/>
          <p:cNvSpPr txBox="1"/>
          <p:nvPr/>
        </p:nvSpPr>
        <p:spPr>
          <a:xfrm>
            <a:off x="2514600" y="6167440"/>
            <a:ext cx="6324600" cy="461665"/>
          </a:xfrm>
          <a:prstGeom prst="rect">
            <a:avLst/>
          </a:prstGeom>
          <a:noFill/>
        </p:spPr>
        <p:txBody>
          <a:bodyPr wrap="square" rtlCol="0">
            <a:spAutoFit/>
          </a:bodyPr>
          <a:lstStyle/>
          <a:p>
            <a:r>
              <a:rPr lang="en-US" sz="2400" dirty="0" err="1" smtClean="0"/>
              <a:t>Lec</a:t>
            </a:r>
            <a:r>
              <a:rPr lang="en-US" sz="2400" dirty="0" smtClean="0"/>
              <a:t> # 17			Sat 15.12.2012</a:t>
            </a:r>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C0504D"/>
                </a:solidFill>
              </a:rPr>
              <a:t>Disruption of G Protein Signaling Causes Several Human Diseases </a:t>
            </a:r>
            <a:endParaRPr lang="en-US" sz="3600" dirty="0"/>
          </a:p>
        </p:txBody>
      </p:sp>
      <p:sp>
        <p:nvSpPr>
          <p:cNvPr id="3" name="Content Placeholder 2"/>
          <p:cNvSpPr>
            <a:spLocks noGrp="1"/>
          </p:cNvSpPr>
          <p:nvPr>
            <p:ph sz="quarter" idx="1"/>
          </p:nvPr>
        </p:nvSpPr>
        <p:spPr/>
        <p:txBody>
          <a:bodyPr>
            <a:normAutofit/>
          </a:bodyPr>
          <a:lstStyle/>
          <a:p>
            <a:pPr marL="457200" indent="-457200" defTabSz="457200"/>
            <a:r>
              <a:rPr lang="en-US" sz="2800" dirty="0" smtClean="0"/>
              <a:t>Some bacteria cause their diseases through their effects on </a:t>
            </a:r>
            <a:r>
              <a:rPr lang="en-US" sz="2800" dirty="0" err="1" smtClean="0"/>
              <a:t>heterotrimeric</a:t>
            </a:r>
            <a:r>
              <a:rPr lang="en-US" sz="2800" dirty="0" smtClean="0"/>
              <a:t> G proteins</a:t>
            </a:r>
          </a:p>
          <a:p>
            <a:pPr marL="457200" indent="-457200" defTabSz="457200"/>
            <a:endParaRPr lang="en-US" sz="2800" dirty="0" smtClean="0"/>
          </a:p>
          <a:p>
            <a:pPr marL="457200" indent="-457200" defTabSz="457200"/>
            <a:r>
              <a:rPr lang="en-US" sz="2800" dirty="0" smtClean="0"/>
              <a:t>Cholera: when </a:t>
            </a:r>
            <a:r>
              <a:rPr lang="en-US" sz="2800" i="1" dirty="0" err="1" smtClean="0"/>
              <a:t>Vibrio</a:t>
            </a:r>
            <a:r>
              <a:rPr lang="en-US" sz="2800" i="1" dirty="0" smtClean="0"/>
              <a:t> </a:t>
            </a:r>
            <a:r>
              <a:rPr lang="en-US" sz="2800" i="1" dirty="0" err="1" smtClean="0"/>
              <a:t>cholerae</a:t>
            </a:r>
            <a:r>
              <a:rPr lang="en-US" sz="2800" i="1" dirty="0" smtClean="0"/>
              <a:t> </a:t>
            </a:r>
            <a:r>
              <a:rPr lang="en-US" sz="2800" dirty="0" smtClean="0"/>
              <a:t>colonizes the gut it secretes </a:t>
            </a:r>
            <a:r>
              <a:rPr lang="en-US" sz="2800" i="1" dirty="0" smtClean="0"/>
              <a:t>cholera toxin</a:t>
            </a:r>
            <a:r>
              <a:rPr lang="en-US" sz="2800" dirty="0" smtClean="0"/>
              <a:t>; this toxin modifies Gs so that it cannot hydrolyze GTP</a:t>
            </a:r>
          </a:p>
          <a:p>
            <a:pPr marL="457200" indent="-457200" defTabSz="457200"/>
            <a:endParaRPr lang="en-US" sz="2800" dirty="0" smtClean="0"/>
          </a:p>
          <a:p>
            <a:pPr marL="457200" indent="-457200" defTabSz="457200"/>
            <a:r>
              <a:rPr lang="en-US" sz="2800" dirty="0" smtClean="0"/>
              <a:t>This alters secretion of salts and fluids in the intestine and can cause death by dehydration</a:t>
            </a:r>
            <a:endParaRPr lang="en-US" sz="2800" i="1" dirty="0" smtClean="0"/>
          </a:p>
          <a:p>
            <a:endParaRPr lang="en-US"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G protein signaling and human diseases </a:t>
            </a:r>
            <a:endParaRPr lang="en-US" sz="3600" dirty="0"/>
          </a:p>
        </p:txBody>
      </p:sp>
      <p:sp>
        <p:nvSpPr>
          <p:cNvPr id="4" name="Content Placeholder 3"/>
          <p:cNvSpPr>
            <a:spLocks noGrp="1"/>
          </p:cNvSpPr>
          <p:nvPr>
            <p:ph sz="quarter" idx="1"/>
          </p:nvPr>
        </p:nvSpPr>
        <p:spPr/>
        <p:txBody>
          <a:bodyPr>
            <a:normAutofit/>
          </a:bodyPr>
          <a:lstStyle/>
          <a:p>
            <a:pPr marL="457200" indent="-457200" defTabSz="457200"/>
            <a:r>
              <a:rPr lang="en-US" sz="2800" dirty="0" smtClean="0"/>
              <a:t>Whooping cough: </a:t>
            </a:r>
            <a:r>
              <a:rPr lang="en-US" sz="2800" i="1" dirty="0" err="1" smtClean="0"/>
              <a:t>Bordetella</a:t>
            </a:r>
            <a:r>
              <a:rPr lang="en-US" sz="2800" i="1" dirty="0" smtClean="0"/>
              <a:t> </a:t>
            </a:r>
            <a:r>
              <a:rPr lang="en-US" sz="2800" i="1" dirty="0" err="1" smtClean="0"/>
              <a:t>pertussis</a:t>
            </a:r>
            <a:r>
              <a:rPr lang="en-US" sz="2800" dirty="0" smtClean="0"/>
              <a:t> secretes </a:t>
            </a:r>
            <a:r>
              <a:rPr lang="en-US" sz="2800" i="1" dirty="0" err="1" smtClean="0"/>
              <a:t>pertussis</a:t>
            </a:r>
            <a:r>
              <a:rPr lang="en-US" sz="2800" i="1" dirty="0" smtClean="0"/>
              <a:t> toxin </a:t>
            </a:r>
            <a:r>
              <a:rPr lang="en-US" sz="2800" dirty="0" smtClean="0"/>
              <a:t>that acts on </a:t>
            </a:r>
            <a:r>
              <a:rPr lang="en-US" sz="2800" dirty="0" err="1" smtClean="0"/>
              <a:t>Gi</a:t>
            </a:r>
            <a:r>
              <a:rPr lang="en-US" sz="2800" dirty="0" smtClean="0"/>
              <a:t>, so that it can no longer inhibit </a:t>
            </a:r>
            <a:r>
              <a:rPr lang="en-US" sz="2800" dirty="0" err="1" smtClean="0"/>
              <a:t>adenylyl</a:t>
            </a:r>
            <a:r>
              <a:rPr lang="en-US" sz="2800" dirty="0" smtClean="0"/>
              <a:t> </a:t>
            </a:r>
            <a:r>
              <a:rPr lang="en-US" sz="2800" dirty="0" err="1" smtClean="0"/>
              <a:t>cyclase</a:t>
            </a:r>
            <a:endParaRPr lang="en-US" sz="2800" dirty="0" smtClean="0"/>
          </a:p>
          <a:p>
            <a:pPr marL="457200" indent="-457200" defTabSz="457200"/>
            <a:endParaRPr lang="en-US" sz="2800" i="1" dirty="0" smtClean="0"/>
          </a:p>
          <a:p>
            <a:pPr marL="457200" indent="-457200" defTabSz="457200"/>
            <a:r>
              <a:rPr lang="en-US" sz="2800" dirty="0" smtClean="0"/>
              <a:t>This causes an accumulation of fluid in the lungs and the persistent cough associated with the disease</a:t>
            </a:r>
          </a:p>
          <a:p>
            <a:endParaRPr lang="en-US"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b="1" dirty="0" smtClean="0">
                <a:solidFill>
                  <a:srgbClr val="C0504D"/>
                </a:solidFill>
              </a:rPr>
              <a:t>Many G Proteins Use </a:t>
            </a:r>
            <a:r>
              <a:rPr lang="en-US" sz="3600" b="1" dirty="0" err="1" smtClean="0">
                <a:solidFill>
                  <a:srgbClr val="C0504D"/>
                </a:solidFill>
              </a:rPr>
              <a:t>Inositol</a:t>
            </a:r>
            <a:r>
              <a:rPr lang="en-US" sz="3600" b="1" dirty="0" smtClean="0">
                <a:solidFill>
                  <a:srgbClr val="C0504D"/>
                </a:solidFill>
              </a:rPr>
              <a:t> </a:t>
            </a:r>
            <a:r>
              <a:rPr lang="en-US" sz="3600" b="1" dirty="0" err="1" smtClean="0">
                <a:solidFill>
                  <a:srgbClr val="C0504D"/>
                </a:solidFill>
              </a:rPr>
              <a:t>Trisphosphate</a:t>
            </a:r>
            <a:r>
              <a:rPr lang="en-US" sz="3600" b="1" dirty="0" smtClean="0">
                <a:solidFill>
                  <a:srgbClr val="C0504D"/>
                </a:solidFill>
              </a:rPr>
              <a:t> and </a:t>
            </a:r>
            <a:r>
              <a:rPr lang="en-US" sz="3600" b="1" dirty="0" err="1" smtClean="0">
                <a:solidFill>
                  <a:srgbClr val="C0504D"/>
                </a:solidFill>
              </a:rPr>
              <a:t>Diacylglycerol</a:t>
            </a:r>
            <a:r>
              <a:rPr lang="en-US" sz="3600" b="1" dirty="0" smtClean="0">
                <a:solidFill>
                  <a:srgbClr val="C0504D"/>
                </a:solidFill>
              </a:rPr>
              <a:t> as Second Messengers</a:t>
            </a:r>
            <a:endParaRPr lang="en-US" sz="3600" dirty="0"/>
          </a:p>
        </p:txBody>
      </p:sp>
      <p:sp>
        <p:nvSpPr>
          <p:cNvPr id="4" name="Content Placeholder 3"/>
          <p:cNvSpPr>
            <a:spLocks noGrp="1"/>
          </p:cNvSpPr>
          <p:nvPr>
            <p:ph sz="quarter" idx="1"/>
          </p:nvPr>
        </p:nvSpPr>
        <p:spPr/>
        <p:txBody>
          <a:bodyPr>
            <a:normAutofit/>
          </a:bodyPr>
          <a:lstStyle/>
          <a:p>
            <a:pPr marL="457200" indent="-457200" defTabSz="457200"/>
            <a:r>
              <a:rPr lang="en-US" sz="2800" dirty="0" smtClean="0"/>
              <a:t>Inositol-1,4,5-trisphosphate (IP</a:t>
            </a:r>
            <a:r>
              <a:rPr lang="en-US" sz="2800" baseline="-25000" dirty="0" smtClean="0"/>
              <a:t>3</a:t>
            </a:r>
            <a:r>
              <a:rPr lang="en-US" sz="2800" dirty="0" smtClean="0"/>
              <a:t>) functions as a second messenger</a:t>
            </a:r>
          </a:p>
          <a:p>
            <a:pPr marL="457200" indent="-457200" defTabSz="457200">
              <a:lnSpc>
                <a:spcPct val="70000"/>
              </a:lnSpc>
            </a:pPr>
            <a:endParaRPr lang="en-US" sz="2800" dirty="0" smtClean="0"/>
          </a:p>
          <a:p>
            <a:pPr marL="457200" indent="-457200" defTabSz="457200"/>
            <a:r>
              <a:rPr lang="en-US" sz="2800" dirty="0" smtClean="0"/>
              <a:t>It is generated from PIP</a:t>
            </a:r>
            <a:r>
              <a:rPr lang="en-US" sz="2800" baseline="-25000" dirty="0" smtClean="0"/>
              <a:t>2</a:t>
            </a:r>
            <a:r>
              <a:rPr lang="en-US" sz="2800" dirty="0" smtClean="0"/>
              <a:t> (phosphatidylinositol-4,5-bisphosphate) when the enzyme </a:t>
            </a:r>
            <a:r>
              <a:rPr lang="en-US" sz="2800" dirty="0" err="1" smtClean="0"/>
              <a:t>phospholipase</a:t>
            </a:r>
            <a:r>
              <a:rPr lang="en-US" sz="2800" dirty="0" smtClean="0"/>
              <a:t> C is activated</a:t>
            </a:r>
          </a:p>
          <a:p>
            <a:pPr marL="457200" indent="-457200" defTabSz="457200">
              <a:lnSpc>
                <a:spcPct val="70000"/>
              </a:lnSpc>
            </a:pPr>
            <a:endParaRPr lang="en-US" sz="2800" dirty="0" smtClean="0"/>
          </a:p>
          <a:p>
            <a:pPr marL="457200" indent="-457200" defTabSz="457200"/>
            <a:r>
              <a:rPr lang="en-US" sz="2800" dirty="0" smtClean="0"/>
              <a:t>It cleaves PIP</a:t>
            </a:r>
            <a:r>
              <a:rPr lang="en-US" sz="2800" baseline="-25000" dirty="0" smtClean="0"/>
              <a:t>2</a:t>
            </a:r>
            <a:r>
              <a:rPr lang="en-US" sz="2800" dirty="0" smtClean="0"/>
              <a:t> into IP</a:t>
            </a:r>
            <a:r>
              <a:rPr lang="en-US" sz="2800" baseline="-25000" dirty="0" smtClean="0"/>
              <a:t>3</a:t>
            </a:r>
            <a:r>
              <a:rPr lang="en-US" sz="2800" dirty="0" smtClean="0"/>
              <a:t> and </a:t>
            </a:r>
            <a:r>
              <a:rPr lang="en-US" sz="2800" dirty="0" err="1" smtClean="0"/>
              <a:t>diacylglycerol</a:t>
            </a:r>
            <a:r>
              <a:rPr lang="en-US" sz="2800" dirty="0" smtClean="0"/>
              <a:t> (DAG), both of which are second messengers in a variety of cellular events</a:t>
            </a:r>
          </a:p>
          <a:p>
            <a:endParaRPr lang="en-U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4" descr="14_02Table-L"/>
          <p:cNvPicPr>
            <a:picLocks noChangeAspect="1" noChangeArrowheads="1"/>
          </p:cNvPicPr>
          <p:nvPr/>
        </p:nvPicPr>
        <p:blipFill>
          <a:blip r:embed="rId2"/>
          <a:srcRect/>
          <a:stretch>
            <a:fillRect/>
          </a:stretch>
        </p:blipFill>
        <p:spPr bwMode="auto">
          <a:xfrm>
            <a:off x="296863" y="885825"/>
            <a:ext cx="8548687" cy="5084763"/>
          </a:xfrm>
          <a:prstGeom prst="rect">
            <a:avLst/>
          </a:prstGeom>
          <a:noFill/>
          <a:ln w="9525">
            <a:solidFill>
              <a:schemeClr val="accent1"/>
            </a:solid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057400"/>
            <a:ext cx="2286000" cy="990600"/>
          </a:xfrm>
        </p:spPr>
        <p:txBody>
          <a:bodyPr>
            <a:normAutofit fontScale="90000"/>
          </a:bodyPr>
          <a:lstStyle/>
          <a:p>
            <a:r>
              <a:rPr lang="en-US" sz="3600" dirty="0" smtClean="0"/>
              <a:t>Formation of IP3 &amp; DAG</a:t>
            </a:r>
            <a:endParaRPr lang="en-US" sz="3600" dirty="0"/>
          </a:p>
        </p:txBody>
      </p:sp>
      <p:pic>
        <p:nvPicPr>
          <p:cNvPr id="6" name="Picture 4" descr="14_09Figure-L"/>
          <p:cNvPicPr>
            <a:picLocks noChangeAspect="1" noChangeArrowheads="1"/>
          </p:cNvPicPr>
          <p:nvPr/>
        </p:nvPicPr>
        <p:blipFill>
          <a:blip r:embed="rId2"/>
          <a:srcRect/>
          <a:stretch>
            <a:fillRect/>
          </a:stretch>
        </p:blipFill>
        <p:spPr bwMode="auto">
          <a:xfrm>
            <a:off x="2746375" y="228600"/>
            <a:ext cx="5711825" cy="6248400"/>
          </a:xfrm>
          <a:prstGeom prst="rect">
            <a:avLst/>
          </a:prstGeom>
          <a:noFill/>
          <a:ln w="9525">
            <a:solidFill>
              <a:schemeClr val="accent1"/>
            </a:solidFill>
            <a:miter lim="800000"/>
            <a:headEnd/>
            <a:tailEnd/>
          </a:ln>
        </p:spPr>
      </p:pic>
      <p:sp>
        <p:nvSpPr>
          <p:cNvPr id="7" name="Oval 6"/>
          <p:cNvSpPr/>
          <p:nvPr/>
        </p:nvSpPr>
        <p:spPr>
          <a:xfrm>
            <a:off x="5715000" y="304800"/>
            <a:ext cx="1295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IP</a:t>
            </a:r>
            <a:r>
              <a:rPr lang="en-US" sz="3600" baseline="-25000" dirty="0" smtClean="0"/>
              <a:t>3</a:t>
            </a:r>
            <a:r>
              <a:rPr lang="en-US" sz="3600" dirty="0" smtClean="0"/>
              <a:t> and </a:t>
            </a:r>
            <a:r>
              <a:rPr lang="en-US" sz="3600" dirty="0" err="1" smtClean="0"/>
              <a:t>diacylglycerol</a:t>
            </a:r>
            <a:r>
              <a:rPr lang="en-US" sz="3600" dirty="0" smtClean="0"/>
              <a:t> in signaling</a:t>
            </a:r>
            <a:endParaRPr lang="en-US" sz="3600" dirty="0"/>
          </a:p>
        </p:txBody>
      </p:sp>
      <p:sp>
        <p:nvSpPr>
          <p:cNvPr id="4" name="Content Placeholder 3"/>
          <p:cNvSpPr>
            <a:spLocks noGrp="1"/>
          </p:cNvSpPr>
          <p:nvPr>
            <p:ph sz="quarter" idx="1"/>
          </p:nvPr>
        </p:nvSpPr>
        <p:spPr/>
        <p:txBody>
          <a:bodyPr>
            <a:normAutofit/>
          </a:bodyPr>
          <a:lstStyle/>
          <a:p>
            <a:pPr marL="457200" indent="-457200" defTabSz="457200"/>
            <a:r>
              <a:rPr lang="en-US" sz="2800" dirty="0" smtClean="0"/>
              <a:t>A ligand binds its membrane receptor, leading to activation of a G protein, </a:t>
            </a:r>
            <a:r>
              <a:rPr lang="en-US" sz="2800" dirty="0" err="1" smtClean="0"/>
              <a:t>G</a:t>
            </a:r>
            <a:r>
              <a:rPr lang="en-US" sz="2800" baseline="-25000" dirty="0" err="1" smtClean="0"/>
              <a:t>q</a:t>
            </a:r>
            <a:endParaRPr lang="en-US" sz="2800" baseline="-25000" dirty="0" smtClean="0"/>
          </a:p>
          <a:p>
            <a:pPr marL="457200" indent="-457200" defTabSz="457200"/>
            <a:endParaRPr lang="en-US" sz="2800" i="1" baseline="-25000" dirty="0" smtClean="0"/>
          </a:p>
          <a:p>
            <a:pPr marL="457200" indent="-457200" defTabSz="457200"/>
            <a:r>
              <a:rPr lang="en-US" sz="2800" dirty="0" err="1" smtClean="0"/>
              <a:t>G</a:t>
            </a:r>
            <a:r>
              <a:rPr lang="en-US" sz="2800" baseline="-25000" dirty="0" err="1" smtClean="0"/>
              <a:t>q</a:t>
            </a:r>
            <a:r>
              <a:rPr lang="en-US" sz="2800" i="1" dirty="0" smtClean="0"/>
              <a:t> </a:t>
            </a:r>
            <a:r>
              <a:rPr lang="en-US" sz="2800" dirty="0" smtClean="0"/>
              <a:t>activates a </a:t>
            </a:r>
            <a:r>
              <a:rPr lang="en-US" sz="2800" dirty="0" err="1" smtClean="0"/>
              <a:t>phospholipase</a:t>
            </a:r>
            <a:r>
              <a:rPr lang="en-US" sz="2800" dirty="0" smtClean="0"/>
              <a:t> C called </a:t>
            </a:r>
            <a:r>
              <a:rPr lang="en-US" sz="2800" i="1" dirty="0" err="1" smtClean="0"/>
              <a:t>C</a:t>
            </a:r>
            <a:r>
              <a:rPr lang="en-US" sz="2800" i="1" baseline="-25000" dirty="0" err="1" smtClean="0">
                <a:latin typeface="Symbol" charset="2"/>
              </a:rPr>
              <a:t>b</a:t>
            </a:r>
            <a:r>
              <a:rPr lang="en-US" sz="2800" dirty="0" smtClean="0">
                <a:latin typeface="Symbol" charset="2"/>
              </a:rPr>
              <a:t>, </a:t>
            </a:r>
            <a:r>
              <a:rPr lang="en-US" sz="2800" dirty="0" smtClean="0">
                <a:cs typeface="Arial" charset="0"/>
              </a:rPr>
              <a:t>generating both IP</a:t>
            </a:r>
            <a:r>
              <a:rPr lang="en-US" sz="2800" baseline="-25000" dirty="0" smtClean="0">
                <a:cs typeface="Arial" charset="0"/>
              </a:rPr>
              <a:t>3</a:t>
            </a:r>
            <a:r>
              <a:rPr lang="en-US" sz="2800" dirty="0" smtClean="0">
                <a:cs typeface="Arial" charset="0"/>
              </a:rPr>
              <a:t> and </a:t>
            </a:r>
            <a:r>
              <a:rPr lang="en-US" sz="2800" dirty="0" err="1" smtClean="0">
                <a:cs typeface="Arial" charset="0"/>
              </a:rPr>
              <a:t>diacylglycerol</a:t>
            </a:r>
            <a:endParaRPr lang="en-US" sz="2800" dirty="0" smtClean="0">
              <a:cs typeface="Arial" charset="0"/>
            </a:endParaRPr>
          </a:p>
          <a:p>
            <a:pPr marL="457200" indent="-457200" defTabSz="457200"/>
            <a:endParaRPr lang="en-US" sz="2800" i="1" baseline="-25000" dirty="0" smtClean="0">
              <a:cs typeface="Arial" charset="0"/>
            </a:endParaRPr>
          </a:p>
          <a:p>
            <a:pPr marL="457200" indent="-457200" defTabSz="457200"/>
            <a:r>
              <a:rPr lang="en-US" sz="2800" dirty="0" smtClean="0">
                <a:cs typeface="Arial" charset="0"/>
              </a:rPr>
              <a:t>IP</a:t>
            </a:r>
            <a:r>
              <a:rPr lang="en-US" sz="2800" baseline="-25000" dirty="0" smtClean="0">
                <a:cs typeface="Arial" charset="0"/>
              </a:rPr>
              <a:t>3 </a:t>
            </a:r>
            <a:r>
              <a:rPr lang="en-US" sz="2800" dirty="0" smtClean="0">
                <a:cs typeface="Arial" charset="0"/>
              </a:rPr>
              <a:t>diffuses through the </a:t>
            </a:r>
            <a:r>
              <a:rPr lang="en-US" sz="2800" dirty="0" err="1" smtClean="0">
                <a:cs typeface="Arial" charset="0"/>
              </a:rPr>
              <a:t>cytosol</a:t>
            </a:r>
            <a:r>
              <a:rPr lang="en-US" sz="2800" dirty="0" smtClean="0">
                <a:cs typeface="Arial" charset="0"/>
              </a:rPr>
              <a:t> and binds a ligand-gated calcium channel, the </a:t>
            </a:r>
            <a:r>
              <a:rPr lang="en-US" sz="2800" b="1" dirty="0" smtClean="0">
                <a:cs typeface="Arial" charset="0"/>
              </a:rPr>
              <a:t>IP</a:t>
            </a:r>
            <a:r>
              <a:rPr lang="en-US" sz="2800" b="1" baseline="-25000" dirty="0" smtClean="0">
                <a:cs typeface="Arial" charset="0"/>
              </a:rPr>
              <a:t>3</a:t>
            </a:r>
            <a:r>
              <a:rPr lang="en-US" sz="2800" b="1" dirty="0" smtClean="0">
                <a:cs typeface="Arial" charset="0"/>
              </a:rPr>
              <a:t> receptor </a:t>
            </a:r>
            <a:r>
              <a:rPr lang="en-US" sz="2800" dirty="0" smtClean="0">
                <a:cs typeface="Arial" charset="0"/>
              </a:rPr>
              <a:t>channel</a:t>
            </a:r>
            <a:endParaRPr lang="en-US" sz="2800" i="1" baseline="-25000" dirty="0" smtClean="0">
              <a:cs typeface="Arial" charset="0"/>
            </a:endParaRPr>
          </a:p>
          <a:p>
            <a:endParaRPr lang="en-US"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IP</a:t>
            </a:r>
            <a:r>
              <a:rPr lang="en-US" sz="3600" baseline="-25000" dirty="0" smtClean="0"/>
              <a:t>3</a:t>
            </a:r>
            <a:r>
              <a:rPr lang="en-US" sz="3600" dirty="0" smtClean="0"/>
              <a:t> and </a:t>
            </a:r>
            <a:r>
              <a:rPr lang="en-US" sz="3600" dirty="0" err="1" smtClean="0"/>
              <a:t>diacylglycerol</a:t>
            </a:r>
            <a:r>
              <a:rPr lang="en-US" sz="3600" dirty="0" smtClean="0"/>
              <a:t> in signaling</a:t>
            </a:r>
            <a:endParaRPr lang="en-US" sz="3600" dirty="0"/>
          </a:p>
        </p:txBody>
      </p:sp>
      <p:sp>
        <p:nvSpPr>
          <p:cNvPr id="4" name="Content Placeholder 3"/>
          <p:cNvSpPr>
            <a:spLocks noGrp="1"/>
          </p:cNvSpPr>
          <p:nvPr>
            <p:ph sz="quarter" idx="1"/>
          </p:nvPr>
        </p:nvSpPr>
        <p:spPr/>
        <p:txBody>
          <a:bodyPr>
            <a:normAutofit/>
          </a:bodyPr>
          <a:lstStyle/>
          <a:p>
            <a:pPr marL="457200" indent="-457200" defTabSz="457200"/>
            <a:r>
              <a:rPr lang="en-US" sz="2800" dirty="0" smtClean="0"/>
              <a:t>When IP</a:t>
            </a:r>
            <a:r>
              <a:rPr lang="en-US" sz="2800" baseline="-25000" dirty="0" smtClean="0"/>
              <a:t>3</a:t>
            </a:r>
            <a:r>
              <a:rPr lang="en-US" sz="2800" dirty="0" smtClean="0"/>
              <a:t> binds the receptor, calcium is released into the </a:t>
            </a:r>
            <a:r>
              <a:rPr lang="en-US" sz="2800" dirty="0" err="1" smtClean="0"/>
              <a:t>cytosol</a:t>
            </a:r>
            <a:endParaRPr lang="en-US" sz="2800" dirty="0" smtClean="0"/>
          </a:p>
          <a:p>
            <a:pPr marL="457200" indent="-457200" defTabSz="457200"/>
            <a:endParaRPr lang="en-US" sz="2800" i="1" dirty="0" smtClean="0">
              <a:cs typeface="Arial" charset="0"/>
            </a:endParaRPr>
          </a:p>
          <a:p>
            <a:pPr marL="457200" indent="-457200" defTabSz="457200"/>
            <a:r>
              <a:rPr lang="en-US" sz="2800" dirty="0" smtClean="0">
                <a:cs typeface="Arial" charset="0"/>
              </a:rPr>
              <a:t>Calcium and </a:t>
            </a:r>
            <a:r>
              <a:rPr lang="en-US" sz="2800" dirty="0" err="1" smtClean="0">
                <a:cs typeface="Arial" charset="0"/>
              </a:rPr>
              <a:t>diacylglycerol</a:t>
            </a:r>
            <a:r>
              <a:rPr lang="en-US" sz="2800" dirty="0" smtClean="0">
                <a:cs typeface="Arial" charset="0"/>
              </a:rPr>
              <a:t> activate members of the </a:t>
            </a:r>
            <a:r>
              <a:rPr lang="en-US" sz="2800" b="1" dirty="0" smtClean="0">
                <a:cs typeface="Arial" charset="0"/>
              </a:rPr>
              <a:t>protein </a:t>
            </a:r>
            <a:r>
              <a:rPr lang="en-US" sz="2800" b="1" dirty="0" err="1" smtClean="0">
                <a:cs typeface="Arial" charset="0"/>
              </a:rPr>
              <a:t>kinase</a:t>
            </a:r>
            <a:r>
              <a:rPr lang="en-US" sz="2800" b="1" dirty="0" smtClean="0">
                <a:cs typeface="Arial" charset="0"/>
              </a:rPr>
              <a:t> C </a:t>
            </a:r>
            <a:r>
              <a:rPr lang="en-US" sz="2800" dirty="0" smtClean="0">
                <a:cs typeface="Arial" charset="0"/>
              </a:rPr>
              <a:t>(</a:t>
            </a:r>
            <a:r>
              <a:rPr lang="en-US" sz="2800" b="1" dirty="0" smtClean="0">
                <a:cs typeface="Arial" charset="0"/>
              </a:rPr>
              <a:t>PKC)</a:t>
            </a:r>
            <a:r>
              <a:rPr lang="en-US" sz="2800" dirty="0" smtClean="0">
                <a:cs typeface="Arial" charset="0"/>
              </a:rPr>
              <a:t> family, which then </a:t>
            </a:r>
            <a:r>
              <a:rPr lang="en-US" sz="2800" dirty="0" err="1" smtClean="0">
                <a:cs typeface="Arial" charset="0"/>
              </a:rPr>
              <a:t>phosphorylate</a:t>
            </a:r>
            <a:r>
              <a:rPr lang="en-US" sz="2800" dirty="0" smtClean="0">
                <a:cs typeface="Arial" charset="0"/>
              </a:rPr>
              <a:t> ser and </a:t>
            </a:r>
            <a:r>
              <a:rPr lang="en-US" sz="2800" dirty="0" err="1" smtClean="0">
                <a:cs typeface="Arial" charset="0"/>
              </a:rPr>
              <a:t>thr</a:t>
            </a:r>
            <a:r>
              <a:rPr lang="en-US" sz="2800" dirty="0" smtClean="0">
                <a:cs typeface="Arial" charset="0"/>
              </a:rPr>
              <a:t> residues on a variety of target proteins</a:t>
            </a:r>
          </a:p>
          <a:p>
            <a:pPr marL="457200" indent="-457200" defTabSz="457200"/>
            <a:endParaRPr lang="en-US" sz="2800" i="1" dirty="0" smtClean="0"/>
          </a:p>
          <a:p>
            <a:pPr marL="457200" indent="-457200" defTabSz="457200"/>
            <a:endParaRPr lang="en-US" sz="2800" i="1" baseline="-25000" dirty="0" smtClean="0"/>
          </a:p>
          <a:p>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t>Cell-to-cell signaling </a:t>
            </a:r>
            <a:br>
              <a:rPr lang="en-US" sz="3600" dirty="0" smtClean="0"/>
            </a:br>
            <a:r>
              <a:rPr lang="en-US" sz="3600" dirty="0" smtClean="0"/>
              <a:t>by hormones &amp; local mediators </a:t>
            </a:r>
            <a:endParaRPr lang="en-US" sz="3600" dirty="0"/>
          </a:p>
        </p:txBody>
      </p:sp>
      <p:pic>
        <p:nvPicPr>
          <p:cNvPr id="5" name="Picture 4" descr="14_01Figure-L"/>
          <p:cNvPicPr>
            <a:picLocks noChangeAspect="1" noChangeArrowheads="1"/>
          </p:cNvPicPr>
          <p:nvPr/>
        </p:nvPicPr>
        <p:blipFill>
          <a:blip r:embed="rId2"/>
          <a:srcRect/>
          <a:stretch>
            <a:fillRect/>
          </a:stretch>
        </p:blipFill>
        <p:spPr bwMode="auto">
          <a:xfrm>
            <a:off x="762000" y="1447800"/>
            <a:ext cx="7931150" cy="5175499"/>
          </a:xfrm>
          <a:prstGeom prst="rect">
            <a:avLst/>
          </a:prstGeom>
          <a:noFill/>
          <a:ln w="9525">
            <a:solidFill>
              <a:schemeClr val="accent1"/>
            </a:solid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04800"/>
            <a:ext cx="8077200" cy="685800"/>
          </a:xfrm>
        </p:spPr>
        <p:txBody>
          <a:bodyPr>
            <a:normAutofit fontScale="90000"/>
          </a:bodyPr>
          <a:lstStyle/>
          <a:p>
            <a:r>
              <a:rPr lang="en-US" sz="3600" dirty="0" smtClean="0"/>
              <a:t>The role of IP</a:t>
            </a:r>
            <a:r>
              <a:rPr lang="en-US" sz="3600" baseline="-25000" dirty="0" smtClean="0"/>
              <a:t>3</a:t>
            </a:r>
            <a:r>
              <a:rPr lang="en-US" sz="3600" dirty="0" smtClean="0"/>
              <a:t> and </a:t>
            </a:r>
            <a:r>
              <a:rPr lang="en-US" sz="3600" dirty="0" err="1" smtClean="0"/>
              <a:t>diacylglycerol</a:t>
            </a:r>
            <a:r>
              <a:rPr lang="en-US" sz="3600" dirty="0" smtClean="0"/>
              <a:t> in signaling</a:t>
            </a:r>
            <a:endParaRPr lang="en-US" sz="3600" dirty="0"/>
          </a:p>
        </p:txBody>
      </p:sp>
      <p:pic>
        <p:nvPicPr>
          <p:cNvPr id="6" name="Picture 4" descr="14_10Figure-L"/>
          <p:cNvPicPr>
            <a:picLocks noChangeAspect="1" noChangeArrowheads="1"/>
          </p:cNvPicPr>
          <p:nvPr/>
        </p:nvPicPr>
        <p:blipFill>
          <a:blip r:embed="rId2"/>
          <a:srcRect t="60634"/>
          <a:stretch>
            <a:fillRect/>
          </a:stretch>
        </p:blipFill>
        <p:spPr bwMode="auto">
          <a:xfrm>
            <a:off x="4876800" y="1676400"/>
            <a:ext cx="3962400" cy="3621390"/>
          </a:xfrm>
          <a:prstGeom prst="rect">
            <a:avLst/>
          </a:prstGeom>
          <a:noFill/>
          <a:ln w="9525">
            <a:solidFill>
              <a:srgbClr val="FF0000"/>
            </a:solidFill>
            <a:miter lim="800000"/>
            <a:headEnd/>
            <a:tailEnd/>
          </a:ln>
        </p:spPr>
      </p:pic>
      <p:pic>
        <p:nvPicPr>
          <p:cNvPr id="7" name="Picture 4" descr="14_10Figure-L"/>
          <p:cNvPicPr>
            <a:picLocks noChangeAspect="1" noChangeArrowheads="1"/>
          </p:cNvPicPr>
          <p:nvPr/>
        </p:nvPicPr>
        <p:blipFill>
          <a:blip r:embed="rId2"/>
          <a:srcRect b="38045"/>
          <a:stretch>
            <a:fillRect/>
          </a:stretch>
        </p:blipFill>
        <p:spPr bwMode="auto">
          <a:xfrm>
            <a:off x="609600" y="914400"/>
            <a:ext cx="4038600" cy="5809034"/>
          </a:xfrm>
          <a:prstGeom prst="rect">
            <a:avLst/>
          </a:prstGeom>
          <a:noFill/>
          <a:ln w="9525">
            <a:solidFill>
              <a:srgbClr val="FF0000"/>
            </a:solidFill>
            <a:miter lim="800000"/>
            <a:headEnd/>
            <a:tailEnd/>
          </a:ln>
        </p:spPr>
      </p:pic>
      <p:cxnSp>
        <p:nvCxnSpPr>
          <p:cNvPr id="9" name="Straight Arrow Connector 8"/>
          <p:cNvCxnSpPr/>
          <p:nvPr/>
        </p:nvCxnSpPr>
        <p:spPr>
          <a:xfrm rot="5400000" flipH="1" flipV="1">
            <a:off x="1866900" y="3695700"/>
            <a:ext cx="4876800" cy="11430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b="1" dirty="0" smtClean="0">
                <a:solidFill>
                  <a:srgbClr val="C0504D"/>
                </a:solidFill>
              </a:rPr>
              <a:t>The Release of Calcium Ions Is a Key Event in Many Signaling Processes</a:t>
            </a:r>
            <a:endParaRPr lang="en-US" sz="3600" dirty="0"/>
          </a:p>
        </p:txBody>
      </p:sp>
      <p:sp>
        <p:nvSpPr>
          <p:cNvPr id="4" name="Content Placeholder 3"/>
          <p:cNvSpPr>
            <a:spLocks noGrp="1"/>
          </p:cNvSpPr>
          <p:nvPr>
            <p:ph sz="quarter" idx="1"/>
          </p:nvPr>
        </p:nvSpPr>
        <p:spPr/>
        <p:txBody>
          <a:bodyPr>
            <a:normAutofit/>
          </a:bodyPr>
          <a:lstStyle/>
          <a:p>
            <a:pPr marL="457200" indent="-457200" defTabSz="457200"/>
            <a:r>
              <a:rPr lang="en-US" sz="2800" dirty="0" smtClean="0"/>
              <a:t>Calcium-sensitive fluorescent dyes (</a:t>
            </a:r>
            <a:r>
              <a:rPr lang="en-US" sz="2800" b="1" dirty="0" smtClean="0"/>
              <a:t>calcium indicators</a:t>
            </a:r>
            <a:r>
              <a:rPr lang="en-US" sz="2800" dirty="0" smtClean="0"/>
              <a:t>) can be used to demonstrate the importance of calcium release in signaling</a:t>
            </a:r>
          </a:p>
          <a:p>
            <a:pPr marL="457200" indent="-457200" defTabSz="457200"/>
            <a:endParaRPr lang="en-US" sz="2800" dirty="0" smtClean="0"/>
          </a:p>
          <a:p>
            <a:pPr marL="457200" indent="-457200" defTabSz="457200"/>
            <a:r>
              <a:rPr lang="en-US" sz="2800" dirty="0" smtClean="0"/>
              <a:t>Treating cells with </a:t>
            </a:r>
            <a:r>
              <a:rPr lang="en-US" sz="2800" b="1" dirty="0" smtClean="0"/>
              <a:t>calcium </a:t>
            </a:r>
            <a:r>
              <a:rPr lang="en-US" sz="2800" b="1" dirty="0" err="1" smtClean="0"/>
              <a:t>ionophores</a:t>
            </a:r>
            <a:r>
              <a:rPr lang="en-US" sz="2800" b="1" dirty="0" smtClean="0"/>
              <a:t> </a:t>
            </a:r>
            <a:r>
              <a:rPr lang="en-US" sz="2800" dirty="0" smtClean="0"/>
              <a:t>(renders membranes permeable to Ca++) results in the release of calcium in the absence of a stimulus, and further implicates calcium as an intermediary in IP</a:t>
            </a:r>
            <a:r>
              <a:rPr lang="en-US" sz="2800" baseline="-25000" dirty="0" smtClean="0"/>
              <a:t>3</a:t>
            </a:r>
            <a:r>
              <a:rPr lang="en-US" sz="2800" dirty="0" smtClean="0"/>
              <a:t> signaling</a:t>
            </a:r>
            <a:endParaRPr lang="en-US" sz="2800" b="1" dirty="0" smtClean="0"/>
          </a:p>
          <a:p>
            <a:endParaRPr lang="en-US"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Increase in free </a:t>
            </a:r>
            <a:r>
              <a:rPr lang="en-US" sz="3600" dirty="0" err="1" smtClean="0"/>
              <a:t>cytosolic</a:t>
            </a:r>
            <a:r>
              <a:rPr lang="en-US" sz="3600" dirty="0" smtClean="0"/>
              <a:t> Ca</a:t>
            </a:r>
            <a:r>
              <a:rPr lang="en-US" sz="3600" baseline="30000" dirty="0" smtClean="0"/>
              <a:t>2+ </a:t>
            </a:r>
            <a:r>
              <a:rPr lang="en-US" sz="3600" dirty="0" err="1" smtClean="0"/>
              <a:t>conc</a:t>
            </a:r>
            <a:r>
              <a:rPr lang="en-US" sz="3600" dirty="0" smtClean="0"/>
              <a:t> triggered by a hormone that stimulates the formation of IP3</a:t>
            </a:r>
            <a:endParaRPr lang="en-US" sz="3600" dirty="0"/>
          </a:p>
        </p:txBody>
      </p:sp>
      <p:pic>
        <p:nvPicPr>
          <p:cNvPr id="5" name="Picture 4" descr="14_11Figure-L"/>
          <p:cNvPicPr>
            <a:picLocks noChangeAspect="1" noChangeArrowheads="1"/>
          </p:cNvPicPr>
          <p:nvPr/>
        </p:nvPicPr>
        <p:blipFill>
          <a:blip r:embed="rId2"/>
          <a:srcRect/>
          <a:stretch>
            <a:fillRect/>
          </a:stretch>
        </p:blipFill>
        <p:spPr bwMode="auto">
          <a:xfrm>
            <a:off x="838200" y="1676400"/>
            <a:ext cx="7620000" cy="4891799"/>
          </a:xfrm>
          <a:prstGeom prst="rect">
            <a:avLst/>
          </a:prstGeom>
          <a:noFill/>
          <a:ln w="9525">
            <a:solidFill>
              <a:schemeClr val="accent1">
                <a:lumMod val="75000"/>
              </a:schemeClr>
            </a:solid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Calcium in signaling</a:t>
            </a:r>
            <a:endParaRPr lang="en-US" sz="3600" dirty="0"/>
          </a:p>
        </p:txBody>
      </p:sp>
      <p:sp>
        <p:nvSpPr>
          <p:cNvPr id="4" name="Content Placeholder 3"/>
          <p:cNvSpPr>
            <a:spLocks noGrp="1"/>
          </p:cNvSpPr>
          <p:nvPr>
            <p:ph sz="quarter" idx="1"/>
          </p:nvPr>
        </p:nvSpPr>
        <p:spPr/>
        <p:txBody>
          <a:bodyPr>
            <a:normAutofit/>
          </a:bodyPr>
          <a:lstStyle/>
          <a:p>
            <a:pPr marL="457200" indent="-457200" defTabSz="457200"/>
            <a:r>
              <a:rPr lang="en-US" sz="2800" dirty="0" smtClean="0"/>
              <a:t>Ca</a:t>
            </a:r>
            <a:r>
              <a:rPr lang="en-US" sz="2800" baseline="30000" dirty="0" smtClean="0"/>
              <a:t>2+</a:t>
            </a:r>
            <a:r>
              <a:rPr lang="en-US" sz="2800" dirty="0" smtClean="0"/>
              <a:t> plays an essential role in regulating a variety of cellular functions</a:t>
            </a:r>
          </a:p>
          <a:p>
            <a:pPr marL="457200" indent="-457200" defTabSz="457200"/>
            <a:endParaRPr lang="en-US" sz="2800" dirty="0" smtClean="0"/>
          </a:p>
          <a:p>
            <a:pPr marL="457200" indent="-457200" defTabSz="457200"/>
            <a:r>
              <a:rPr lang="en-US" sz="2800" dirty="0" smtClean="0"/>
              <a:t>Calcium concentrations are maintained at low levels through </a:t>
            </a:r>
            <a:r>
              <a:rPr lang="en-US" sz="2800" b="1" dirty="0" smtClean="0"/>
              <a:t>calcium </a:t>
            </a:r>
            <a:r>
              <a:rPr lang="en-US" sz="2800" b="1" dirty="0" err="1" smtClean="0"/>
              <a:t>ATPases</a:t>
            </a:r>
            <a:r>
              <a:rPr lang="en-US" sz="2800" b="1" dirty="0" smtClean="0"/>
              <a:t> </a:t>
            </a:r>
            <a:r>
              <a:rPr lang="en-US" sz="2800" dirty="0" smtClean="0"/>
              <a:t>in the plasma membrane and ER; these transport calcium ions out of the </a:t>
            </a:r>
            <a:r>
              <a:rPr lang="en-US" sz="2800" dirty="0" err="1" smtClean="0"/>
              <a:t>cytosol</a:t>
            </a:r>
            <a:r>
              <a:rPr lang="en-US" sz="2800" dirty="0" smtClean="0"/>
              <a:t> </a:t>
            </a:r>
          </a:p>
          <a:p>
            <a:endParaRPr lang="en-US"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Calcium in signaling (continued)</a:t>
            </a:r>
            <a:endParaRPr lang="en-US" sz="3600" dirty="0"/>
          </a:p>
        </p:txBody>
      </p:sp>
      <p:sp>
        <p:nvSpPr>
          <p:cNvPr id="4" name="Content Placeholder 3"/>
          <p:cNvSpPr>
            <a:spLocks noGrp="1"/>
          </p:cNvSpPr>
          <p:nvPr>
            <p:ph sz="quarter" idx="1"/>
          </p:nvPr>
        </p:nvSpPr>
        <p:spPr/>
        <p:txBody>
          <a:bodyPr>
            <a:normAutofit/>
          </a:bodyPr>
          <a:lstStyle/>
          <a:p>
            <a:pPr marL="457200" indent="-457200" defTabSz="457200"/>
            <a:r>
              <a:rPr lang="en-US" sz="2800" dirty="0" smtClean="0"/>
              <a:t>Calcium concentrations can be released by opening calcium channels in the plasma membrane, as in neuronal signaling</a:t>
            </a:r>
          </a:p>
          <a:p>
            <a:pPr marL="457200" indent="-457200" defTabSz="457200"/>
            <a:endParaRPr lang="en-US" sz="2800" dirty="0" smtClean="0"/>
          </a:p>
          <a:p>
            <a:pPr marL="457200" indent="-457200" defTabSz="457200"/>
            <a:r>
              <a:rPr lang="en-US" sz="2800" dirty="0" smtClean="0"/>
              <a:t>Calcium can also be released from storage in the ER through the IP</a:t>
            </a:r>
            <a:r>
              <a:rPr lang="en-US" sz="2800" baseline="-25000" dirty="0" smtClean="0"/>
              <a:t>3</a:t>
            </a:r>
            <a:r>
              <a:rPr lang="en-US" sz="2800" dirty="0" smtClean="0"/>
              <a:t> receptor channel</a:t>
            </a:r>
          </a:p>
          <a:p>
            <a:pPr marL="457200" indent="-457200" defTabSz="457200"/>
            <a:endParaRPr lang="en-US" sz="2800" dirty="0" smtClean="0"/>
          </a:p>
          <a:p>
            <a:pPr marL="457200" indent="-457200" defTabSz="457200"/>
            <a:r>
              <a:rPr lang="en-US" sz="2800" dirty="0" smtClean="0"/>
              <a:t>The IP</a:t>
            </a:r>
            <a:r>
              <a:rPr lang="en-US" sz="2800" baseline="-25000" dirty="0" smtClean="0"/>
              <a:t>3</a:t>
            </a:r>
            <a:r>
              <a:rPr lang="en-US" sz="2800" dirty="0" smtClean="0"/>
              <a:t> receptor channel and the </a:t>
            </a:r>
            <a:r>
              <a:rPr lang="en-US" sz="2800" i="1" dirty="0" err="1" smtClean="0"/>
              <a:t>ryanodine</a:t>
            </a:r>
            <a:r>
              <a:rPr lang="en-US" sz="2800" i="1" dirty="0" smtClean="0"/>
              <a:t> receptor channels</a:t>
            </a:r>
            <a:r>
              <a:rPr lang="en-US" sz="2800" dirty="0" smtClean="0"/>
              <a:t> are sensitive to calcium</a:t>
            </a:r>
          </a:p>
          <a:p>
            <a:endParaRPr lang="en-US"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Overview of calcium regulation in cells</a:t>
            </a:r>
            <a:endParaRPr lang="en-US" sz="3600" dirty="0"/>
          </a:p>
        </p:txBody>
      </p:sp>
      <p:pic>
        <p:nvPicPr>
          <p:cNvPr id="5" name="Picture 4" descr="14_12Figure-L"/>
          <p:cNvPicPr>
            <a:picLocks noChangeAspect="1" noChangeArrowheads="1"/>
          </p:cNvPicPr>
          <p:nvPr/>
        </p:nvPicPr>
        <p:blipFill>
          <a:blip r:embed="rId2"/>
          <a:srcRect/>
          <a:stretch>
            <a:fillRect/>
          </a:stretch>
        </p:blipFill>
        <p:spPr bwMode="auto">
          <a:xfrm>
            <a:off x="762000" y="1371600"/>
            <a:ext cx="7397750" cy="5144768"/>
          </a:xfrm>
          <a:prstGeom prst="rect">
            <a:avLst/>
          </a:prstGeom>
          <a:noFill/>
          <a:ln w="9525">
            <a:solidFill>
              <a:schemeClr val="accent1">
                <a:lumMod val="75000"/>
              </a:schemeClr>
            </a:solid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Calcium in signaling (continued)</a:t>
            </a:r>
            <a:endParaRPr lang="en-US" sz="3600" dirty="0"/>
          </a:p>
        </p:txBody>
      </p:sp>
      <p:sp>
        <p:nvSpPr>
          <p:cNvPr id="4" name="Content Placeholder 3"/>
          <p:cNvSpPr>
            <a:spLocks noGrp="1"/>
          </p:cNvSpPr>
          <p:nvPr>
            <p:ph sz="quarter" idx="1"/>
          </p:nvPr>
        </p:nvSpPr>
        <p:spPr/>
        <p:txBody>
          <a:bodyPr>
            <a:normAutofit/>
          </a:bodyPr>
          <a:lstStyle/>
          <a:p>
            <a:pPr marL="457200" indent="-457200" defTabSz="457200"/>
            <a:r>
              <a:rPr lang="en-US" sz="2800" dirty="0" smtClean="0"/>
              <a:t>A rapid increase in calcium ions can cause the </a:t>
            </a:r>
            <a:r>
              <a:rPr lang="en-US" sz="2800" dirty="0" err="1" smtClean="0"/>
              <a:t>ryanodine</a:t>
            </a:r>
            <a:r>
              <a:rPr lang="en-US" sz="2800" dirty="0" smtClean="0"/>
              <a:t> receptor channels to open, allowing calcium to enter the cytoplasm from the ER</a:t>
            </a:r>
          </a:p>
          <a:p>
            <a:pPr marL="457200" indent="-457200" defTabSz="457200"/>
            <a:endParaRPr lang="en-US" sz="2800" dirty="0" smtClean="0"/>
          </a:p>
          <a:p>
            <a:pPr marL="457200" indent="-457200" defTabSz="457200"/>
            <a:r>
              <a:rPr lang="en-US" sz="2800" dirty="0" smtClean="0"/>
              <a:t>This is termed </a:t>
            </a:r>
            <a:r>
              <a:rPr lang="en-US" sz="2800" i="1" dirty="0" smtClean="0"/>
              <a:t>calcium-induced calcium release</a:t>
            </a:r>
            <a:endParaRPr lang="en-US"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b="1" dirty="0" smtClean="0">
                <a:solidFill>
                  <a:srgbClr val="007B8C"/>
                </a:solidFill>
              </a:rPr>
              <a:t>Calcium Release Following Fertilization of Animal Eggs</a:t>
            </a:r>
            <a:endParaRPr lang="en-US" sz="3600" dirty="0"/>
          </a:p>
        </p:txBody>
      </p:sp>
      <p:sp>
        <p:nvSpPr>
          <p:cNvPr id="4" name="Content Placeholder 3"/>
          <p:cNvSpPr>
            <a:spLocks noGrp="1"/>
          </p:cNvSpPr>
          <p:nvPr>
            <p:ph sz="quarter" idx="1"/>
          </p:nvPr>
        </p:nvSpPr>
        <p:spPr>
          <a:xfrm>
            <a:off x="609600" y="1676400"/>
            <a:ext cx="8153400" cy="4495800"/>
          </a:xfrm>
        </p:spPr>
        <p:txBody>
          <a:bodyPr>
            <a:normAutofit/>
          </a:bodyPr>
          <a:lstStyle/>
          <a:p>
            <a:pPr marL="457200" indent="-457200" defTabSz="457200">
              <a:lnSpc>
                <a:spcPct val="90000"/>
              </a:lnSpc>
            </a:pPr>
            <a:r>
              <a:rPr lang="en-US" sz="2800" dirty="0" smtClean="0"/>
              <a:t>Animal sperm are activated by release of calcium</a:t>
            </a:r>
          </a:p>
          <a:p>
            <a:pPr marL="457200" indent="-457200" defTabSz="457200">
              <a:lnSpc>
                <a:spcPct val="90000"/>
              </a:lnSpc>
            </a:pPr>
            <a:endParaRPr lang="en-US" sz="2800" i="1" dirty="0" smtClean="0"/>
          </a:p>
          <a:p>
            <a:pPr marL="457200" indent="-457200" defTabSz="457200">
              <a:lnSpc>
                <a:spcPct val="90000"/>
              </a:lnSpc>
            </a:pPr>
            <a:r>
              <a:rPr lang="en-US" sz="2800" dirty="0" smtClean="0"/>
              <a:t>Activated sperm then bind to the surfaces of mature eggs and unite with them, triggering the release of Ca</a:t>
            </a:r>
            <a:r>
              <a:rPr lang="en-US" sz="2800" baseline="30000" dirty="0" smtClean="0"/>
              <a:t>2+</a:t>
            </a:r>
            <a:r>
              <a:rPr lang="en-US" sz="2800" dirty="0" smtClean="0"/>
              <a:t> from internal stores</a:t>
            </a:r>
          </a:p>
          <a:p>
            <a:pPr marL="457200" indent="-457200" defTabSz="457200">
              <a:lnSpc>
                <a:spcPct val="90000"/>
              </a:lnSpc>
            </a:pPr>
            <a:endParaRPr lang="en-US" sz="2800" dirty="0" smtClean="0"/>
          </a:p>
          <a:p>
            <a:pPr marL="457200" indent="-457200" defTabSz="457200">
              <a:lnSpc>
                <a:spcPct val="90000"/>
              </a:lnSpc>
            </a:pPr>
            <a:r>
              <a:rPr lang="en-US" sz="2800" dirty="0" smtClean="0"/>
              <a:t>Ca</a:t>
            </a:r>
            <a:r>
              <a:rPr lang="en-US" sz="2800" baseline="30000" dirty="0" smtClean="0"/>
              <a:t>2+</a:t>
            </a:r>
            <a:r>
              <a:rPr lang="en-US" sz="2800" dirty="0" smtClean="0"/>
              <a:t> release begins at the site of sperm entry then spreads across the egg surface like a wave</a:t>
            </a:r>
          </a:p>
          <a:p>
            <a:endParaRPr lang="en-US"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Transient increase in free Ca2+ </a:t>
            </a:r>
            <a:r>
              <a:rPr lang="en-US" sz="3600" dirty="0" err="1" smtClean="0"/>
              <a:t>conc</a:t>
            </a:r>
            <a:r>
              <a:rPr lang="en-US" sz="3600" dirty="0" smtClean="0"/>
              <a:t> that occurs in an egg cell immediately after fertilization </a:t>
            </a:r>
            <a:endParaRPr lang="en-US" sz="3600" dirty="0"/>
          </a:p>
        </p:txBody>
      </p:sp>
      <p:pic>
        <p:nvPicPr>
          <p:cNvPr id="5" name="Picture 4" descr="14_13FigureA-L"/>
          <p:cNvPicPr>
            <a:picLocks noChangeAspect="1" noChangeArrowheads="1"/>
          </p:cNvPicPr>
          <p:nvPr/>
        </p:nvPicPr>
        <p:blipFill>
          <a:blip r:embed="rId2"/>
          <a:srcRect/>
          <a:stretch>
            <a:fillRect/>
          </a:stretch>
        </p:blipFill>
        <p:spPr bwMode="auto">
          <a:xfrm>
            <a:off x="395288" y="2297113"/>
            <a:ext cx="8353425" cy="2262187"/>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Roles of calcium in fertilization</a:t>
            </a:r>
            <a:endParaRPr lang="en-US" sz="3600" dirty="0"/>
          </a:p>
        </p:txBody>
      </p:sp>
      <p:sp>
        <p:nvSpPr>
          <p:cNvPr id="4" name="Content Placeholder 3"/>
          <p:cNvSpPr>
            <a:spLocks noGrp="1"/>
          </p:cNvSpPr>
          <p:nvPr>
            <p:ph sz="quarter" idx="1"/>
          </p:nvPr>
        </p:nvSpPr>
        <p:spPr/>
        <p:txBody>
          <a:bodyPr>
            <a:normAutofit/>
          </a:bodyPr>
          <a:lstStyle/>
          <a:p>
            <a:pPr marL="457200" indent="-457200" defTabSz="457200"/>
            <a:r>
              <a:rPr lang="en-US" dirty="0" smtClean="0"/>
              <a:t>Calcium release is necessary for two crucial events</a:t>
            </a:r>
          </a:p>
          <a:p>
            <a:pPr marL="457200" indent="-457200" defTabSz="457200"/>
            <a:endParaRPr lang="en-US" dirty="0" smtClean="0"/>
          </a:p>
          <a:p>
            <a:pPr marL="857250" lvl="1" indent="-457200" defTabSz="457200">
              <a:buFont typeface="Lucida Grande" charset="0"/>
              <a:buChar char="-"/>
            </a:pPr>
            <a:r>
              <a:rPr lang="en-US" dirty="0" smtClean="0"/>
              <a:t>It stimulates vesicles called </a:t>
            </a:r>
            <a:r>
              <a:rPr lang="en-US" i="1" dirty="0" smtClean="0"/>
              <a:t>cortical granules</a:t>
            </a:r>
            <a:r>
              <a:rPr lang="en-US" dirty="0" smtClean="0"/>
              <a:t> to release their contents and alter the properties of the </a:t>
            </a:r>
            <a:r>
              <a:rPr lang="en-US" i="1" dirty="0" err="1" smtClean="0"/>
              <a:t>vitelline</a:t>
            </a:r>
            <a:r>
              <a:rPr lang="en-US" i="1" dirty="0" smtClean="0"/>
              <a:t> envelope </a:t>
            </a:r>
            <a:r>
              <a:rPr lang="en-US" dirty="0" smtClean="0"/>
              <a:t>(</a:t>
            </a:r>
            <a:r>
              <a:rPr lang="en-US" i="1" dirty="0" smtClean="0"/>
              <a:t>slow block to </a:t>
            </a:r>
            <a:r>
              <a:rPr lang="en-US" i="1" dirty="0" err="1" smtClean="0"/>
              <a:t>polyspermy</a:t>
            </a:r>
            <a:r>
              <a:rPr lang="en-US" dirty="0" smtClean="0"/>
              <a:t>)</a:t>
            </a:r>
          </a:p>
          <a:p>
            <a:pPr marL="857250" lvl="1" indent="-457200" defTabSz="457200">
              <a:buFont typeface="Lucida Grande" charset="0"/>
              <a:buChar char="-"/>
            </a:pPr>
            <a:endParaRPr lang="en-US" dirty="0" smtClean="0"/>
          </a:p>
          <a:p>
            <a:pPr marL="857250" lvl="1" indent="-457200" defTabSz="457200">
              <a:buFont typeface="Lucida Grande" charset="0"/>
              <a:buChar char="-"/>
            </a:pPr>
            <a:r>
              <a:rPr lang="en-US" dirty="0" smtClean="0"/>
              <a:t>It induces </a:t>
            </a:r>
            <a:r>
              <a:rPr lang="en-US" i="1" dirty="0" smtClean="0"/>
              <a:t>egg activation</a:t>
            </a:r>
            <a:r>
              <a:rPr lang="en-US" dirty="0" smtClean="0"/>
              <a:t>, the resumption of metabolic processes and reorganization of egg contents, necessary for embryonic development to proceed</a:t>
            </a:r>
            <a:endParaRPr lang="en-US" sz="2400" dirty="0" smtClean="0"/>
          </a:p>
          <a:p>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Ligands</a:t>
            </a:r>
            <a:r>
              <a:rPr lang="en-US" sz="3600" dirty="0" smtClean="0"/>
              <a:t> and receptors</a:t>
            </a:r>
            <a:endParaRPr lang="en-US" sz="3600" dirty="0"/>
          </a:p>
        </p:txBody>
      </p:sp>
      <p:sp>
        <p:nvSpPr>
          <p:cNvPr id="3" name="Content Placeholder 2"/>
          <p:cNvSpPr>
            <a:spLocks noGrp="1"/>
          </p:cNvSpPr>
          <p:nvPr>
            <p:ph sz="quarter" idx="1"/>
          </p:nvPr>
        </p:nvSpPr>
        <p:spPr/>
        <p:txBody>
          <a:bodyPr>
            <a:normAutofit/>
          </a:bodyPr>
          <a:lstStyle/>
          <a:p>
            <a:pPr marL="457200" indent="-457200" defTabSz="457200"/>
            <a:r>
              <a:rPr lang="en-US" sz="2800" dirty="0" smtClean="0"/>
              <a:t>When a messenger reaches its target, it binds to </a:t>
            </a:r>
            <a:r>
              <a:rPr lang="en-US" sz="2800" b="1" dirty="0" smtClean="0"/>
              <a:t>receptors</a:t>
            </a:r>
            <a:r>
              <a:rPr lang="en-US" sz="2800" dirty="0" smtClean="0"/>
              <a:t> on the surface of the target cell</a:t>
            </a:r>
          </a:p>
          <a:p>
            <a:pPr marL="457200" indent="-457200" defTabSz="457200"/>
            <a:endParaRPr lang="en-US" sz="2800" i="1" dirty="0" smtClean="0"/>
          </a:p>
          <a:p>
            <a:pPr marL="457200" indent="-457200" defTabSz="457200"/>
            <a:r>
              <a:rPr lang="en-US" sz="2800" dirty="0" smtClean="0"/>
              <a:t>A messenger that binds a target receptor is called a </a:t>
            </a:r>
            <a:r>
              <a:rPr lang="en-US" sz="2800" b="1" dirty="0" smtClean="0"/>
              <a:t>ligand</a:t>
            </a:r>
            <a:r>
              <a:rPr lang="en-US" sz="2800" dirty="0" smtClean="0"/>
              <a:t>; it may bind a receptor on the surface or inside the target cell</a:t>
            </a:r>
          </a:p>
          <a:p>
            <a:pPr marL="457200" indent="-457200" defTabSz="457200"/>
            <a:endParaRPr lang="en-US" sz="2800" dirty="0" smtClean="0"/>
          </a:p>
          <a:p>
            <a:pPr marL="457200" indent="-457200" defTabSz="457200"/>
            <a:r>
              <a:rPr lang="en-US" sz="2800" dirty="0" smtClean="0"/>
              <a:t>In either case, the ligand is the </a:t>
            </a:r>
            <a:r>
              <a:rPr lang="ja-JP" altLang="en-US" sz="2800" smtClean="0"/>
              <a:t>“</a:t>
            </a:r>
            <a:r>
              <a:rPr lang="en-US" altLang="ja-JP" sz="2800" dirty="0" smtClean="0"/>
              <a:t>primary messenger</a:t>
            </a:r>
            <a:r>
              <a:rPr lang="ja-JP" altLang="en-US" sz="2800" smtClean="0"/>
              <a:t>”</a:t>
            </a:r>
            <a:endParaRPr lang="en-US" sz="2800" dirty="0" smtClean="0"/>
          </a:p>
          <a:p>
            <a:endParaRPr lang="en-US"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Roles of calcium in fertilization</a:t>
            </a:r>
            <a:endParaRPr lang="en-US" sz="3600" dirty="0"/>
          </a:p>
        </p:txBody>
      </p:sp>
      <p:pic>
        <p:nvPicPr>
          <p:cNvPr id="6" name="Picture 4" descr="14_13FigureB-L"/>
          <p:cNvPicPr>
            <a:picLocks noChangeAspect="1" noChangeArrowheads="1"/>
          </p:cNvPicPr>
          <p:nvPr/>
        </p:nvPicPr>
        <p:blipFill>
          <a:blip r:embed="rId2"/>
          <a:srcRect/>
          <a:stretch>
            <a:fillRect/>
          </a:stretch>
        </p:blipFill>
        <p:spPr bwMode="auto">
          <a:xfrm>
            <a:off x="296863" y="1730375"/>
            <a:ext cx="8548687" cy="3395663"/>
          </a:xfrm>
          <a:prstGeom prst="rect">
            <a:avLst/>
          </a:prstGeom>
          <a:noFill/>
          <a:ln w="9525">
            <a:solidFill>
              <a:schemeClr val="accent1">
                <a:lumMod val="75000"/>
              </a:schemeClr>
            </a:solid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b="1" dirty="0" smtClean="0">
                <a:solidFill>
                  <a:srgbClr val="007B8C"/>
                </a:solidFill>
              </a:rPr>
              <a:t>Calcium Binding Activates Many </a:t>
            </a:r>
            <a:r>
              <a:rPr lang="en-US" sz="3600" b="1" dirty="0" err="1" smtClean="0">
                <a:solidFill>
                  <a:srgbClr val="007B8C"/>
                </a:solidFill>
              </a:rPr>
              <a:t>Effector</a:t>
            </a:r>
            <a:r>
              <a:rPr lang="en-US" sz="3600" b="1" dirty="0" smtClean="0">
                <a:solidFill>
                  <a:srgbClr val="007B8C"/>
                </a:solidFill>
              </a:rPr>
              <a:t> Proteins</a:t>
            </a:r>
            <a:endParaRPr lang="en-US" sz="3600" dirty="0"/>
          </a:p>
        </p:txBody>
      </p:sp>
      <p:sp>
        <p:nvSpPr>
          <p:cNvPr id="4" name="Content Placeholder 3"/>
          <p:cNvSpPr>
            <a:spLocks noGrp="1"/>
          </p:cNvSpPr>
          <p:nvPr>
            <p:ph sz="quarter" idx="1"/>
          </p:nvPr>
        </p:nvSpPr>
        <p:spPr/>
        <p:txBody>
          <a:bodyPr>
            <a:normAutofit/>
          </a:bodyPr>
          <a:lstStyle/>
          <a:p>
            <a:pPr marL="457200" indent="-457200" defTabSz="457200"/>
            <a:r>
              <a:rPr lang="en-US" sz="2800" dirty="0" smtClean="0"/>
              <a:t>Calcium can bind directly to </a:t>
            </a:r>
            <a:r>
              <a:rPr lang="en-US" sz="2800" i="1" dirty="0" err="1" smtClean="0"/>
              <a:t>effector</a:t>
            </a:r>
            <a:r>
              <a:rPr lang="en-US" sz="2800" i="1" dirty="0" smtClean="0"/>
              <a:t> proteins</a:t>
            </a:r>
            <a:r>
              <a:rPr lang="en-US" sz="2800" dirty="0" smtClean="0"/>
              <a:t>, altering their activity</a:t>
            </a:r>
          </a:p>
          <a:p>
            <a:pPr marL="457200" indent="-457200" defTabSz="457200"/>
            <a:endParaRPr lang="en-US" sz="2800" dirty="0" smtClean="0"/>
          </a:p>
          <a:p>
            <a:pPr marL="457200" indent="-457200" defTabSz="457200"/>
            <a:r>
              <a:rPr lang="en-US" sz="2800" dirty="0" smtClean="0"/>
              <a:t>The protein </a:t>
            </a:r>
            <a:r>
              <a:rPr lang="en-US" sz="2800" b="1" dirty="0" err="1" smtClean="0"/>
              <a:t>calmodulin</a:t>
            </a:r>
            <a:r>
              <a:rPr lang="en-US" sz="2800" dirty="0" smtClean="0"/>
              <a:t> mediates calcium-activated processes in the cell</a:t>
            </a:r>
          </a:p>
          <a:p>
            <a:pPr marL="457200" indent="-457200" defTabSz="457200"/>
            <a:endParaRPr lang="en-US" sz="2800" dirty="0" smtClean="0"/>
          </a:p>
          <a:p>
            <a:pPr marL="457200" indent="-457200" defTabSz="457200"/>
            <a:r>
              <a:rPr lang="en-US" sz="2800" dirty="0" err="1" smtClean="0"/>
              <a:t>Calmodulin</a:t>
            </a:r>
            <a:r>
              <a:rPr lang="en-US" sz="2800" dirty="0" smtClean="0"/>
              <a:t> has a structure like an arm with a hand at each end; each binds two Ca</a:t>
            </a:r>
            <a:r>
              <a:rPr lang="en-US" sz="2800" baseline="30000" dirty="0" smtClean="0"/>
              <a:t>2+</a:t>
            </a:r>
            <a:endParaRPr lang="en-US" sz="2800" dirty="0" smtClean="0"/>
          </a:p>
          <a:p>
            <a:endParaRPr lang="en-US"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5" descr="14_14FigureA-L"/>
          <p:cNvPicPr>
            <a:picLocks noChangeAspect="1" noChangeArrowheads="1"/>
          </p:cNvPicPr>
          <p:nvPr/>
        </p:nvPicPr>
        <p:blipFill>
          <a:blip r:embed="rId2"/>
          <a:srcRect/>
          <a:stretch>
            <a:fillRect/>
          </a:stretch>
        </p:blipFill>
        <p:spPr bwMode="auto">
          <a:xfrm>
            <a:off x="2505075" y="201613"/>
            <a:ext cx="4114800" cy="6246812"/>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err="1" smtClean="0"/>
              <a:t>Calmodulin</a:t>
            </a:r>
            <a:r>
              <a:rPr lang="en-US" sz="3600" dirty="0" smtClean="0"/>
              <a:t> function</a:t>
            </a:r>
            <a:endParaRPr lang="en-US" sz="3600" dirty="0"/>
          </a:p>
        </p:txBody>
      </p:sp>
      <p:sp>
        <p:nvSpPr>
          <p:cNvPr id="4" name="Content Placeholder 3"/>
          <p:cNvSpPr>
            <a:spLocks noGrp="1"/>
          </p:cNvSpPr>
          <p:nvPr>
            <p:ph sz="quarter" idx="1"/>
          </p:nvPr>
        </p:nvSpPr>
        <p:spPr/>
        <p:txBody>
          <a:bodyPr>
            <a:normAutofit fontScale="92500" lnSpcReduction="10000"/>
          </a:bodyPr>
          <a:lstStyle/>
          <a:p>
            <a:pPr marL="457200" indent="-457200" defTabSz="457200">
              <a:lnSpc>
                <a:spcPct val="110000"/>
              </a:lnSpc>
            </a:pPr>
            <a:r>
              <a:rPr lang="en-US" sz="2800" dirty="0" smtClean="0"/>
              <a:t>Two Ca</a:t>
            </a:r>
            <a:r>
              <a:rPr lang="en-US" sz="2800" baseline="30000" dirty="0" smtClean="0"/>
              <a:t>2+</a:t>
            </a:r>
            <a:r>
              <a:rPr lang="en-US" sz="2800" dirty="0" smtClean="0"/>
              <a:t> bind at each “hand” of </a:t>
            </a:r>
            <a:r>
              <a:rPr lang="en-US" sz="2800" dirty="0" err="1" smtClean="0"/>
              <a:t>calmodulin</a:t>
            </a:r>
            <a:r>
              <a:rPr lang="en-US" sz="2800" dirty="0" smtClean="0"/>
              <a:t> inducing a conformation change and forming the active </a:t>
            </a:r>
            <a:r>
              <a:rPr lang="en-US" sz="2800" i="1" dirty="0" smtClean="0"/>
              <a:t>calcium-</a:t>
            </a:r>
            <a:r>
              <a:rPr lang="en-US" sz="2800" i="1" dirty="0" err="1" smtClean="0"/>
              <a:t>calmodulin</a:t>
            </a:r>
            <a:r>
              <a:rPr lang="en-US" sz="2800" i="1" dirty="0" smtClean="0"/>
              <a:t> complex </a:t>
            </a:r>
            <a:r>
              <a:rPr lang="en-US" sz="2800" dirty="0" smtClean="0"/>
              <a:t>(1, 2)</a:t>
            </a:r>
          </a:p>
          <a:p>
            <a:pPr marL="457200" indent="-457200" defTabSz="457200">
              <a:lnSpc>
                <a:spcPct val="110000"/>
              </a:lnSpc>
            </a:pPr>
            <a:endParaRPr lang="en-US" sz="2800" dirty="0" smtClean="0"/>
          </a:p>
          <a:p>
            <a:pPr marL="457200" indent="-457200" defTabSz="457200">
              <a:lnSpc>
                <a:spcPct val="110000"/>
              </a:lnSpc>
            </a:pPr>
            <a:r>
              <a:rPr lang="en-US" sz="2800" dirty="0" smtClean="0"/>
              <a:t>In the presence of a protein with a </a:t>
            </a:r>
            <a:r>
              <a:rPr lang="en-US" sz="2800" dirty="0" err="1" smtClean="0"/>
              <a:t>calmodulin</a:t>
            </a:r>
            <a:r>
              <a:rPr lang="en-US" sz="2800" dirty="0" smtClean="0"/>
              <a:t> binding site, </a:t>
            </a:r>
            <a:r>
              <a:rPr lang="en-US" sz="2800" dirty="0" err="1" smtClean="0"/>
              <a:t>calmodulin</a:t>
            </a:r>
            <a:r>
              <a:rPr lang="en-US" sz="2800" dirty="0" smtClean="0"/>
              <a:t> binds it by wrapping around the binding site (3)</a:t>
            </a:r>
          </a:p>
          <a:p>
            <a:pPr marL="457200" indent="-457200" defTabSz="457200">
              <a:lnSpc>
                <a:spcPct val="110000"/>
              </a:lnSpc>
            </a:pPr>
            <a:endParaRPr lang="en-US" sz="2800" dirty="0" smtClean="0"/>
          </a:p>
          <a:p>
            <a:pPr marL="457200" indent="-457200" defTabSz="457200">
              <a:lnSpc>
                <a:spcPct val="110000"/>
              </a:lnSpc>
            </a:pPr>
            <a:r>
              <a:rPr lang="en-US" sz="2800" dirty="0" err="1" smtClean="0"/>
              <a:t>Calmodulin</a:t>
            </a:r>
            <a:r>
              <a:rPr lang="en-US" sz="2800" dirty="0" smtClean="0"/>
              <a:t> binding can dramatically alter the protein’s activity</a:t>
            </a:r>
          </a:p>
          <a:p>
            <a:endParaRPr lang="en-US" sz="2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4" descr="14_14FigureB-L"/>
          <p:cNvPicPr>
            <a:picLocks noChangeAspect="1" noChangeArrowheads="1"/>
          </p:cNvPicPr>
          <p:nvPr/>
        </p:nvPicPr>
        <p:blipFill>
          <a:blip r:embed="rId2"/>
          <a:srcRect/>
          <a:stretch>
            <a:fillRect/>
          </a:stretch>
        </p:blipFill>
        <p:spPr bwMode="auto">
          <a:xfrm>
            <a:off x="2809875" y="201613"/>
            <a:ext cx="3505200" cy="6230937"/>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3399"/>
                </a:solidFill>
              </a:rPr>
              <a:t>Protein </a:t>
            </a:r>
            <a:r>
              <a:rPr lang="en-US" b="1" dirty="0" err="1" smtClean="0">
                <a:solidFill>
                  <a:srgbClr val="003399"/>
                </a:solidFill>
              </a:rPr>
              <a:t>Kinase</a:t>
            </a:r>
            <a:r>
              <a:rPr lang="en-US" b="1" dirty="0" smtClean="0">
                <a:solidFill>
                  <a:srgbClr val="003399"/>
                </a:solidFill>
              </a:rPr>
              <a:t>-Associated Receptors</a:t>
            </a:r>
            <a:endParaRPr lang="en-US" dirty="0"/>
          </a:p>
        </p:txBody>
      </p:sp>
      <p:sp>
        <p:nvSpPr>
          <p:cNvPr id="3" name="Content Placeholder 2"/>
          <p:cNvSpPr>
            <a:spLocks noGrp="1"/>
          </p:cNvSpPr>
          <p:nvPr>
            <p:ph sz="quarter" idx="1"/>
          </p:nvPr>
        </p:nvSpPr>
        <p:spPr/>
        <p:txBody>
          <a:bodyPr>
            <a:normAutofit lnSpcReduction="10000"/>
          </a:bodyPr>
          <a:lstStyle/>
          <a:p>
            <a:pPr marL="457200" indent="-457200" defTabSz="457200"/>
            <a:r>
              <a:rPr lang="en-US" sz="2800" dirty="0" smtClean="0"/>
              <a:t>Protein </a:t>
            </a:r>
            <a:r>
              <a:rPr lang="en-US" sz="2800" dirty="0" err="1" smtClean="0"/>
              <a:t>kinase</a:t>
            </a:r>
            <a:r>
              <a:rPr lang="en-US" sz="2800" dirty="0" smtClean="0"/>
              <a:t>-associated receptors are not only receptors, but also function as </a:t>
            </a:r>
            <a:r>
              <a:rPr lang="en-US" sz="2800" dirty="0" err="1" smtClean="0"/>
              <a:t>kinases</a:t>
            </a:r>
            <a:endParaRPr lang="en-US" sz="2800" dirty="0" smtClean="0"/>
          </a:p>
          <a:p>
            <a:pPr marL="457200" indent="-457200" defTabSz="457200">
              <a:lnSpc>
                <a:spcPct val="70000"/>
              </a:lnSpc>
            </a:pPr>
            <a:endParaRPr lang="en-US" sz="2800" dirty="0" smtClean="0"/>
          </a:p>
          <a:p>
            <a:pPr marL="457200" indent="-457200" defTabSz="457200"/>
            <a:r>
              <a:rPr lang="en-US" sz="2800" dirty="0" smtClean="0"/>
              <a:t>Ligand binding stimulates their </a:t>
            </a:r>
            <a:r>
              <a:rPr lang="en-US" sz="2800" dirty="0" err="1" smtClean="0"/>
              <a:t>kinase</a:t>
            </a:r>
            <a:r>
              <a:rPr lang="en-US" sz="2800" dirty="0" smtClean="0"/>
              <a:t> activities</a:t>
            </a:r>
          </a:p>
          <a:p>
            <a:pPr marL="457200" indent="-457200" defTabSz="457200">
              <a:lnSpc>
                <a:spcPct val="70000"/>
              </a:lnSpc>
            </a:pPr>
            <a:endParaRPr lang="en-US" sz="2800" dirty="0" smtClean="0"/>
          </a:p>
          <a:p>
            <a:pPr marL="457200" indent="-457200" defTabSz="457200"/>
            <a:r>
              <a:rPr lang="en-US" sz="2800" dirty="0" smtClean="0"/>
              <a:t>Signaling of these </a:t>
            </a:r>
            <a:r>
              <a:rPr lang="en-US" sz="2800" i="1" dirty="0" smtClean="0"/>
              <a:t>receptor protein </a:t>
            </a:r>
            <a:r>
              <a:rPr lang="en-US" sz="2800" i="1" dirty="0" err="1" smtClean="0"/>
              <a:t>kinases</a:t>
            </a:r>
            <a:r>
              <a:rPr lang="en-US" sz="2800" i="1" dirty="0" smtClean="0"/>
              <a:t> </a:t>
            </a:r>
            <a:r>
              <a:rPr lang="en-US" sz="2800" dirty="0" smtClean="0"/>
              <a:t>is transmitted through a </a:t>
            </a:r>
            <a:r>
              <a:rPr lang="en-US" sz="2800" dirty="0" err="1" smtClean="0"/>
              <a:t>phosphorylation</a:t>
            </a:r>
            <a:r>
              <a:rPr lang="en-US" sz="2800" dirty="0" smtClean="0"/>
              <a:t> cascade</a:t>
            </a:r>
          </a:p>
          <a:p>
            <a:pPr marL="457200" indent="-457200" defTabSz="457200">
              <a:lnSpc>
                <a:spcPct val="70000"/>
              </a:lnSpc>
            </a:pPr>
            <a:endParaRPr lang="en-US" sz="2800" dirty="0" smtClean="0"/>
          </a:p>
          <a:p>
            <a:pPr marL="457200" indent="-457200" defTabSz="457200"/>
            <a:r>
              <a:rPr lang="en-US" sz="2800" dirty="0" err="1" smtClean="0"/>
              <a:t>Kinases</a:t>
            </a:r>
            <a:r>
              <a:rPr lang="en-US" sz="2800" dirty="0" smtClean="0"/>
              <a:t> are either </a:t>
            </a:r>
            <a:r>
              <a:rPr lang="en-US" sz="2800" i="1" dirty="0" smtClean="0"/>
              <a:t>tyrosine </a:t>
            </a:r>
            <a:r>
              <a:rPr lang="en-US" sz="2800" i="1" dirty="0" err="1" smtClean="0"/>
              <a:t>kinases</a:t>
            </a:r>
            <a:r>
              <a:rPr lang="en-US" sz="2800" i="1" dirty="0" smtClean="0"/>
              <a:t> </a:t>
            </a:r>
            <a:r>
              <a:rPr lang="en-US" sz="2800" dirty="0" smtClean="0"/>
              <a:t>or </a:t>
            </a:r>
            <a:r>
              <a:rPr lang="en-US" sz="2800" i="1" dirty="0" smtClean="0"/>
              <a:t>serine/</a:t>
            </a:r>
            <a:r>
              <a:rPr lang="en-US" sz="2800" i="1" dirty="0" err="1" smtClean="0"/>
              <a:t>threonine</a:t>
            </a:r>
            <a:r>
              <a:rPr lang="en-US" sz="2800" i="1" dirty="0" smtClean="0"/>
              <a:t> </a:t>
            </a:r>
            <a:r>
              <a:rPr lang="en-US" sz="2800" i="1" dirty="0" err="1" smtClean="0"/>
              <a:t>kinases</a:t>
            </a:r>
            <a:endParaRPr lang="en-US" sz="2800" i="1" dirty="0" smtClean="0"/>
          </a:p>
          <a:p>
            <a:endParaRPr lang="en-US" sz="28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b="1" dirty="0" smtClean="0">
                <a:solidFill>
                  <a:srgbClr val="C0504D"/>
                </a:solidFill>
              </a:rPr>
              <a:t>Growth Factors Often Bind Protein </a:t>
            </a:r>
            <a:r>
              <a:rPr lang="en-US" sz="3600" b="1" dirty="0" err="1" smtClean="0">
                <a:solidFill>
                  <a:srgbClr val="C0504D"/>
                </a:solidFill>
              </a:rPr>
              <a:t>Kinase</a:t>
            </a:r>
            <a:r>
              <a:rPr lang="en-US" sz="3600" b="1" dirty="0" smtClean="0">
                <a:solidFill>
                  <a:srgbClr val="C0504D"/>
                </a:solidFill>
              </a:rPr>
              <a:t>-Associated Receptors</a:t>
            </a:r>
            <a:endParaRPr lang="en-US" sz="3600" dirty="0"/>
          </a:p>
        </p:txBody>
      </p:sp>
      <p:sp>
        <p:nvSpPr>
          <p:cNvPr id="4" name="Content Placeholder 3"/>
          <p:cNvSpPr>
            <a:spLocks noGrp="1"/>
          </p:cNvSpPr>
          <p:nvPr>
            <p:ph sz="quarter" idx="1"/>
          </p:nvPr>
        </p:nvSpPr>
        <p:spPr/>
        <p:txBody>
          <a:bodyPr>
            <a:normAutofit/>
          </a:bodyPr>
          <a:lstStyle/>
          <a:p>
            <a:pPr marL="457200" indent="-457200" defTabSz="457200"/>
            <a:r>
              <a:rPr lang="en-US" sz="2800" dirty="0" smtClean="0"/>
              <a:t>For cells to divide they need enough nutrients for growth and signals to stimulate cell growth</a:t>
            </a:r>
          </a:p>
          <a:p>
            <a:pPr marL="457200" indent="-457200" defTabSz="457200"/>
            <a:endParaRPr lang="en-US" sz="2800" i="1" dirty="0" smtClean="0"/>
          </a:p>
          <a:p>
            <a:pPr marL="457200" indent="-457200" defTabSz="457200"/>
            <a:r>
              <a:rPr lang="en-US" sz="2800" dirty="0" smtClean="0"/>
              <a:t>Cultured cells in vitro will not grow, even with enough nutrients, unless blood serum is provided</a:t>
            </a:r>
          </a:p>
          <a:p>
            <a:pPr marL="457200" indent="-457200" defTabSz="457200"/>
            <a:endParaRPr lang="en-US" sz="2800" dirty="0" smtClean="0"/>
          </a:p>
          <a:p>
            <a:pPr marL="457200" indent="-457200" defTabSz="457200"/>
            <a:r>
              <a:rPr lang="en-US" sz="2800" dirty="0" smtClean="0"/>
              <a:t>Messengers in the serum that stimulate growth are called </a:t>
            </a:r>
            <a:r>
              <a:rPr lang="en-US" sz="2800" b="1" dirty="0" smtClean="0"/>
              <a:t>growth factors</a:t>
            </a:r>
          </a:p>
          <a:p>
            <a:endParaRPr lang="en-US" sz="28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Components of blood plasma and serum</a:t>
            </a:r>
            <a:endParaRPr lang="en-US" sz="3600" dirty="0"/>
          </a:p>
        </p:txBody>
      </p:sp>
      <p:sp>
        <p:nvSpPr>
          <p:cNvPr id="4" name="Content Placeholder 3"/>
          <p:cNvSpPr>
            <a:spLocks noGrp="1"/>
          </p:cNvSpPr>
          <p:nvPr>
            <p:ph sz="quarter" idx="1"/>
          </p:nvPr>
        </p:nvSpPr>
        <p:spPr/>
        <p:txBody>
          <a:bodyPr>
            <a:normAutofit/>
          </a:bodyPr>
          <a:lstStyle/>
          <a:p>
            <a:pPr marL="457200" indent="-457200" defTabSz="457200"/>
            <a:r>
              <a:rPr lang="en-US" sz="2800" i="1" dirty="0" smtClean="0"/>
              <a:t>Plasma</a:t>
            </a:r>
            <a:r>
              <a:rPr lang="en-US" sz="2800" dirty="0" smtClean="0"/>
              <a:t> is whole blood including </a:t>
            </a:r>
            <a:r>
              <a:rPr lang="en-US" sz="2800" i="1" dirty="0" smtClean="0"/>
              <a:t>platelets</a:t>
            </a:r>
            <a:r>
              <a:rPr lang="en-US" sz="2800" dirty="0" smtClean="0"/>
              <a:t> (which contain clotting components) but without red and white blood cells</a:t>
            </a:r>
          </a:p>
          <a:p>
            <a:pPr marL="457200" indent="-457200" defTabSz="457200"/>
            <a:endParaRPr lang="en-US" sz="2800" dirty="0" smtClean="0"/>
          </a:p>
          <a:p>
            <a:pPr marL="457200" indent="-457200" defTabSz="457200"/>
            <a:r>
              <a:rPr lang="en-US" sz="2800" dirty="0" smtClean="0"/>
              <a:t>Plasma cannot support cell growth</a:t>
            </a:r>
          </a:p>
          <a:p>
            <a:pPr marL="457200" indent="-457200" defTabSz="457200"/>
            <a:endParaRPr lang="en-US" sz="2800" dirty="0" smtClean="0"/>
          </a:p>
          <a:p>
            <a:pPr marL="457200" indent="-457200" defTabSz="457200"/>
            <a:r>
              <a:rPr lang="en-US" sz="2800" i="1" dirty="0" smtClean="0"/>
              <a:t>Serum</a:t>
            </a:r>
            <a:r>
              <a:rPr lang="en-US" sz="2800" dirty="0" smtClean="0"/>
              <a:t> is the clear fluid remaining after blood has clotted, during which the platelets secrete growth factors</a:t>
            </a:r>
            <a:endParaRPr lang="en-US" sz="2800" i="1" dirty="0" smtClean="0"/>
          </a:p>
          <a:p>
            <a:endParaRPr lang="en-US" sz="2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Platelet-derived growth factor</a:t>
            </a:r>
            <a:endParaRPr lang="en-US" sz="3600" dirty="0"/>
          </a:p>
        </p:txBody>
      </p:sp>
      <p:sp>
        <p:nvSpPr>
          <p:cNvPr id="4" name="Content Placeholder 3"/>
          <p:cNvSpPr>
            <a:spLocks noGrp="1"/>
          </p:cNvSpPr>
          <p:nvPr>
            <p:ph sz="quarter" idx="1"/>
          </p:nvPr>
        </p:nvSpPr>
        <p:spPr/>
        <p:txBody>
          <a:bodyPr>
            <a:normAutofit/>
          </a:bodyPr>
          <a:lstStyle/>
          <a:p>
            <a:pPr marL="457200" indent="-457200" defTabSz="457200">
              <a:lnSpc>
                <a:spcPct val="110000"/>
              </a:lnSpc>
            </a:pPr>
            <a:r>
              <a:rPr lang="en-US" sz="2800" dirty="0" smtClean="0"/>
              <a:t>The growth factors secreted by platelets stimulate </a:t>
            </a:r>
            <a:r>
              <a:rPr lang="en-US" sz="2800" i="1" dirty="0" smtClean="0"/>
              <a:t>fibroblasts</a:t>
            </a:r>
            <a:r>
              <a:rPr lang="en-US" sz="2800" dirty="0" smtClean="0"/>
              <a:t> to form new connective tissue</a:t>
            </a:r>
          </a:p>
          <a:p>
            <a:pPr marL="457200" indent="-457200" defTabSz="457200">
              <a:lnSpc>
                <a:spcPct val="110000"/>
              </a:lnSpc>
            </a:pPr>
            <a:endParaRPr lang="en-US" sz="2800" dirty="0" smtClean="0"/>
          </a:p>
          <a:p>
            <a:pPr marL="457200" indent="-457200" defTabSz="457200">
              <a:lnSpc>
                <a:spcPct val="110000"/>
              </a:lnSpc>
            </a:pPr>
            <a:r>
              <a:rPr lang="en-US" sz="2800" dirty="0" smtClean="0"/>
              <a:t>The serum that remains after clotting contains large amounts of </a:t>
            </a:r>
            <a:r>
              <a:rPr lang="en-US" sz="2800" i="1" dirty="0" smtClean="0"/>
              <a:t>platelet-derived growth factor </a:t>
            </a:r>
            <a:r>
              <a:rPr lang="en-US" sz="2800" dirty="0" smtClean="0"/>
              <a:t>(</a:t>
            </a:r>
            <a:r>
              <a:rPr lang="en-US" sz="2800" i="1" dirty="0" smtClean="0"/>
              <a:t>PDGF</a:t>
            </a:r>
            <a:r>
              <a:rPr lang="en-US" sz="2800" dirty="0" smtClean="0"/>
              <a:t>)</a:t>
            </a:r>
          </a:p>
          <a:p>
            <a:pPr marL="457200" indent="-457200" defTabSz="457200">
              <a:lnSpc>
                <a:spcPct val="110000"/>
              </a:lnSpc>
            </a:pPr>
            <a:endParaRPr lang="en-US" sz="2800" dirty="0" smtClean="0"/>
          </a:p>
          <a:p>
            <a:pPr marL="457200" indent="-457200" defTabSz="457200">
              <a:lnSpc>
                <a:spcPct val="110000"/>
              </a:lnSpc>
            </a:pPr>
            <a:r>
              <a:rPr lang="en-US" sz="2800" dirty="0" smtClean="0"/>
              <a:t>The receptor for PDGF is a receptor tyrosine </a:t>
            </a:r>
            <a:r>
              <a:rPr lang="en-US" sz="2800" dirty="0" err="1" smtClean="0"/>
              <a:t>kinase</a:t>
            </a:r>
            <a:endParaRPr lang="en-US" sz="2800" dirty="0" smtClean="0"/>
          </a:p>
          <a:p>
            <a:endParaRPr lang="en-US" sz="2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Receptor tyrosine </a:t>
            </a:r>
            <a:r>
              <a:rPr lang="en-US" sz="3600" dirty="0" err="1" smtClean="0"/>
              <a:t>kinases</a:t>
            </a:r>
            <a:endParaRPr lang="en-US" sz="3600" dirty="0"/>
          </a:p>
        </p:txBody>
      </p:sp>
      <p:sp>
        <p:nvSpPr>
          <p:cNvPr id="4" name="Content Placeholder 3"/>
          <p:cNvSpPr>
            <a:spLocks noGrp="1"/>
          </p:cNvSpPr>
          <p:nvPr>
            <p:ph sz="quarter" idx="1"/>
          </p:nvPr>
        </p:nvSpPr>
        <p:spPr/>
        <p:txBody>
          <a:bodyPr>
            <a:normAutofit/>
          </a:bodyPr>
          <a:lstStyle/>
          <a:p>
            <a:pPr marL="457200" indent="-457200" defTabSz="457200"/>
            <a:r>
              <a:rPr lang="en-US" dirty="0" smtClean="0"/>
              <a:t>Several growth factors stimulate receptor tyrosine </a:t>
            </a:r>
            <a:r>
              <a:rPr lang="en-US" dirty="0" err="1" smtClean="0"/>
              <a:t>kinases</a:t>
            </a:r>
            <a:endParaRPr lang="en-US" dirty="0" smtClean="0"/>
          </a:p>
          <a:p>
            <a:pPr marL="457200" indent="-457200" defTabSz="457200"/>
            <a:endParaRPr lang="en-US" dirty="0" smtClean="0"/>
          </a:p>
          <a:p>
            <a:pPr marL="857250" lvl="1" indent="-457200" defTabSz="457200">
              <a:buFont typeface="Lucida Grande" charset="0"/>
              <a:buChar char="-"/>
            </a:pPr>
            <a:r>
              <a:rPr lang="en-US" dirty="0" smtClean="0"/>
              <a:t>Insulin</a:t>
            </a:r>
          </a:p>
          <a:p>
            <a:pPr marL="857250" lvl="1" indent="-457200" defTabSz="457200">
              <a:buFont typeface="Lucida Grande" charset="0"/>
              <a:buChar char="-"/>
            </a:pPr>
            <a:r>
              <a:rPr lang="en-US" dirty="0" smtClean="0"/>
              <a:t>Insulin-like growth factor-1</a:t>
            </a:r>
          </a:p>
          <a:p>
            <a:pPr marL="857250" lvl="1" indent="-457200" defTabSz="457200">
              <a:buFont typeface="Lucida Grande" charset="0"/>
              <a:buChar char="-"/>
            </a:pPr>
            <a:r>
              <a:rPr lang="en-US" dirty="0" smtClean="0"/>
              <a:t>Fibroblast growth factor</a:t>
            </a:r>
          </a:p>
          <a:p>
            <a:pPr marL="857250" lvl="1" indent="-457200" defTabSz="457200">
              <a:buFont typeface="Lucida Grande" charset="0"/>
              <a:buChar char="-"/>
            </a:pPr>
            <a:r>
              <a:rPr lang="en-US" dirty="0" smtClean="0"/>
              <a:t>Epidermal growth factor</a:t>
            </a:r>
          </a:p>
          <a:p>
            <a:pPr marL="857250" lvl="1" indent="-457200" defTabSz="457200">
              <a:buFont typeface="Lucida Grande" charset="0"/>
              <a:buChar char="-"/>
            </a:pPr>
            <a:r>
              <a:rPr lang="en-US" dirty="0" smtClean="0"/>
              <a:t>Nerve growth factor</a:t>
            </a:r>
            <a:endParaRPr lang="en-US" sz="2400" dirty="0" smtClean="0"/>
          </a:p>
          <a:p>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Second messengers</a:t>
            </a:r>
            <a:endParaRPr lang="en-US" sz="3600" dirty="0"/>
          </a:p>
        </p:txBody>
      </p:sp>
      <p:sp>
        <p:nvSpPr>
          <p:cNvPr id="3" name="Content Placeholder 2"/>
          <p:cNvSpPr>
            <a:spLocks noGrp="1"/>
          </p:cNvSpPr>
          <p:nvPr>
            <p:ph sz="quarter" idx="1"/>
          </p:nvPr>
        </p:nvSpPr>
        <p:spPr/>
        <p:txBody>
          <a:bodyPr>
            <a:normAutofit/>
          </a:bodyPr>
          <a:lstStyle/>
          <a:p>
            <a:pPr marL="457200" indent="-457200" defTabSz="457200"/>
            <a:r>
              <a:rPr lang="en-US" sz="2800" dirty="0" smtClean="0"/>
              <a:t>Ligand binding may trigger production of molecules in the receiving cell</a:t>
            </a:r>
          </a:p>
          <a:p>
            <a:pPr marL="457200" indent="-457200" defTabSz="457200"/>
            <a:endParaRPr lang="en-US" sz="2800" dirty="0" smtClean="0"/>
          </a:p>
          <a:p>
            <a:pPr marL="457200" indent="-457200" defTabSz="457200"/>
            <a:r>
              <a:rPr lang="en-US" sz="2800" dirty="0" smtClean="0"/>
              <a:t>These small molecules or ions that relay signals from one location to another in the cell are called </a:t>
            </a:r>
            <a:r>
              <a:rPr lang="en-US" sz="2800" b="1" dirty="0" smtClean="0"/>
              <a:t>second messengers</a:t>
            </a:r>
          </a:p>
          <a:p>
            <a:pPr marL="457200" indent="-457200" defTabSz="457200"/>
            <a:endParaRPr lang="en-US" sz="2800" dirty="0" smtClean="0"/>
          </a:p>
          <a:p>
            <a:pPr marL="457200" indent="-457200" defTabSz="457200"/>
            <a:r>
              <a:rPr lang="en-US" sz="2800" dirty="0" smtClean="0"/>
              <a:t>A cascade of changes may be induced in the receiving cell</a:t>
            </a:r>
          </a:p>
          <a:p>
            <a:endParaRPr lang="en-US" sz="2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4" descr="14_03Table-L"/>
          <p:cNvPicPr>
            <a:picLocks noChangeAspect="1" noChangeArrowheads="1"/>
          </p:cNvPicPr>
          <p:nvPr/>
        </p:nvPicPr>
        <p:blipFill>
          <a:blip r:embed="rId2"/>
          <a:srcRect/>
          <a:stretch>
            <a:fillRect/>
          </a:stretch>
        </p:blipFill>
        <p:spPr bwMode="auto">
          <a:xfrm>
            <a:off x="296863" y="1995488"/>
            <a:ext cx="8548687" cy="2865437"/>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b="1" dirty="0" smtClean="0">
                <a:solidFill>
                  <a:srgbClr val="C0504D"/>
                </a:solidFill>
              </a:rPr>
              <a:t>Receptor Tyrosine </a:t>
            </a:r>
            <a:r>
              <a:rPr lang="en-US" sz="3600" b="1" dirty="0" err="1" smtClean="0">
                <a:solidFill>
                  <a:srgbClr val="C0504D"/>
                </a:solidFill>
              </a:rPr>
              <a:t>Kinases</a:t>
            </a:r>
            <a:r>
              <a:rPr lang="en-US" sz="3600" b="1" dirty="0" smtClean="0">
                <a:solidFill>
                  <a:srgbClr val="C0504D"/>
                </a:solidFill>
              </a:rPr>
              <a:t> Aggregate and Undergo </a:t>
            </a:r>
            <a:r>
              <a:rPr lang="en-US" sz="3600" b="1" dirty="0" err="1" smtClean="0">
                <a:solidFill>
                  <a:srgbClr val="C0504D"/>
                </a:solidFill>
              </a:rPr>
              <a:t>Autophosphorylation</a:t>
            </a:r>
            <a:endParaRPr lang="en-US" sz="3600" dirty="0"/>
          </a:p>
        </p:txBody>
      </p:sp>
      <p:sp>
        <p:nvSpPr>
          <p:cNvPr id="4" name="Content Placeholder 3"/>
          <p:cNvSpPr>
            <a:spLocks noGrp="1"/>
          </p:cNvSpPr>
          <p:nvPr>
            <p:ph sz="quarter" idx="1"/>
          </p:nvPr>
        </p:nvSpPr>
        <p:spPr/>
        <p:txBody>
          <a:bodyPr>
            <a:normAutofit/>
          </a:bodyPr>
          <a:lstStyle/>
          <a:p>
            <a:r>
              <a:rPr lang="en-US" sz="2800" dirty="0" smtClean="0"/>
              <a:t>Many receptor tyrosine </a:t>
            </a:r>
            <a:r>
              <a:rPr lang="en-US" sz="2800" dirty="0" err="1" smtClean="0"/>
              <a:t>kinases</a:t>
            </a:r>
            <a:r>
              <a:rPr lang="en-US" sz="2800" dirty="0" smtClean="0"/>
              <a:t> (RTKs) trigger a chain of events in the cell that culminate in cell growth, proliferation, or specialization</a:t>
            </a:r>
          </a:p>
          <a:p>
            <a:endParaRPr lang="en-US" sz="28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4" descr="14_16Figure-L"/>
          <p:cNvPicPr>
            <a:picLocks noChangeAspect="1" noChangeArrowheads="1"/>
          </p:cNvPicPr>
          <p:nvPr/>
        </p:nvPicPr>
        <p:blipFill>
          <a:blip r:embed="rId2"/>
          <a:srcRect/>
          <a:stretch>
            <a:fillRect/>
          </a:stretch>
        </p:blipFill>
        <p:spPr bwMode="auto">
          <a:xfrm>
            <a:off x="914400" y="407988"/>
            <a:ext cx="7315200" cy="6042025"/>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b="1" dirty="0" smtClean="0">
                <a:solidFill>
                  <a:srgbClr val="007B8C"/>
                </a:solidFill>
              </a:rPr>
              <a:t>The Structure of Receptor Tyrosine </a:t>
            </a:r>
            <a:r>
              <a:rPr lang="en-US" sz="3600" b="1" dirty="0" err="1" smtClean="0">
                <a:solidFill>
                  <a:srgbClr val="007B8C"/>
                </a:solidFill>
              </a:rPr>
              <a:t>Kinases</a:t>
            </a:r>
            <a:endParaRPr lang="en-US" sz="3600" dirty="0"/>
          </a:p>
        </p:txBody>
      </p:sp>
      <p:sp>
        <p:nvSpPr>
          <p:cNvPr id="4" name="Content Placeholder 3"/>
          <p:cNvSpPr>
            <a:spLocks noGrp="1"/>
          </p:cNvSpPr>
          <p:nvPr>
            <p:ph sz="quarter" idx="1"/>
          </p:nvPr>
        </p:nvSpPr>
        <p:spPr/>
        <p:txBody>
          <a:bodyPr>
            <a:normAutofit/>
          </a:bodyPr>
          <a:lstStyle/>
          <a:p>
            <a:pPr marL="457200" indent="-457200" defTabSz="457200"/>
            <a:r>
              <a:rPr lang="en-US" sz="2800" dirty="0" smtClean="0"/>
              <a:t>Receptor tyrosine </a:t>
            </a:r>
            <a:r>
              <a:rPr lang="en-US" sz="2800" dirty="0" err="1" smtClean="0"/>
              <a:t>kinases</a:t>
            </a:r>
            <a:r>
              <a:rPr lang="en-US" sz="2800" dirty="0" smtClean="0"/>
              <a:t> often consist of a single polypeptide chain with just one </a:t>
            </a:r>
            <a:r>
              <a:rPr lang="en-US" sz="2800" dirty="0" err="1" smtClean="0"/>
              <a:t>transmembrane</a:t>
            </a:r>
            <a:r>
              <a:rPr lang="en-US" sz="2800" dirty="0" smtClean="0"/>
              <a:t> segment</a:t>
            </a:r>
          </a:p>
          <a:p>
            <a:pPr marL="457200" indent="-457200" defTabSz="457200"/>
            <a:endParaRPr lang="en-US" sz="2800" dirty="0" smtClean="0"/>
          </a:p>
          <a:p>
            <a:pPr marL="457200" indent="-457200" defTabSz="457200"/>
            <a:r>
              <a:rPr lang="en-US" sz="2800" dirty="0" smtClean="0"/>
              <a:t>The extracellular part of the receptor contains the </a:t>
            </a:r>
            <a:r>
              <a:rPr lang="en-US" sz="2800" i="1" dirty="0" smtClean="0"/>
              <a:t>ligand-binding domain</a:t>
            </a:r>
          </a:p>
          <a:p>
            <a:pPr marL="457200" indent="-457200" defTabSz="457200"/>
            <a:endParaRPr lang="en-US" sz="2800" dirty="0" smtClean="0"/>
          </a:p>
          <a:p>
            <a:pPr marL="457200" indent="-457200" defTabSz="457200"/>
            <a:r>
              <a:rPr lang="en-US" sz="2800" dirty="0" smtClean="0"/>
              <a:t>On the </a:t>
            </a:r>
            <a:r>
              <a:rPr lang="en-US" sz="2800" dirty="0" err="1" smtClean="0"/>
              <a:t>cytosolic</a:t>
            </a:r>
            <a:r>
              <a:rPr lang="en-US" sz="2800" dirty="0" smtClean="0"/>
              <a:t> side is the tyrosine </a:t>
            </a:r>
            <a:r>
              <a:rPr lang="en-US" sz="2800" dirty="0" err="1" smtClean="0"/>
              <a:t>kinase</a:t>
            </a:r>
            <a:r>
              <a:rPr lang="en-US" sz="2800" dirty="0" smtClean="0"/>
              <a:t> domain</a:t>
            </a:r>
          </a:p>
          <a:p>
            <a:endParaRPr lang="en-US" sz="2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Structure of receptor tyrosine </a:t>
            </a:r>
            <a:r>
              <a:rPr lang="en-US" sz="3600" dirty="0" err="1" smtClean="0"/>
              <a:t>kinases</a:t>
            </a:r>
            <a:endParaRPr lang="en-US" sz="3600" dirty="0"/>
          </a:p>
        </p:txBody>
      </p:sp>
      <p:sp>
        <p:nvSpPr>
          <p:cNvPr id="4" name="Content Placeholder 3"/>
          <p:cNvSpPr>
            <a:spLocks noGrp="1"/>
          </p:cNvSpPr>
          <p:nvPr>
            <p:ph sz="quarter" idx="1"/>
          </p:nvPr>
        </p:nvSpPr>
        <p:spPr/>
        <p:txBody>
          <a:bodyPr>
            <a:normAutofit/>
          </a:bodyPr>
          <a:lstStyle/>
          <a:p>
            <a:pPr marL="457200" indent="-457200" defTabSz="457200"/>
            <a:r>
              <a:rPr lang="en-US" sz="2800" dirty="0" smtClean="0"/>
              <a:t>Sometimes the receptor and tyrosine </a:t>
            </a:r>
            <a:r>
              <a:rPr lang="en-US" sz="2800" dirty="0" err="1" smtClean="0"/>
              <a:t>kinase</a:t>
            </a:r>
            <a:r>
              <a:rPr lang="en-US" sz="2800" dirty="0" smtClean="0"/>
              <a:t> are two separate proteins</a:t>
            </a:r>
          </a:p>
          <a:p>
            <a:pPr marL="457200" indent="-457200" defTabSz="457200"/>
            <a:endParaRPr lang="en-US" sz="2800" dirty="0" smtClean="0"/>
          </a:p>
          <a:p>
            <a:pPr marL="457200" indent="-457200" defTabSz="457200"/>
            <a:r>
              <a:rPr lang="en-US" sz="2800" dirty="0" smtClean="0"/>
              <a:t>In this case the </a:t>
            </a:r>
            <a:r>
              <a:rPr lang="en-US" sz="2800" i="1" dirty="0" err="1" smtClean="0"/>
              <a:t>nonreceptor</a:t>
            </a:r>
            <a:r>
              <a:rPr lang="en-US" sz="2800" i="1" dirty="0" smtClean="0"/>
              <a:t> tyrosine </a:t>
            </a:r>
            <a:r>
              <a:rPr lang="en-US" sz="2800" i="1" dirty="0" err="1" smtClean="0"/>
              <a:t>kinase</a:t>
            </a:r>
            <a:r>
              <a:rPr lang="en-US" sz="2800" i="1" dirty="0" smtClean="0"/>
              <a:t> </a:t>
            </a:r>
            <a:r>
              <a:rPr lang="en-US" sz="2800" dirty="0" smtClean="0"/>
              <a:t> binds to the receptor and is activated in response to ligand binding</a:t>
            </a:r>
          </a:p>
          <a:p>
            <a:pPr marL="457200" indent="-457200" defTabSz="457200"/>
            <a:endParaRPr lang="en-US" sz="2800" i="1" dirty="0" smtClean="0"/>
          </a:p>
          <a:p>
            <a:pPr marL="457200" indent="-457200" defTabSz="457200"/>
            <a:r>
              <a:rPr lang="en-US" sz="2800" dirty="0" smtClean="0"/>
              <a:t>E.g., </a:t>
            </a:r>
            <a:r>
              <a:rPr lang="en-US" sz="2800" i="1" dirty="0" err="1" smtClean="0"/>
              <a:t>Src</a:t>
            </a:r>
            <a:r>
              <a:rPr lang="en-US" sz="2800" dirty="0" smtClean="0"/>
              <a:t> was the first </a:t>
            </a:r>
            <a:r>
              <a:rPr lang="en-US" sz="2800" dirty="0" err="1" smtClean="0"/>
              <a:t>nonreceptor</a:t>
            </a:r>
            <a:r>
              <a:rPr lang="en-US" sz="2800" dirty="0" smtClean="0"/>
              <a:t> tyrosine </a:t>
            </a:r>
            <a:r>
              <a:rPr lang="en-US" sz="2800" dirty="0" err="1" smtClean="0"/>
              <a:t>kinase</a:t>
            </a:r>
            <a:r>
              <a:rPr lang="en-US" sz="2800" dirty="0" smtClean="0"/>
              <a:t> discovered</a:t>
            </a:r>
          </a:p>
          <a:p>
            <a:endParaRPr lang="en-US" sz="28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b="1" dirty="0" smtClean="0">
                <a:solidFill>
                  <a:srgbClr val="007B8C"/>
                </a:solidFill>
              </a:rPr>
              <a:t>The Activation of Receptor Tyrosine </a:t>
            </a:r>
            <a:r>
              <a:rPr lang="en-US" sz="3600" b="1" dirty="0" err="1" smtClean="0">
                <a:solidFill>
                  <a:srgbClr val="007B8C"/>
                </a:solidFill>
              </a:rPr>
              <a:t>Kinases</a:t>
            </a:r>
            <a:endParaRPr lang="en-US" sz="3600" dirty="0"/>
          </a:p>
        </p:txBody>
      </p:sp>
      <p:sp>
        <p:nvSpPr>
          <p:cNvPr id="4" name="Content Placeholder 3"/>
          <p:cNvSpPr>
            <a:spLocks noGrp="1"/>
          </p:cNvSpPr>
          <p:nvPr>
            <p:ph sz="quarter" idx="1"/>
          </p:nvPr>
        </p:nvSpPr>
        <p:spPr/>
        <p:txBody>
          <a:bodyPr>
            <a:normAutofit/>
          </a:bodyPr>
          <a:lstStyle/>
          <a:p>
            <a:pPr marL="457200" indent="-457200" defTabSz="457200"/>
            <a:r>
              <a:rPr lang="en-US" sz="2800" dirty="0" smtClean="0"/>
              <a:t>Signal transduction is initiated upon ligand binding that causes aggregation of receptor tyrosine </a:t>
            </a:r>
            <a:r>
              <a:rPr lang="en-US" sz="2800" dirty="0" err="1" smtClean="0"/>
              <a:t>kinases</a:t>
            </a:r>
            <a:endParaRPr lang="en-US" sz="2800" dirty="0" smtClean="0"/>
          </a:p>
          <a:p>
            <a:pPr marL="457200" indent="-457200" defTabSz="457200">
              <a:lnSpc>
                <a:spcPct val="80000"/>
              </a:lnSpc>
            </a:pPr>
            <a:endParaRPr lang="en-US" sz="2800" dirty="0" smtClean="0"/>
          </a:p>
          <a:p>
            <a:pPr marL="457200" indent="-457200" defTabSz="457200"/>
            <a:r>
              <a:rPr lang="en-US" sz="2800" dirty="0" smtClean="0"/>
              <a:t>In some cases, receptors </a:t>
            </a:r>
            <a:r>
              <a:rPr lang="en-US" sz="2800" dirty="0" err="1" smtClean="0"/>
              <a:t>dimerize</a:t>
            </a:r>
            <a:r>
              <a:rPr lang="en-US" sz="2800" dirty="0" smtClean="0"/>
              <a:t> upon ligand binding, and </a:t>
            </a:r>
            <a:r>
              <a:rPr lang="en-US" sz="2800" dirty="0" err="1" smtClean="0"/>
              <a:t>phosphorylate</a:t>
            </a:r>
            <a:r>
              <a:rPr lang="en-US" sz="2800" dirty="0" smtClean="0"/>
              <a:t> each other</a:t>
            </a:r>
          </a:p>
          <a:p>
            <a:pPr marL="457200" indent="-457200" defTabSz="457200">
              <a:lnSpc>
                <a:spcPct val="80000"/>
              </a:lnSpc>
            </a:pPr>
            <a:endParaRPr lang="en-US" sz="2800" dirty="0" smtClean="0"/>
          </a:p>
          <a:p>
            <a:pPr marL="457200" indent="-457200" defTabSz="457200"/>
            <a:r>
              <a:rPr lang="en-US" sz="2800" dirty="0" smtClean="0"/>
              <a:t>Because they </a:t>
            </a:r>
            <a:r>
              <a:rPr lang="en-US" sz="2800" dirty="0" err="1" smtClean="0"/>
              <a:t>phosphorylate</a:t>
            </a:r>
            <a:r>
              <a:rPr lang="en-US" sz="2800" dirty="0" smtClean="0"/>
              <a:t> the same type of receptor as themselves, this is called </a:t>
            </a:r>
            <a:r>
              <a:rPr lang="en-US" sz="2800" b="1" dirty="0" err="1" smtClean="0"/>
              <a:t>autophosphorylation</a:t>
            </a:r>
            <a:endParaRPr lang="en-US" sz="2800" b="1" dirty="0" smtClean="0"/>
          </a:p>
          <a:p>
            <a:endParaRPr lang="en-US" sz="2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2400"/>
            <a:ext cx="8153400" cy="1219200"/>
          </a:xfrm>
        </p:spPr>
        <p:txBody>
          <a:bodyPr>
            <a:noAutofit/>
          </a:bodyPr>
          <a:lstStyle/>
          <a:p>
            <a:r>
              <a:rPr lang="en-US" sz="3600" b="1" dirty="0" smtClean="0">
                <a:solidFill>
                  <a:srgbClr val="C0504D"/>
                </a:solidFill>
              </a:rPr>
              <a:t>RTKs Initiate a Signal Transduction Cascade Involving </a:t>
            </a:r>
            <a:r>
              <a:rPr lang="en-US" sz="3600" b="1" dirty="0" err="1" smtClean="0">
                <a:solidFill>
                  <a:srgbClr val="C0504D"/>
                </a:solidFill>
              </a:rPr>
              <a:t>Ras</a:t>
            </a:r>
            <a:r>
              <a:rPr lang="en-US" sz="3600" b="1" dirty="0" smtClean="0">
                <a:solidFill>
                  <a:srgbClr val="C0504D"/>
                </a:solidFill>
              </a:rPr>
              <a:t> and MAP </a:t>
            </a:r>
            <a:r>
              <a:rPr lang="en-US" sz="3600" b="1" dirty="0" err="1" smtClean="0">
                <a:solidFill>
                  <a:srgbClr val="C0504D"/>
                </a:solidFill>
              </a:rPr>
              <a:t>Kinase</a:t>
            </a:r>
            <a:endParaRPr lang="en-US" sz="3600" dirty="0"/>
          </a:p>
        </p:txBody>
      </p:sp>
      <p:sp>
        <p:nvSpPr>
          <p:cNvPr id="4" name="Content Placeholder 3"/>
          <p:cNvSpPr>
            <a:spLocks noGrp="1"/>
          </p:cNvSpPr>
          <p:nvPr>
            <p:ph sz="quarter" idx="1"/>
          </p:nvPr>
        </p:nvSpPr>
        <p:spPr/>
        <p:txBody>
          <a:bodyPr>
            <a:normAutofit/>
          </a:bodyPr>
          <a:lstStyle/>
          <a:p>
            <a:pPr marL="457200" indent="-457200" defTabSz="457200"/>
            <a:r>
              <a:rPr lang="en-US" sz="2800" dirty="0" smtClean="0"/>
              <a:t>Once </a:t>
            </a:r>
            <a:r>
              <a:rPr lang="en-US" sz="2800" dirty="0" err="1" smtClean="0"/>
              <a:t>autophosphorylation</a:t>
            </a:r>
            <a:r>
              <a:rPr lang="en-US" sz="2800" dirty="0" smtClean="0"/>
              <a:t> of the receptors occurs the receptor recruits </a:t>
            </a:r>
            <a:r>
              <a:rPr lang="en-US" sz="2800" dirty="0" err="1" smtClean="0"/>
              <a:t>cytosolic</a:t>
            </a:r>
            <a:r>
              <a:rPr lang="en-US" sz="2800" dirty="0" smtClean="0"/>
              <a:t> proteins (1)</a:t>
            </a:r>
          </a:p>
          <a:p>
            <a:pPr marL="457200" indent="-457200" defTabSz="457200">
              <a:lnSpc>
                <a:spcPct val="20000"/>
              </a:lnSpc>
            </a:pPr>
            <a:endParaRPr lang="en-US" sz="2800" b="1" dirty="0" smtClean="0"/>
          </a:p>
          <a:p>
            <a:pPr marL="457200" indent="-457200" defTabSz="457200"/>
            <a:r>
              <a:rPr lang="en-US" sz="2800" dirty="0" smtClean="0"/>
              <a:t>The </a:t>
            </a:r>
            <a:r>
              <a:rPr lang="en-US" sz="2800" dirty="0" err="1" smtClean="0"/>
              <a:t>cytosolic</a:t>
            </a:r>
            <a:r>
              <a:rPr lang="en-US" sz="2800" dirty="0" smtClean="0"/>
              <a:t> proteins have amino acid stretches (domains) that recognize the </a:t>
            </a:r>
            <a:r>
              <a:rPr lang="en-US" sz="2800" dirty="0" err="1" smtClean="0"/>
              <a:t>phosphotyrosine</a:t>
            </a:r>
            <a:r>
              <a:rPr lang="en-US" sz="2800" dirty="0" smtClean="0"/>
              <a:t> and nearby residues on the receptor</a:t>
            </a:r>
          </a:p>
          <a:p>
            <a:pPr marL="457200" indent="-457200" defTabSz="457200">
              <a:lnSpc>
                <a:spcPct val="20000"/>
              </a:lnSpc>
            </a:pPr>
            <a:endParaRPr lang="en-US" sz="2800" b="1" dirty="0" smtClean="0"/>
          </a:p>
          <a:p>
            <a:pPr marL="457200" indent="-457200" defTabSz="457200"/>
            <a:r>
              <a:rPr lang="en-US" sz="2800" dirty="0" smtClean="0"/>
              <a:t>One such domain is called the </a:t>
            </a:r>
            <a:r>
              <a:rPr lang="en-US" sz="2800" b="1" dirty="0" smtClean="0"/>
              <a:t>SH2</a:t>
            </a:r>
            <a:r>
              <a:rPr lang="en-US" sz="2800" dirty="0" smtClean="0"/>
              <a:t> </a:t>
            </a:r>
            <a:r>
              <a:rPr lang="en-US" sz="2800" b="1" dirty="0" smtClean="0"/>
              <a:t>domain</a:t>
            </a:r>
            <a:r>
              <a:rPr lang="en-US" sz="2800" dirty="0" smtClean="0"/>
              <a:t> because the residues are similar to sequences on </a:t>
            </a:r>
            <a:r>
              <a:rPr lang="en-US" sz="2800" dirty="0" err="1" smtClean="0"/>
              <a:t>Src</a:t>
            </a:r>
            <a:r>
              <a:rPr lang="en-US" sz="2800" dirty="0" smtClean="0"/>
              <a:t>  (SH </a:t>
            </a:r>
            <a:r>
              <a:rPr lang="en-US" sz="2800" dirty="0" smtClean="0">
                <a:sym typeface="Symbol" charset="2"/>
              </a:rPr>
              <a:t></a:t>
            </a:r>
            <a:r>
              <a:rPr lang="en-US" sz="2800" dirty="0" smtClean="0"/>
              <a:t> </a:t>
            </a:r>
            <a:r>
              <a:rPr lang="en-US" sz="2800" u="sng" dirty="0" err="1" smtClean="0"/>
              <a:t>S</a:t>
            </a:r>
            <a:r>
              <a:rPr lang="en-US" sz="2800" dirty="0" err="1" smtClean="0"/>
              <a:t>rc</a:t>
            </a:r>
            <a:r>
              <a:rPr lang="en-US" sz="2800" dirty="0" smtClean="0"/>
              <a:t> </a:t>
            </a:r>
            <a:r>
              <a:rPr lang="en-US" sz="2800" u="sng" dirty="0" smtClean="0"/>
              <a:t>H</a:t>
            </a:r>
            <a:r>
              <a:rPr lang="en-US" sz="2800" dirty="0" smtClean="0"/>
              <a:t>omology)</a:t>
            </a:r>
          </a:p>
          <a:p>
            <a:endParaRPr lang="en-US" sz="28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28600"/>
            <a:ext cx="8153400" cy="533400"/>
          </a:xfrm>
        </p:spPr>
        <p:txBody>
          <a:bodyPr>
            <a:normAutofit fontScale="90000"/>
          </a:bodyPr>
          <a:lstStyle/>
          <a:p>
            <a:r>
              <a:rPr lang="en-US" sz="3600" dirty="0" smtClean="0"/>
              <a:t>Signal transduction through RTKs</a:t>
            </a:r>
            <a:endParaRPr lang="en-US" sz="3600" dirty="0"/>
          </a:p>
        </p:txBody>
      </p:sp>
      <p:pic>
        <p:nvPicPr>
          <p:cNvPr id="6" name="Picture 5" descr="14_17Figure-L"/>
          <p:cNvPicPr>
            <a:picLocks noChangeAspect="1" noChangeArrowheads="1"/>
          </p:cNvPicPr>
          <p:nvPr/>
        </p:nvPicPr>
        <p:blipFill>
          <a:blip r:embed="rId2"/>
          <a:srcRect t="43902"/>
          <a:stretch>
            <a:fillRect/>
          </a:stretch>
        </p:blipFill>
        <p:spPr bwMode="auto">
          <a:xfrm>
            <a:off x="4876800" y="685800"/>
            <a:ext cx="3200400" cy="5773271"/>
          </a:xfrm>
          <a:prstGeom prst="rect">
            <a:avLst/>
          </a:prstGeom>
          <a:noFill/>
          <a:ln w="9525">
            <a:solidFill>
              <a:schemeClr val="accent1">
                <a:lumMod val="75000"/>
              </a:schemeClr>
            </a:solidFill>
            <a:miter lim="800000"/>
            <a:headEnd/>
            <a:tailEnd/>
          </a:ln>
        </p:spPr>
      </p:pic>
      <p:pic>
        <p:nvPicPr>
          <p:cNvPr id="7" name="Picture 5" descr="14_17Figure-L"/>
          <p:cNvPicPr>
            <a:picLocks noChangeAspect="1" noChangeArrowheads="1"/>
          </p:cNvPicPr>
          <p:nvPr/>
        </p:nvPicPr>
        <p:blipFill>
          <a:blip r:embed="rId2"/>
          <a:srcRect b="55142"/>
          <a:stretch>
            <a:fillRect/>
          </a:stretch>
        </p:blipFill>
        <p:spPr bwMode="auto">
          <a:xfrm>
            <a:off x="685800" y="868680"/>
            <a:ext cx="3835066" cy="5532120"/>
          </a:xfrm>
          <a:prstGeom prst="rect">
            <a:avLst/>
          </a:prstGeom>
          <a:noFill/>
          <a:ln w="9525">
            <a:solidFill>
              <a:schemeClr val="accent1">
                <a:lumMod val="75000"/>
              </a:schemeClr>
            </a:solid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pPr algn="ctr"/>
            <a:r>
              <a:rPr lang="en-US" dirty="0" smtClean="0"/>
              <a:t>End </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endParaRPr lang="en-US" sz="3600" dirty="0"/>
          </a:p>
        </p:txBody>
      </p:sp>
      <p:sp>
        <p:nvSpPr>
          <p:cNvPr id="4" name="Content Placeholder 3"/>
          <p:cNvSpPr>
            <a:spLocks noGrp="1"/>
          </p:cNvSpPr>
          <p:nvPr>
            <p:ph sz="quarter" idx="1"/>
          </p:nvPr>
        </p:nvSpPr>
        <p:spPr/>
        <p:txBody>
          <a:bodyPr>
            <a:normAutofit/>
          </a:bodyPr>
          <a:lstStyle/>
          <a:p>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Signal transduction</a:t>
            </a:r>
            <a:endParaRPr lang="en-US" sz="3600" dirty="0"/>
          </a:p>
        </p:txBody>
      </p:sp>
      <p:sp>
        <p:nvSpPr>
          <p:cNvPr id="3" name="Content Placeholder 2"/>
          <p:cNvSpPr>
            <a:spLocks noGrp="1"/>
          </p:cNvSpPr>
          <p:nvPr>
            <p:ph sz="quarter" idx="1"/>
          </p:nvPr>
        </p:nvSpPr>
        <p:spPr/>
        <p:txBody>
          <a:bodyPr>
            <a:normAutofit/>
          </a:bodyPr>
          <a:lstStyle/>
          <a:p>
            <a:r>
              <a:rPr lang="en-US" sz="2800" dirty="0" smtClean="0"/>
              <a:t>The ability of a cell to respond to ligand-receptor binding by altering its behavior or gene expression is called </a:t>
            </a:r>
            <a:r>
              <a:rPr lang="en-US" sz="2800" b="1" dirty="0" smtClean="0"/>
              <a:t>signal transduction</a:t>
            </a:r>
            <a:endParaRPr lang="en-US" sz="2800" dirty="0" smtClean="0"/>
          </a:p>
          <a:p>
            <a:endParaRPr lang="en-US" sz="28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endParaRPr lang="en-US" sz="3600" dirty="0"/>
          </a:p>
        </p:txBody>
      </p:sp>
      <p:sp>
        <p:nvSpPr>
          <p:cNvPr id="4" name="Content Placeholder 3"/>
          <p:cNvSpPr>
            <a:spLocks noGrp="1"/>
          </p:cNvSpPr>
          <p:nvPr>
            <p:ph sz="quarter" idx="1"/>
          </p:nvPr>
        </p:nvSpPr>
        <p:spPr/>
        <p:txBody>
          <a:bodyPr>
            <a:normAutofit/>
          </a:bodyPr>
          <a:lstStyle/>
          <a:p>
            <a:endParaRPr lang="en-US" sz="28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endParaRPr lang="en-US" sz="3600" dirty="0"/>
          </a:p>
        </p:txBody>
      </p:sp>
      <p:sp>
        <p:nvSpPr>
          <p:cNvPr id="4" name="Content Placeholder 3"/>
          <p:cNvSpPr>
            <a:spLocks noGrp="1"/>
          </p:cNvSpPr>
          <p:nvPr>
            <p:ph sz="quarter" idx="1"/>
          </p:nvPr>
        </p:nvSpPr>
        <p:spPr/>
        <p:txBody>
          <a:bodyPr>
            <a:normAutofit/>
          </a:bodyPr>
          <a:lstStyle/>
          <a:p>
            <a:endParaRPr lang="en-US" sz="28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rgbClr val="003399"/>
                </a:solidFill>
              </a:rPr>
              <a:t>Hormone Signaling</a:t>
            </a:r>
            <a:endParaRPr lang="en-US" dirty="0"/>
          </a:p>
        </p:txBody>
      </p:sp>
      <p:sp>
        <p:nvSpPr>
          <p:cNvPr id="4" name="Content Placeholder 3"/>
          <p:cNvSpPr>
            <a:spLocks noGrp="1"/>
          </p:cNvSpPr>
          <p:nvPr>
            <p:ph sz="quarter" idx="1"/>
          </p:nvPr>
        </p:nvSpPr>
        <p:spPr/>
        <p:txBody>
          <a:bodyPr>
            <a:normAutofit/>
          </a:bodyPr>
          <a:lstStyle/>
          <a:p>
            <a:pPr marL="457200" indent="-457200" defTabSz="457200"/>
            <a:r>
              <a:rPr lang="en-US" sz="2800" dirty="0" smtClean="0"/>
              <a:t>Plants and animals use secreted chemical signals called </a:t>
            </a:r>
            <a:r>
              <a:rPr lang="en-US" sz="2800" b="1" dirty="0" smtClean="0"/>
              <a:t>hormones</a:t>
            </a:r>
            <a:r>
              <a:rPr lang="en-US" sz="2800" dirty="0" smtClean="0"/>
              <a:t> to coordinate the function of cells and tissues over long distances</a:t>
            </a:r>
          </a:p>
          <a:p>
            <a:pPr marL="457200" indent="-457200" defTabSz="457200"/>
            <a:endParaRPr lang="en-US" sz="2800" dirty="0" smtClean="0"/>
          </a:p>
          <a:p>
            <a:pPr marL="457200" indent="-457200" defTabSz="457200"/>
            <a:r>
              <a:rPr lang="en-US" sz="2800" dirty="0" smtClean="0"/>
              <a:t>Hormones differ in many ways </a:t>
            </a:r>
          </a:p>
          <a:p>
            <a:pPr marL="457200" indent="-457200" defTabSz="457200"/>
            <a:endParaRPr lang="en-US" sz="2800" dirty="0" smtClean="0"/>
          </a:p>
          <a:p>
            <a:pPr marL="457200" indent="-457200" defTabSz="457200"/>
            <a:r>
              <a:rPr lang="en-US" sz="2800" dirty="0" smtClean="0"/>
              <a:t>Animal hormones are better understood than plant hormones</a:t>
            </a:r>
          </a:p>
          <a:p>
            <a:endParaRPr lang="en-US" sz="28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4" descr="14_04Table-L"/>
          <p:cNvPicPr>
            <a:picLocks noChangeAspect="1" noChangeArrowheads="1"/>
          </p:cNvPicPr>
          <p:nvPr/>
        </p:nvPicPr>
        <p:blipFill>
          <a:blip r:embed="rId2"/>
          <a:srcRect/>
          <a:stretch>
            <a:fillRect/>
          </a:stretch>
        </p:blipFill>
        <p:spPr bwMode="auto">
          <a:xfrm>
            <a:off x="296863" y="1419225"/>
            <a:ext cx="8548687" cy="4017963"/>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b="1" dirty="0" smtClean="0">
                <a:solidFill>
                  <a:srgbClr val="C0504D"/>
                </a:solidFill>
              </a:rPr>
              <a:t>Hormones Can Be Classified by the Distance They Travel and by Their Chemical Properties</a:t>
            </a:r>
            <a:endParaRPr lang="en-US" sz="3600" dirty="0"/>
          </a:p>
        </p:txBody>
      </p:sp>
      <p:sp>
        <p:nvSpPr>
          <p:cNvPr id="4" name="Content Placeholder 3"/>
          <p:cNvSpPr>
            <a:spLocks noGrp="1"/>
          </p:cNvSpPr>
          <p:nvPr>
            <p:ph sz="quarter" idx="1"/>
          </p:nvPr>
        </p:nvSpPr>
        <p:spPr/>
        <p:txBody>
          <a:bodyPr>
            <a:normAutofit lnSpcReduction="10000"/>
          </a:bodyPr>
          <a:lstStyle/>
          <a:p>
            <a:pPr marL="457200" indent="-457200" defTabSz="457200">
              <a:lnSpc>
                <a:spcPct val="110000"/>
              </a:lnSpc>
              <a:defRPr/>
            </a:pPr>
            <a:r>
              <a:rPr lang="en-US" sz="2800" i="1" dirty="0" smtClean="0"/>
              <a:t>Endocrine hormones </a:t>
            </a:r>
            <a:r>
              <a:rPr lang="en-US" sz="2800" dirty="0" smtClean="0"/>
              <a:t>travel from sending to receiving cells via the circulatory system</a:t>
            </a:r>
          </a:p>
          <a:p>
            <a:pPr marL="457200" indent="-457200" defTabSz="457200">
              <a:lnSpc>
                <a:spcPct val="110000"/>
              </a:lnSpc>
              <a:defRPr/>
            </a:pPr>
            <a:endParaRPr lang="en-US" sz="2800" dirty="0" smtClean="0"/>
          </a:p>
          <a:p>
            <a:pPr marL="457200" indent="-457200" defTabSz="457200">
              <a:lnSpc>
                <a:spcPct val="110000"/>
              </a:lnSpc>
              <a:defRPr/>
            </a:pPr>
            <a:r>
              <a:rPr lang="en-US" sz="2800" dirty="0" smtClean="0"/>
              <a:t>They are synthesized by </a:t>
            </a:r>
            <a:r>
              <a:rPr lang="en-US" sz="2800" i="1" dirty="0" smtClean="0"/>
              <a:t>endocrine tissues </a:t>
            </a:r>
            <a:r>
              <a:rPr lang="en-US" sz="2800" dirty="0" smtClean="0"/>
              <a:t>and are secreted directly into the bloodstream, with a life span ranging from a few seconds to many hours</a:t>
            </a:r>
          </a:p>
          <a:p>
            <a:pPr marL="457200" indent="-457200" defTabSz="457200">
              <a:lnSpc>
                <a:spcPct val="110000"/>
              </a:lnSpc>
              <a:defRPr/>
            </a:pPr>
            <a:endParaRPr lang="en-US" sz="2800" dirty="0" smtClean="0"/>
          </a:p>
          <a:p>
            <a:pPr marL="457200" indent="-457200" defTabSz="457200">
              <a:lnSpc>
                <a:spcPct val="110000"/>
              </a:lnSpc>
              <a:defRPr/>
            </a:pPr>
            <a:r>
              <a:rPr lang="en-US" sz="2800" dirty="0" smtClean="0"/>
              <a:t>As they circulate, they encounter their receptors in </a:t>
            </a:r>
            <a:r>
              <a:rPr lang="en-US" sz="2800" i="1" dirty="0" smtClean="0"/>
              <a:t>target tissues</a:t>
            </a:r>
          </a:p>
          <a:p>
            <a:endParaRPr lang="en-US" sz="28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4" descr="14_21Figure-L"/>
          <p:cNvPicPr>
            <a:picLocks noChangeAspect="1" noChangeArrowheads="1"/>
          </p:cNvPicPr>
          <p:nvPr/>
        </p:nvPicPr>
        <p:blipFill>
          <a:blip r:embed="rId2"/>
          <a:srcRect/>
          <a:stretch>
            <a:fillRect/>
          </a:stretch>
        </p:blipFill>
        <p:spPr bwMode="auto">
          <a:xfrm>
            <a:off x="2590800" y="228600"/>
            <a:ext cx="3959225" cy="6248400"/>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Chemical classification of endocrine hormones</a:t>
            </a:r>
            <a:endParaRPr lang="en-US" sz="3600" dirty="0"/>
          </a:p>
        </p:txBody>
      </p:sp>
      <p:sp>
        <p:nvSpPr>
          <p:cNvPr id="4" name="Content Placeholder 3"/>
          <p:cNvSpPr>
            <a:spLocks noGrp="1"/>
          </p:cNvSpPr>
          <p:nvPr>
            <p:ph sz="quarter" idx="1"/>
          </p:nvPr>
        </p:nvSpPr>
        <p:spPr/>
        <p:txBody>
          <a:bodyPr>
            <a:normAutofit/>
          </a:bodyPr>
          <a:lstStyle/>
          <a:p>
            <a:pPr marL="450850" indent="-450850" defTabSz="457200"/>
            <a:r>
              <a:rPr lang="en-US" dirty="0" smtClean="0"/>
              <a:t>Endocrine hormones fall into four categories</a:t>
            </a:r>
          </a:p>
          <a:p>
            <a:pPr marL="450850" indent="-450850" defTabSz="457200"/>
            <a:endParaRPr lang="en-US" dirty="0" smtClean="0"/>
          </a:p>
          <a:p>
            <a:pPr marL="850900" lvl="1" defTabSz="457200"/>
            <a:r>
              <a:rPr lang="en-US" dirty="0" smtClean="0"/>
              <a:t>Amino acid derivatives (e.g., epinephrine)</a:t>
            </a:r>
          </a:p>
          <a:p>
            <a:pPr marL="850900" lvl="1" defTabSz="457200"/>
            <a:r>
              <a:rPr lang="en-US" dirty="0" smtClean="0"/>
              <a:t>Peptides (e.g., </a:t>
            </a:r>
            <a:r>
              <a:rPr lang="en-US" i="1" dirty="0" smtClean="0"/>
              <a:t>vasopressin</a:t>
            </a:r>
            <a:r>
              <a:rPr lang="en-US" dirty="0" smtClean="0"/>
              <a:t>)</a:t>
            </a:r>
          </a:p>
          <a:p>
            <a:pPr marL="850900" lvl="1" defTabSz="457200"/>
            <a:r>
              <a:rPr lang="en-US" dirty="0" smtClean="0"/>
              <a:t>Proteins (e.g., insulin)</a:t>
            </a:r>
          </a:p>
          <a:p>
            <a:pPr marL="850900" lvl="1" defTabSz="457200"/>
            <a:r>
              <a:rPr lang="en-US" dirty="0" smtClean="0"/>
              <a:t>Lipid-like hormones such as steroids </a:t>
            </a:r>
            <a:br>
              <a:rPr lang="en-US" dirty="0" smtClean="0"/>
            </a:br>
            <a:r>
              <a:rPr lang="en-US" dirty="0" smtClean="0"/>
              <a:t>(e.g., </a:t>
            </a:r>
            <a:r>
              <a:rPr lang="en-US" i="1" dirty="0" smtClean="0"/>
              <a:t>testosterone</a:t>
            </a:r>
            <a:r>
              <a:rPr lang="en-US" dirty="0" smtClean="0"/>
              <a:t>)</a:t>
            </a:r>
            <a:r>
              <a:rPr lang="en-US" sz="2400" dirty="0" smtClean="0"/>
              <a:t> </a:t>
            </a:r>
          </a:p>
          <a:p>
            <a:endParaRPr lang="en-US" sz="28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endParaRPr lang="en-US" sz="3600" dirty="0"/>
          </a:p>
        </p:txBody>
      </p:sp>
      <p:sp>
        <p:nvSpPr>
          <p:cNvPr id="4" name="Content Placeholder 3"/>
          <p:cNvSpPr>
            <a:spLocks noGrp="1"/>
          </p:cNvSpPr>
          <p:nvPr>
            <p:ph sz="quarter" idx="1"/>
          </p:nvPr>
        </p:nvSpPr>
        <p:spPr/>
        <p:txBody>
          <a:bodyPr>
            <a:normAutofit/>
          </a:bodyPr>
          <a:lstStyle/>
          <a:p>
            <a:endParaRPr lang="en-US" sz="28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792163"/>
          </a:xfrm>
        </p:spPr>
        <p:txBody>
          <a:bodyPr/>
          <a:lstStyle/>
          <a:p>
            <a:pPr eaLnBrk="1" hangingPunct="1"/>
            <a:r>
              <a:rPr lang="en-US" sz="3600" b="1" smtClean="0"/>
              <a:t>Signal Transduction</a:t>
            </a:r>
            <a:endParaRPr lang="en-US" sz="3600" smtClean="0"/>
          </a:p>
        </p:txBody>
      </p:sp>
      <p:sp>
        <p:nvSpPr>
          <p:cNvPr id="5123" name="Rectangle 3"/>
          <p:cNvSpPr>
            <a:spLocks noGrp="1" noChangeArrowheads="1"/>
          </p:cNvSpPr>
          <p:nvPr>
            <p:ph sz="quarter" idx="1"/>
          </p:nvPr>
        </p:nvSpPr>
        <p:spPr>
          <a:xfrm>
            <a:off x="228600" y="762000"/>
            <a:ext cx="8763000" cy="4906963"/>
          </a:xfrm>
        </p:spPr>
        <p:txBody>
          <a:bodyPr>
            <a:normAutofit lnSpcReduction="10000"/>
          </a:bodyPr>
          <a:lstStyle/>
          <a:p>
            <a:pPr eaLnBrk="1" hangingPunct="1"/>
            <a:r>
              <a:rPr lang="en-US" sz="2800" b="1" smtClean="0"/>
              <a:t>Signal Transduction </a:t>
            </a:r>
            <a:r>
              <a:rPr lang="en-US" sz="2800" smtClean="0"/>
              <a:t>is defined as the ability of a cell to change behaviour in response to a receptor-ligand interaction. </a:t>
            </a:r>
          </a:p>
          <a:p>
            <a:pPr eaLnBrk="1" hangingPunct="1"/>
            <a:r>
              <a:rPr lang="en-US" sz="2800" smtClean="0"/>
              <a:t>The ligand is the primary messenger. </a:t>
            </a:r>
          </a:p>
          <a:p>
            <a:pPr eaLnBrk="1" hangingPunct="1"/>
            <a:r>
              <a:rPr lang="en-US" sz="2800" smtClean="0"/>
              <a:t>As the result of binding the receptor, other molecules or second messengers are produced within the target cell. </a:t>
            </a:r>
          </a:p>
          <a:p>
            <a:pPr eaLnBrk="1" hangingPunct="1"/>
            <a:r>
              <a:rPr lang="en-US" sz="2800" smtClean="0"/>
              <a:t>Second messengers relay the signal from one location to another (such as from plasma membrane to nucleus). </a:t>
            </a:r>
          </a:p>
          <a:p>
            <a:pPr eaLnBrk="1" hangingPunct="1"/>
            <a:r>
              <a:rPr lang="en-US" sz="2800" smtClean="0"/>
              <a:t>Often a cascade of changes occur within the cell which results in a change in the cell’s function or identity. </a:t>
            </a:r>
            <a:br>
              <a:rPr lang="en-US" sz="2800" smtClean="0"/>
            </a:br>
            <a:endParaRPr lang="en-US" sz="280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http://www.mun.ca/biology/desmid/brian/BIOL2060/BIOL2060-14/1402.jpg"/>
          <p:cNvPicPr>
            <a:picLocks noChangeAspect="1" noChangeArrowheads="1"/>
          </p:cNvPicPr>
          <p:nvPr/>
        </p:nvPicPr>
        <p:blipFill>
          <a:blip r:embed="rId3"/>
          <a:srcRect/>
          <a:stretch>
            <a:fillRect/>
          </a:stretch>
        </p:blipFill>
        <p:spPr bwMode="auto">
          <a:xfrm>
            <a:off x="990600" y="0"/>
            <a:ext cx="7086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8153400" cy="838200"/>
          </a:xfrm>
        </p:spPr>
        <p:txBody>
          <a:bodyPr>
            <a:normAutofit fontScale="90000"/>
          </a:bodyPr>
          <a:lstStyle/>
          <a:p>
            <a:r>
              <a:rPr lang="en-US" sz="3200" dirty="0" smtClean="0"/>
              <a:t>The overall flow of information during cell signaling </a:t>
            </a:r>
            <a:endParaRPr lang="en-US" sz="3200" dirty="0"/>
          </a:p>
        </p:txBody>
      </p:sp>
      <p:pic>
        <p:nvPicPr>
          <p:cNvPr id="5" name="Picture 4" descr="14_02FigureA-L"/>
          <p:cNvPicPr>
            <a:picLocks noChangeAspect="1" noChangeArrowheads="1"/>
          </p:cNvPicPr>
          <p:nvPr/>
        </p:nvPicPr>
        <p:blipFill>
          <a:blip r:embed="rId2"/>
          <a:srcRect/>
          <a:stretch>
            <a:fillRect/>
          </a:stretch>
        </p:blipFill>
        <p:spPr bwMode="auto">
          <a:xfrm>
            <a:off x="1752600" y="944493"/>
            <a:ext cx="5943600" cy="5688400"/>
          </a:xfrm>
          <a:prstGeom prst="rect">
            <a:avLst/>
          </a:prstGeom>
          <a:noFill/>
          <a:ln w="9525">
            <a:solidFill>
              <a:schemeClr val="accent1"/>
            </a:solid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020762"/>
          </a:xfrm>
        </p:spPr>
        <p:txBody>
          <a:bodyPr/>
          <a:lstStyle/>
          <a:p>
            <a:pPr eaLnBrk="1" hangingPunct="1"/>
            <a:r>
              <a:rPr lang="en-US" sz="3600" smtClean="0">
                <a:solidFill>
                  <a:srgbClr val="0070C0"/>
                </a:solidFill>
              </a:rPr>
              <a:t>Signal Transduction Pathway</a:t>
            </a:r>
          </a:p>
        </p:txBody>
      </p:sp>
      <p:sp>
        <p:nvSpPr>
          <p:cNvPr id="7171" name="Rectangle 3"/>
          <p:cNvSpPr>
            <a:spLocks noGrp="1" noChangeArrowheads="1"/>
          </p:cNvSpPr>
          <p:nvPr>
            <p:ph sz="quarter" idx="1"/>
          </p:nvPr>
        </p:nvSpPr>
        <p:spPr>
          <a:xfrm>
            <a:off x="571500" y="1600200"/>
            <a:ext cx="8001000" cy="5029200"/>
          </a:xfrm>
        </p:spPr>
        <p:txBody>
          <a:bodyPr/>
          <a:lstStyle/>
          <a:p>
            <a:pPr eaLnBrk="1" hangingPunct="1"/>
            <a:r>
              <a:rPr lang="en-US" sz="2800" smtClean="0">
                <a:latin typeface="Times New Roman" pitchFamily="18" charset="0"/>
                <a:cs typeface="Times New Roman" pitchFamily="18" charset="0"/>
              </a:rPr>
              <a:t>The  signal transduction pathway can act to amplify the cellular response to an external signal. </a:t>
            </a:r>
          </a:p>
          <a:p>
            <a:pPr eaLnBrk="1" hangingPunct="1"/>
            <a:r>
              <a:rPr lang="en-US" sz="2800" smtClean="0">
                <a:latin typeface="Times New Roman" pitchFamily="18" charset="0"/>
                <a:cs typeface="Times New Roman" pitchFamily="18" charset="0"/>
              </a:rPr>
              <a:t>Messenger molecules may be amino acids, peptides, proteins, fatty acids, lipids, nucleosides or nucleotides. </a:t>
            </a:r>
          </a:p>
          <a:p>
            <a:pPr eaLnBrk="1" hangingPunct="1"/>
            <a:r>
              <a:rPr lang="en-US" sz="2800" smtClean="0">
                <a:latin typeface="Times New Roman" pitchFamily="18" charset="0"/>
                <a:cs typeface="Times New Roman" pitchFamily="18" charset="0"/>
              </a:rPr>
              <a:t>Hydrophilic messengers bind to cell membrane receptors. </a:t>
            </a:r>
          </a:p>
          <a:p>
            <a:pPr eaLnBrk="1" hangingPunct="1"/>
            <a:r>
              <a:rPr lang="en-US" sz="2800" smtClean="0">
                <a:latin typeface="Times New Roman" pitchFamily="18" charset="0"/>
                <a:cs typeface="Times New Roman" pitchFamily="18" charset="0"/>
              </a:rPr>
              <a:t>Hydrophobic messengers bind to intracellular receptors which regulate expression of specific genes.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http://www.mun.ca/biology/desmid/brian/BIOL2060/BIOL2060-14/1403.jpg"/>
          <p:cNvPicPr>
            <a:picLocks noChangeAspect="1" noChangeArrowheads="1"/>
          </p:cNvPicPr>
          <p:nvPr/>
        </p:nvPicPr>
        <p:blipFill>
          <a:blip r:embed="rId3"/>
          <a:srcRect/>
          <a:stretch>
            <a:fillRect/>
          </a:stretch>
        </p:blipFill>
        <p:spPr bwMode="auto">
          <a:xfrm>
            <a:off x="838200" y="0"/>
            <a:ext cx="6705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4"/>
          <p:cNvSpPr>
            <a:spLocks noGrp="1"/>
          </p:cNvSpPr>
          <p:nvPr>
            <p:ph sz="half" idx="1"/>
          </p:nvPr>
        </p:nvSpPr>
        <p:spPr>
          <a:xfrm>
            <a:off x="152400" y="228600"/>
            <a:ext cx="8839200" cy="6400800"/>
          </a:xfrm>
        </p:spPr>
        <p:txBody>
          <a:bodyPr/>
          <a:lstStyle/>
          <a:p>
            <a:r>
              <a:rPr lang="en-US" sz="2800" smtClean="0">
                <a:latin typeface="Times New Roman" pitchFamily="18" charset="0"/>
                <a:cs typeface="Times New Roman" pitchFamily="18" charset="0"/>
              </a:rPr>
              <a:t>A ligand binds its receptor through a number of specific weak non-covalent bonds by fitting into a specific binding site.</a:t>
            </a:r>
          </a:p>
          <a:p>
            <a:r>
              <a:rPr lang="en-US" sz="2800" smtClean="0">
                <a:latin typeface="Times New Roman" pitchFamily="18" charset="0"/>
                <a:cs typeface="Times New Roman" pitchFamily="18" charset="0"/>
              </a:rPr>
              <a:t>In situations where even low concentrations of a ligand will result in binding of most of the cognate receptors, the receptor </a:t>
            </a:r>
            <a:r>
              <a:rPr lang="en-US" sz="2800" smtClean="0">
                <a:solidFill>
                  <a:srgbClr val="0070C0"/>
                </a:solidFill>
                <a:latin typeface="Times New Roman" pitchFamily="18" charset="0"/>
                <a:cs typeface="Times New Roman" pitchFamily="18" charset="0"/>
              </a:rPr>
              <a:t>affinity</a:t>
            </a:r>
            <a:r>
              <a:rPr lang="en-US" sz="2800" smtClean="0">
                <a:latin typeface="Times New Roman" pitchFamily="18" charset="0"/>
                <a:cs typeface="Times New Roman" pitchFamily="18" charset="0"/>
              </a:rPr>
              <a:t> is considered to be high. </a:t>
            </a:r>
          </a:p>
          <a:p>
            <a:r>
              <a:rPr lang="en-US" sz="2800" smtClean="0">
                <a:latin typeface="Times New Roman" pitchFamily="18" charset="0"/>
                <a:cs typeface="Times New Roman" pitchFamily="18" charset="0"/>
              </a:rPr>
              <a:t>Low receptor affinity occurs when a high concentration of the ligand is required for most receptors to be occupied. </a:t>
            </a:r>
          </a:p>
          <a:p>
            <a:r>
              <a:rPr lang="en-US" sz="2800" smtClean="0">
                <a:latin typeface="Times New Roman" pitchFamily="18" charset="0"/>
                <a:cs typeface="Times New Roman" pitchFamily="18" charset="0"/>
              </a:rPr>
              <a:t>The dissociation constant (Kd,) is the concentration of ligand required to occupy one half of the total available receptors. </a:t>
            </a:r>
          </a:p>
          <a:p>
            <a:r>
              <a:rPr lang="en-US" sz="2800" smtClean="0">
                <a:latin typeface="Times New Roman" pitchFamily="18" charset="0"/>
                <a:cs typeface="Times New Roman" pitchFamily="18" charset="0"/>
              </a:rPr>
              <a:t>This measurement of receptor affinity is often in the range of 10</a:t>
            </a:r>
            <a:r>
              <a:rPr lang="en-US" sz="2800" baseline="30000" smtClean="0">
                <a:latin typeface="Times New Roman" pitchFamily="18" charset="0"/>
                <a:cs typeface="Times New Roman" pitchFamily="18" charset="0"/>
              </a:rPr>
              <a:t>-4</a:t>
            </a:r>
            <a:r>
              <a:rPr lang="en-US" sz="2800" smtClean="0">
                <a:latin typeface="Times New Roman" pitchFamily="18" charset="0"/>
                <a:cs typeface="Times New Roman" pitchFamily="18" charset="0"/>
              </a:rPr>
              <a:t> to 10</a:t>
            </a:r>
            <a:r>
              <a:rPr lang="en-US" sz="2800" baseline="30000" smtClean="0">
                <a:latin typeface="Times New Roman" pitchFamily="18" charset="0"/>
                <a:cs typeface="Times New Roman" pitchFamily="18" charset="0"/>
              </a:rPr>
              <a:t>-9</a:t>
            </a:r>
            <a:r>
              <a:rPr lang="en-US" sz="2800" smtClean="0">
                <a:latin typeface="Times New Roman" pitchFamily="18" charset="0"/>
                <a:cs typeface="Times New Roman" pitchFamily="18" charset="0"/>
              </a:rPr>
              <a:t> mM. </a:t>
            </a:r>
          </a:p>
          <a:p>
            <a:endParaRPr lang="en-US" sz="280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4"/>
          <p:cNvSpPr>
            <a:spLocks noGrp="1"/>
          </p:cNvSpPr>
          <p:nvPr>
            <p:ph sz="half" idx="1"/>
          </p:nvPr>
        </p:nvSpPr>
        <p:spPr>
          <a:xfrm>
            <a:off x="152400" y="152400"/>
            <a:ext cx="8763000" cy="6477000"/>
          </a:xfrm>
        </p:spPr>
        <p:txBody>
          <a:bodyPr/>
          <a:lstStyle/>
          <a:p>
            <a:r>
              <a:rPr lang="en-US" sz="2400" smtClean="0">
                <a:cs typeface="Times New Roman" pitchFamily="18" charset="0"/>
              </a:rPr>
              <a:t>With prolonged exposure to a ligand (and occupation of the receptor) cells often become desensitized. </a:t>
            </a:r>
          </a:p>
          <a:p>
            <a:r>
              <a:rPr lang="en-US" sz="2400" smtClean="0">
                <a:cs typeface="Times New Roman" pitchFamily="18" charset="0"/>
              </a:rPr>
              <a:t>Desensitization of the cell to a ligand depends upon receptor down-regulation by either </a:t>
            </a:r>
            <a:br>
              <a:rPr lang="en-US" sz="2400" smtClean="0">
                <a:cs typeface="Times New Roman" pitchFamily="18" charset="0"/>
              </a:rPr>
            </a:br>
            <a:r>
              <a:rPr lang="en-US" sz="2400" smtClean="0">
                <a:cs typeface="Times New Roman" pitchFamily="18" charset="0"/>
              </a:rPr>
              <a:t>	1) removal of the receptor from the cell surface 	(receptor-mediated endocytosis) or </a:t>
            </a:r>
            <a:br>
              <a:rPr lang="en-US" sz="2400" smtClean="0">
                <a:cs typeface="Times New Roman" pitchFamily="18" charset="0"/>
              </a:rPr>
            </a:br>
            <a:r>
              <a:rPr lang="en-US" sz="2400" smtClean="0">
                <a:cs typeface="Times New Roman" pitchFamily="18" charset="0"/>
              </a:rPr>
              <a:t>	2) alterations to the receptor that lower the affinity for 	ligand or that render it unable to initiate the changes in 	cellular function (such as phosphorylation). </a:t>
            </a:r>
          </a:p>
          <a:p>
            <a:r>
              <a:rPr lang="en-US" sz="2400" smtClean="0">
                <a:cs typeface="Times New Roman" pitchFamily="18" charset="0"/>
              </a:rPr>
              <a:t>Desensitization may lead to tolerance, a phenomenon that results in the loss of medicinal effectiveness of some medicines that are over prescribed. </a:t>
            </a:r>
          </a:p>
          <a:p>
            <a:r>
              <a:rPr lang="en-US" sz="2400" smtClean="0">
                <a:cs typeface="Times New Roman" pitchFamily="18" charset="0"/>
              </a:rPr>
              <a:t>Receptor binding activates a "preprogrammed" sequence of signal transduction events that make use of previously dormant cellular processes</a:t>
            </a:r>
            <a:r>
              <a:rPr lang="en-US" smtClean="0"/>
              <a:t>.</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92075"/>
            <a:ext cx="8229600" cy="822325"/>
          </a:xfrm>
        </p:spPr>
        <p:txBody>
          <a:bodyPr/>
          <a:lstStyle/>
          <a:p>
            <a:r>
              <a:rPr lang="en-US" sz="3600" b="1" smtClean="0">
                <a:solidFill>
                  <a:srgbClr val="0070C0"/>
                </a:solidFill>
              </a:rPr>
              <a:t>G Proteins</a:t>
            </a:r>
          </a:p>
        </p:txBody>
      </p:sp>
      <p:sp>
        <p:nvSpPr>
          <p:cNvPr id="11267" name="Content Placeholder 4"/>
          <p:cNvSpPr>
            <a:spLocks noGrp="1"/>
          </p:cNvSpPr>
          <p:nvPr>
            <p:ph sz="half" idx="1"/>
          </p:nvPr>
        </p:nvSpPr>
        <p:spPr>
          <a:xfrm>
            <a:off x="457200" y="914400"/>
            <a:ext cx="8458200" cy="5715000"/>
          </a:xfrm>
        </p:spPr>
        <p:txBody>
          <a:bodyPr/>
          <a:lstStyle/>
          <a:p>
            <a:r>
              <a:rPr lang="en-US" sz="2800" smtClean="0"/>
              <a:t>Activiated G Proteins bind to enzymes or other proteins and alter the target protein’s activity. </a:t>
            </a:r>
          </a:p>
          <a:p>
            <a:r>
              <a:rPr lang="en-US" sz="2800" smtClean="0"/>
              <a:t>G Proteins are guanine-nucleotide binding proteins. </a:t>
            </a:r>
          </a:p>
          <a:p>
            <a:r>
              <a:rPr lang="en-US" sz="2800" smtClean="0"/>
              <a:t>G Protein-linked Receptors have an extracellular N-terminus and a cytosolic C-terminus separated by seven transmembrane alpha helices connected by peptide loops. </a:t>
            </a:r>
          </a:p>
          <a:p>
            <a:r>
              <a:rPr lang="en-US" sz="2800" smtClean="0"/>
              <a:t>One of the extracellular segments has an unique messenger-binding site. </a:t>
            </a:r>
          </a:p>
          <a:p>
            <a:r>
              <a:rPr lang="en-US" sz="2800" smtClean="0"/>
              <a:t>The cytosolic loop between the 5th and 6th alpha helices specifically binds a particular G protein.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http://www.mun.ca/biology/desmid/brian/BIOL2060/BIOL2060-14/1404.jpg"/>
          <p:cNvPicPr>
            <a:picLocks noChangeAspect="1" noChangeArrowheads="1"/>
          </p:cNvPicPr>
          <p:nvPr/>
        </p:nvPicPr>
        <p:blipFill>
          <a:blip r:embed="rId3"/>
          <a:srcRect/>
          <a:stretch>
            <a:fillRect/>
          </a:stretch>
        </p:blipFill>
        <p:spPr bwMode="auto">
          <a:xfrm>
            <a:off x="457200" y="228600"/>
            <a:ext cx="81534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3"/>
          <p:cNvSpPr>
            <a:spLocks noGrp="1"/>
          </p:cNvSpPr>
          <p:nvPr>
            <p:ph sz="quarter" idx="1"/>
          </p:nvPr>
        </p:nvSpPr>
        <p:spPr>
          <a:xfrm>
            <a:off x="381000" y="152400"/>
            <a:ext cx="8534400" cy="4525963"/>
          </a:xfrm>
        </p:spPr>
        <p:txBody>
          <a:bodyPr>
            <a:normAutofit fontScale="92500" lnSpcReduction="10000"/>
          </a:bodyPr>
          <a:lstStyle/>
          <a:p>
            <a:r>
              <a:rPr lang="en-US" smtClean="0"/>
              <a:t>G Proteins bound to GTP are active, those bound to GDP are not. </a:t>
            </a:r>
          </a:p>
          <a:p>
            <a:r>
              <a:rPr lang="en-US" smtClean="0"/>
              <a:t>The two classes of G Proteins are large heterotrimeric G Proteins and small monomeric G Proteins. </a:t>
            </a:r>
          </a:p>
          <a:p>
            <a:r>
              <a:rPr lang="en-US" smtClean="0"/>
              <a:t>In heterotrimeric G proteins (G alpha, beta, gamma), when a messenger binds the G Protein-linked receptor, the receptor changes conformation to allow association of the trimeric G Protein with the receptor. </a:t>
            </a:r>
          </a:p>
          <a:p>
            <a:r>
              <a:rPr lang="en-US" smtClean="0"/>
              <a:t>G-alpha subunit binds the guanine nucleotide (GDP or GTP). </a:t>
            </a:r>
            <a:br>
              <a:rPr lang="en-US" smtClean="0"/>
            </a:br>
            <a:endParaRPr lang="en-US"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http://www.mun.ca/biology/desmid/brian/BIOL2060/BIOL2060-14/1405.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http://www.mun.ca/biology/desmid/brian/BIOL2060/BIOL2060-14/1407.jpg"/>
          <p:cNvPicPr>
            <a:picLocks noChangeAspect="1" noChangeArrowheads="1"/>
          </p:cNvPicPr>
          <p:nvPr/>
        </p:nvPicPr>
        <p:blipFill>
          <a:blip r:embed="rId3"/>
          <a:srcRect b="52499"/>
          <a:stretch>
            <a:fillRect/>
          </a:stretch>
        </p:blipFill>
        <p:spPr bwMode="auto">
          <a:xfrm>
            <a:off x="1143000" y="381000"/>
            <a:ext cx="67056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http://www.mun.ca/biology/desmid/brian/BIOL2060/BIOL2060-14/1407.jpg"/>
          <p:cNvPicPr>
            <a:picLocks noChangeAspect="1" noChangeArrowheads="1"/>
          </p:cNvPicPr>
          <p:nvPr/>
        </p:nvPicPr>
        <p:blipFill>
          <a:blip r:embed="rId3"/>
          <a:srcRect t="47762"/>
          <a:stretch>
            <a:fillRect/>
          </a:stretch>
        </p:blipFill>
        <p:spPr bwMode="auto">
          <a:xfrm>
            <a:off x="1066800" y="304800"/>
            <a:ext cx="67818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1021</TotalTime>
  <Words>3983</Words>
  <Application>Microsoft Office PowerPoint</Application>
  <PresentationFormat>On-screen Show (4:3)</PresentationFormat>
  <Paragraphs>464</Paragraphs>
  <Slides>116</Slides>
  <Notes>30</Notes>
  <HiddenSlides>0</HiddenSlides>
  <MMClips>0</MMClips>
  <ScaleCrop>false</ScaleCrop>
  <HeadingPairs>
    <vt:vector size="4" baseType="variant">
      <vt:variant>
        <vt:lpstr>Theme</vt:lpstr>
      </vt:variant>
      <vt:variant>
        <vt:i4>1</vt:i4>
      </vt:variant>
      <vt:variant>
        <vt:lpstr>Slide Titles</vt:lpstr>
      </vt:variant>
      <vt:variant>
        <vt:i4>116</vt:i4>
      </vt:variant>
    </vt:vector>
  </HeadingPairs>
  <TitlesOfParts>
    <vt:vector size="117" baseType="lpstr">
      <vt:lpstr>Median</vt:lpstr>
      <vt:lpstr>Slide 1</vt:lpstr>
      <vt:lpstr>Chemical Signals and Cellular Receptors</vt:lpstr>
      <vt:lpstr>Different Types of Chemical Signals Can Be Received by Cells</vt:lpstr>
      <vt:lpstr>Slide 4</vt:lpstr>
      <vt:lpstr>Cell-to-cell signaling  by hormones &amp; local mediators </vt:lpstr>
      <vt:lpstr>Ligands and receptors</vt:lpstr>
      <vt:lpstr>Second messengers</vt:lpstr>
      <vt:lpstr>Signal transduction</vt:lpstr>
      <vt:lpstr>The overall flow of information during cell signaling </vt:lpstr>
      <vt:lpstr>Receptor Binding Involves Specific Interactions Between Ligands and Their Receptors</vt:lpstr>
      <vt:lpstr>Receptor-ligand interactions</vt:lpstr>
      <vt:lpstr>Receptor Affinity</vt:lpstr>
      <vt:lpstr>Coreceptors</vt:lpstr>
      <vt:lpstr>Receptor Down-Regulation</vt:lpstr>
      <vt:lpstr>Mechanisms of receptor down-regulation</vt:lpstr>
      <vt:lpstr>Agonists and antagonists</vt:lpstr>
      <vt:lpstr>Receptor Binding Activates a Sequence of Signal Transduction Events Within the Cell</vt:lpstr>
      <vt:lpstr>Signal Integration</vt:lpstr>
      <vt:lpstr>Slide 19</vt:lpstr>
      <vt:lpstr>Signal Amplification</vt:lpstr>
      <vt:lpstr>Signal amplification </vt:lpstr>
      <vt:lpstr>Categories of receptors</vt:lpstr>
      <vt:lpstr>G Protein-Linked Receptors</vt:lpstr>
      <vt:lpstr>Many Seven-Membrane Spanning Receptors Act via G Proteins</vt:lpstr>
      <vt:lpstr>The Structure and Regulation of G Protein-Linked Receptors</vt:lpstr>
      <vt:lpstr>Structure of G Protein linked receptors</vt:lpstr>
      <vt:lpstr>Regulation of G protein-linked receptors</vt:lpstr>
      <vt:lpstr>Protein kinase A</vt:lpstr>
      <vt:lpstr>The Structure, Activation, and Inactivation of G Proteins</vt:lpstr>
      <vt:lpstr>G protein structure</vt:lpstr>
      <vt:lpstr>G protein function</vt:lpstr>
      <vt:lpstr>G Protein activation/inactivation cycle</vt:lpstr>
      <vt:lpstr>G protein inactivation</vt:lpstr>
      <vt:lpstr>Regulation of G proteins</vt:lpstr>
      <vt:lpstr>Cyclic AMP Is a Second Messenger Whose Production Is Regulated by Some G Proteins</vt:lpstr>
      <vt:lpstr>Structure &amp; metabolism of cAMP</vt:lpstr>
      <vt:lpstr>Roles of G protein &amp; cAMP in signal transduction</vt:lpstr>
      <vt:lpstr>G proteins are active only a short time</vt:lpstr>
      <vt:lpstr>cAMP function</vt:lpstr>
      <vt:lpstr>Slide 40</vt:lpstr>
      <vt:lpstr>Activation of protein kinase A by cAMP</vt:lpstr>
      <vt:lpstr>Slide 42</vt:lpstr>
      <vt:lpstr>Disruption of G Protein Signaling Causes Several Human Diseases </vt:lpstr>
      <vt:lpstr>G protein signaling and human diseases </vt:lpstr>
      <vt:lpstr>Many G Proteins Use Inositol Trisphosphate and Diacylglycerol as Second Messengers</vt:lpstr>
      <vt:lpstr>Slide 46</vt:lpstr>
      <vt:lpstr>Formation of IP3 &amp; DAG</vt:lpstr>
      <vt:lpstr>IP3 and diacylglycerol in signaling</vt:lpstr>
      <vt:lpstr>IP3 and diacylglycerol in signaling</vt:lpstr>
      <vt:lpstr>The role of IP3 and diacylglycerol in signaling</vt:lpstr>
      <vt:lpstr>The Release of Calcium Ions Is a Key Event in Many Signaling Processes</vt:lpstr>
      <vt:lpstr>Increase in free cytosolic Ca2+ conc triggered by a hormone that stimulates the formation of IP3</vt:lpstr>
      <vt:lpstr>Calcium in signaling</vt:lpstr>
      <vt:lpstr>Calcium in signaling (continued)</vt:lpstr>
      <vt:lpstr>Overview of calcium regulation in cells</vt:lpstr>
      <vt:lpstr>Calcium in signaling (continued)</vt:lpstr>
      <vt:lpstr>Calcium Release Following Fertilization of Animal Eggs</vt:lpstr>
      <vt:lpstr>Transient increase in free Ca2+ conc that occurs in an egg cell immediately after fertilization </vt:lpstr>
      <vt:lpstr>Roles of calcium in fertilization</vt:lpstr>
      <vt:lpstr>Roles of calcium in fertilization</vt:lpstr>
      <vt:lpstr>Calcium Binding Activates Many Effector Proteins</vt:lpstr>
      <vt:lpstr>Slide 62</vt:lpstr>
      <vt:lpstr>Calmodulin function</vt:lpstr>
      <vt:lpstr>Slide 64</vt:lpstr>
      <vt:lpstr>Protein Kinase-Associated Receptors</vt:lpstr>
      <vt:lpstr>Growth Factors Often Bind Protein Kinase-Associated Receptors</vt:lpstr>
      <vt:lpstr>Components of blood plasma and serum</vt:lpstr>
      <vt:lpstr>Platelet-derived growth factor</vt:lpstr>
      <vt:lpstr>Receptor tyrosine kinases</vt:lpstr>
      <vt:lpstr>Slide 70</vt:lpstr>
      <vt:lpstr>Receptor Tyrosine Kinases Aggregate and Undergo Autophosphorylation</vt:lpstr>
      <vt:lpstr>Slide 72</vt:lpstr>
      <vt:lpstr>The Structure of Receptor Tyrosine Kinases</vt:lpstr>
      <vt:lpstr>Structure of receptor tyrosine kinases</vt:lpstr>
      <vt:lpstr>The Activation of Receptor Tyrosine Kinases</vt:lpstr>
      <vt:lpstr>RTKs Initiate a Signal Transduction Cascade Involving Ras and MAP Kinase</vt:lpstr>
      <vt:lpstr>Signal transduction through RTKs</vt:lpstr>
      <vt:lpstr>End </vt:lpstr>
      <vt:lpstr>Slide 79</vt:lpstr>
      <vt:lpstr>Slide 80</vt:lpstr>
      <vt:lpstr>Slide 81</vt:lpstr>
      <vt:lpstr>Hormone Signaling</vt:lpstr>
      <vt:lpstr>Slide 83</vt:lpstr>
      <vt:lpstr>Hormones Can Be Classified by the Distance They Travel and by Their Chemical Properties</vt:lpstr>
      <vt:lpstr>Slide 85</vt:lpstr>
      <vt:lpstr>Chemical classification of endocrine hormones</vt:lpstr>
      <vt:lpstr>Slide 87</vt:lpstr>
      <vt:lpstr>Signal Transduction</vt:lpstr>
      <vt:lpstr>Slide 89</vt:lpstr>
      <vt:lpstr>Signal Transduction Pathway</vt:lpstr>
      <vt:lpstr>Slide 91</vt:lpstr>
      <vt:lpstr>Slide 92</vt:lpstr>
      <vt:lpstr>Slide 93</vt:lpstr>
      <vt:lpstr>G Proteins</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Calcium as a signal </vt:lpstr>
      <vt:lpstr>Slide 111</vt:lpstr>
      <vt:lpstr>Slide 112</vt:lpstr>
      <vt:lpstr>Slide 113</vt:lpstr>
      <vt:lpstr>Slide 114</vt:lpstr>
      <vt:lpstr>Slide 115</vt:lpstr>
      <vt:lpstr>Slide 116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Jeannette</dc:creator>
  <cp:lastModifiedBy>user</cp:lastModifiedBy>
  <cp:revision>95</cp:revision>
  <dcterms:created xsi:type="dcterms:W3CDTF">2003-02-13T14:33:10Z</dcterms:created>
  <dcterms:modified xsi:type="dcterms:W3CDTF">2013-01-12T20:14:02Z</dcterms:modified>
</cp:coreProperties>
</file>