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63"/>
  </p:notesMasterIdLst>
  <p:sldIdLst>
    <p:sldId id="301" r:id="rId2"/>
    <p:sldId id="257" r:id="rId3"/>
    <p:sldId id="303" r:id="rId4"/>
    <p:sldId id="259" r:id="rId5"/>
    <p:sldId id="260" r:id="rId6"/>
    <p:sldId id="304" r:id="rId7"/>
    <p:sldId id="305" r:id="rId8"/>
    <p:sldId id="306" r:id="rId9"/>
    <p:sldId id="262" r:id="rId10"/>
    <p:sldId id="307" r:id="rId11"/>
    <p:sldId id="308" r:id="rId12"/>
    <p:sldId id="309" r:id="rId13"/>
    <p:sldId id="310" r:id="rId14"/>
    <p:sldId id="263" r:id="rId15"/>
    <p:sldId id="311" r:id="rId16"/>
    <p:sldId id="312" r:id="rId17"/>
    <p:sldId id="313" r:id="rId18"/>
    <p:sldId id="265" r:id="rId19"/>
    <p:sldId id="314" r:id="rId20"/>
    <p:sldId id="266" r:id="rId21"/>
    <p:sldId id="315" r:id="rId22"/>
    <p:sldId id="268" r:id="rId23"/>
    <p:sldId id="267" r:id="rId24"/>
    <p:sldId id="298" r:id="rId25"/>
    <p:sldId id="270" r:id="rId26"/>
    <p:sldId id="271" r:id="rId27"/>
    <p:sldId id="272" r:id="rId28"/>
    <p:sldId id="273" r:id="rId29"/>
    <p:sldId id="274" r:id="rId30"/>
    <p:sldId id="317" r:id="rId31"/>
    <p:sldId id="320" r:id="rId32"/>
    <p:sldId id="321" r:id="rId33"/>
    <p:sldId id="318" r:id="rId34"/>
    <p:sldId id="275" r:id="rId35"/>
    <p:sldId id="277" r:id="rId36"/>
    <p:sldId id="322" r:id="rId37"/>
    <p:sldId id="278" r:id="rId38"/>
    <p:sldId id="279" r:id="rId39"/>
    <p:sldId id="280" r:id="rId40"/>
    <p:sldId id="323" r:id="rId41"/>
    <p:sldId id="324" r:id="rId42"/>
    <p:sldId id="281" r:id="rId43"/>
    <p:sldId id="325" r:id="rId44"/>
    <p:sldId id="282" r:id="rId45"/>
    <p:sldId id="326" r:id="rId46"/>
    <p:sldId id="283" r:id="rId47"/>
    <p:sldId id="284" r:id="rId48"/>
    <p:sldId id="285" r:id="rId49"/>
    <p:sldId id="300" r:id="rId50"/>
    <p:sldId id="290" r:id="rId51"/>
    <p:sldId id="286" r:id="rId52"/>
    <p:sldId id="287" r:id="rId53"/>
    <p:sldId id="288" r:id="rId54"/>
    <p:sldId id="289" r:id="rId55"/>
    <p:sldId id="292" r:id="rId56"/>
    <p:sldId id="293" r:id="rId57"/>
    <p:sldId id="328" r:id="rId58"/>
    <p:sldId id="327" r:id="rId59"/>
    <p:sldId id="294" r:id="rId60"/>
    <p:sldId id="291" r:id="rId61"/>
    <p:sldId id="295" r:id="rId62"/>
  </p:sldIdLst>
  <p:sldSz cx="9144000" cy="6858000" type="screen4x3"/>
  <p:notesSz cx="700405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1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1" tIns="46570" rIns="93141" bIns="4657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7163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1" tIns="46570" rIns="93141" bIns="4657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60387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1" tIns="46570" rIns="93141" bIns="465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1" tIns="46570" rIns="93141" bIns="4657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7163" y="8829675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1" tIns="46570" rIns="93141" bIns="4657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F89D49-B476-4ACA-B091-F9DCF5613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rythingbio.com/glos/definition.php?ID=3279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everythingbio.com/glos/definition.php?ID=1702" TargetMode="External"/><Relationship Id="rId4" Type="http://schemas.openxmlformats.org/officeDocument/2006/relationships/hyperlink" Target="http://www.everythingbio.com/glos/definition.php?ID=2922" TargetMode="Externa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rythingbio.com/glos/definition.php?ID=3279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everythingbio.com/glos/definition.php?ID=1702" TargetMode="External"/><Relationship Id="rId4" Type="http://schemas.openxmlformats.org/officeDocument/2006/relationships/hyperlink" Target="http://www.everythingbio.com/glos/definition.php?ID=2922" TargetMode="Externa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3C146-E8CB-4203-909D-B0443B0C59B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6E8CF2-29F3-4C4B-9D10-1644800D91C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BC6D2B-E8CE-4B4F-AD25-FECACBC2719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9AB08-F22D-4E20-955E-1267E5F8592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57528-7FE0-4105-B0E8-C8248917D01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741DF9-3169-4BB3-BE12-98EB8C60C25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D0FD82-EB3F-4CF1-9F82-E1AD521C71C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A52F0-E136-4A94-ACED-78331665FFF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1E5AED-7C0A-4242-86C1-5A02A6E2670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1E5AED-7C0A-4242-86C1-5A02A6E2670C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DAA5FE-9684-46E3-898B-781BD4BD7E29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3C146-E8CB-4203-909D-B0443B0C59B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BC6C7A-118F-48A1-B3D4-1CC567C39A88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BC6C7A-118F-48A1-B3D4-1CC567C39A8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EC94F6-EFC8-4CCA-A5AA-7CC1EF8A50CC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EDFAB4-1979-4A6A-A662-F72307284221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663B64-C345-457E-9DA7-07AD9376E4D7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F2B6BE-3F97-4021-81ED-132876746757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</a:t>
            </a:r>
            <a:r>
              <a:rPr lang="en-US" dirty="0" smtClean="0">
                <a:hlinkClick r:id="rId3" action="ppaction://hlinkfile"/>
              </a:rPr>
              <a:t>hydrogen</a:t>
            </a:r>
            <a:r>
              <a:rPr lang="en-US" dirty="0" smtClean="0"/>
              <a:t> </a:t>
            </a:r>
            <a:r>
              <a:rPr lang="en-US" dirty="0" smtClean="0">
                <a:hlinkClick r:id="rId4" action="ppaction://hlinkfile"/>
              </a:rPr>
              <a:t>atom</a:t>
            </a:r>
            <a:r>
              <a:rPr lang="en-US" dirty="0" smtClean="0"/>
              <a:t> has </a:t>
            </a:r>
            <a:r>
              <a:rPr lang="en-US" dirty="0" smtClean="0">
                <a:hlinkClick r:id="rId5" action="ppaction://hlinkfile"/>
              </a:rPr>
              <a:t>mass</a:t>
            </a:r>
            <a:r>
              <a:rPr lang="en-US" dirty="0" smtClean="0"/>
              <a:t> of 1 </a:t>
            </a:r>
            <a:r>
              <a:rPr lang="en-US" dirty="0" err="1" smtClean="0"/>
              <a:t>Da</a:t>
            </a:r>
            <a:r>
              <a:rPr lang="en-US" dirty="0" smtClean="0"/>
              <a:t>, so 1 </a:t>
            </a:r>
            <a:r>
              <a:rPr lang="en-US" dirty="0" err="1" smtClean="0"/>
              <a:t>Da</a:t>
            </a:r>
            <a:r>
              <a:rPr lang="en-US" dirty="0" smtClean="0"/>
              <a:t> = 1 g/mol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89D49-B476-4ACA-B091-F9DCF561343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AFF04-6696-49AB-81A1-806ADB02795D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</a:t>
            </a:r>
            <a:r>
              <a:rPr lang="en-US" dirty="0" smtClean="0">
                <a:hlinkClick r:id="rId3" action="ppaction://hlinkfile"/>
              </a:rPr>
              <a:t>hydrogen</a:t>
            </a:r>
            <a:r>
              <a:rPr lang="en-US" dirty="0" smtClean="0"/>
              <a:t> </a:t>
            </a:r>
            <a:r>
              <a:rPr lang="en-US" dirty="0" smtClean="0">
                <a:hlinkClick r:id="rId4" action="ppaction://hlinkfile"/>
              </a:rPr>
              <a:t>atom</a:t>
            </a:r>
            <a:r>
              <a:rPr lang="en-US" dirty="0" smtClean="0"/>
              <a:t> has </a:t>
            </a:r>
            <a:r>
              <a:rPr lang="en-US" dirty="0" smtClean="0">
                <a:hlinkClick r:id="rId5" action="ppaction://hlinkfile"/>
              </a:rPr>
              <a:t>mass</a:t>
            </a:r>
            <a:r>
              <a:rPr lang="en-US" dirty="0" smtClean="0"/>
              <a:t> of 1 </a:t>
            </a:r>
            <a:r>
              <a:rPr lang="en-US" dirty="0" err="1" smtClean="0"/>
              <a:t>Da</a:t>
            </a:r>
            <a:r>
              <a:rPr lang="en-US" dirty="0" smtClean="0"/>
              <a:t>, so 1 </a:t>
            </a:r>
            <a:r>
              <a:rPr lang="en-US" dirty="0" err="1" smtClean="0"/>
              <a:t>Da</a:t>
            </a:r>
            <a:r>
              <a:rPr lang="en-US" dirty="0" smtClean="0"/>
              <a:t> = 1 g/mol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89D49-B476-4ACA-B091-F9DCF561343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9725F5-318C-4895-A1B7-151CB746EB9E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ED2EE6-037F-4BA6-B9DB-05BCF9C8E6F0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DF141E-5092-439C-BC98-84162DB8702E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64D15-F934-41DA-B557-EBCE0AD345E6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F5E145-2266-4574-803B-CDB5798AE4D8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DD7FC8-ABA0-4A2E-8D22-39335478F3B9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08C30-7FA2-4BAB-A8F8-1CA3FA0FEF55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4D273F-7E6A-468D-96C5-898EE7DDEF43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7A24F6-7E01-4DFB-9C0E-A920177EFD15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E36E2-2D28-4EA6-AFD0-02751CD74951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12FF24-495E-4579-A95E-FA133AD3BBC3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32D37F-36D8-4585-AFB9-2C0C33D81CC9}" type="slidenum">
              <a:rPr lang="en-US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AA30C2-6C57-45C3-B5E7-E1536B13CC7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32D37F-36D8-4585-AFB9-2C0C33D81CC9}" type="slidenum">
              <a:rPr lang="en-US" smtClean="0"/>
              <a:pPr/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62F53-2930-423A-A523-377E1F12E746}" type="slidenum">
              <a:rPr lang="en-US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D6C8BE-737A-4429-BEC8-88B4667AED3E}" type="slidenum">
              <a:rPr lang="en-US" smtClean="0"/>
              <a:pPr/>
              <a:t>60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5F1A24-C952-41C5-B0A9-1357097C5FBF}" type="slidenum">
              <a:rPr lang="en-US" smtClean="0"/>
              <a:pPr/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3C06C7-E28C-44F0-A37A-7394F3F84673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9747A-00AB-4F85-870C-99A2D3C5121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248EC-6438-4AB1-9E5A-FF661825C37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F26C0-FAE4-47B7-A568-AE9BA04B6E2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4378CD-B8E7-4419-833D-82FE7BEED07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1607BFB-FEA0-42B5-9E08-60963694ED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8DB3A-A827-4C22-8C4D-7A1BA04A33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C9C08168-4E2C-40A7-9F44-DB53228FB7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988FF-7634-487B-8925-0893C53FE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061A4-6E23-4539-A739-987933D84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4C37FF7-5E72-4494-BD49-D558A60CE9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6A2746-D1E3-4783-86E8-107B855898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40FEF6A6-341D-46D2-999A-8BED7A6510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CC6B6302-3EC3-432A-B9FD-321C78455B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CDCDA14-286D-47E8-92D1-38CE360A95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B0C8223-69B2-4B05-AF10-71DDD4CF51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16DC421-997B-43B7-83CA-F258082021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342CAFC-3AB2-48C6-BE1E-8AF283D9DA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5D94C0E-06B2-4AFB-8569-C43E7A4CF1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066800" y="609600"/>
            <a:ext cx="7391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4800" dirty="0" smtClean="0">
                <a:latin typeface="+mj-lt"/>
              </a:rPr>
              <a:t>Transport Across Membranes:</a:t>
            </a:r>
            <a:br>
              <a:rPr lang="en-US" sz="4800" dirty="0" smtClean="0">
                <a:latin typeface="+mj-lt"/>
              </a:rPr>
            </a:br>
            <a:r>
              <a:rPr lang="en-US" sz="4800" dirty="0" smtClean="0">
                <a:latin typeface="+mj-lt"/>
              </a:rPr>
              <a:t>Overcoming the Permeability Barrier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6576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Instructor: Dr. </a:t>
            </a:r>
            <a:r>
              <a:rPr lang="en-US" sz="2400" dirty="0" err="1" smtClean="0"/>
              <a:t>Mahmoud</a:t>
            </a:r>
            <a:r>
              <a:rPr lang="en-US" sz="2400" dirty="0" smtClean="0"/>
              <a:t>  A. </a:t>
            </a:r>
            <a:r>
              <a:rPr lang="en-US" sz="2400" dirty="0" err="1" smtClean="0"/>
              <a:t>Srour</a:t>
            </a:r>
            <a:endParaRPr lang="en-US" sz="2400" dirty="0" smtClean="0"/>
          </a:p>
          <a:p>
            <a:r>
              <a:rPr lang="en-US" sz="2400" dirty="0" smtClean="0"/>
              <a:t>Course:  Cell Biology  0202211</a:t>
            </a:r>
          </a:p>
          <a:p>
            <a:endParaRPr lang="en-US" sz="2400" dirty="0"/>
          </a:p>
          <a:p>
            <a:r>
              <a:rPr lang="en-US" sz="2400" dirty="0" smtClean="0"/>
              <a:t>Reading:</a:t>
            </a:r>
          </a:p>
          <a:p>
            <a:r>
              <a:rPr lang="en-US" sz="2400" dirty="0" smtClean="0"/>
              <a:t>Becker’s World of the Cell, 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 err="1" smtClean="0"/>
              <a:t>ed</a:t>
            </a:r>
            <a:r>
              <a:rPr lang="en-US" sz="2400" dirty="0" smtClean="0"/>
              <a:t>/ 2012.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Chap 8, p. 194-223.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616744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Lec</a:t>
            </a:r>
            <a:r>
              <a:rPr lang="en-US" sz="2400" dirty="0" smtClean="0"/>
              <a:t> # 12			Sat  10.11.2012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08_02FigureA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8600"/>
            <a:ext cx="5801887" cy="6629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08_02FigureB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3715"/>
            <a:ext cx="4876800" cy="63148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08_02FigureC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17854"/>
            <a:ext cx="5638800" cy="62532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08_02FigureD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47501"/>
            <a:ext cx="5105400" cy="62563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3399"/>
                </a:solidFill>
              </a:rPr>
              <a:t>Simple Diffusion: Unassisted Movement Down the Gradient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1500" y="1600200"/>
            <a:ext cx="80010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Down a concentration gradient – higher to lower</a:t>
            </a:r>
          </a:p>
          <a:p>
            <a:pPr eaLnBrk="1" hangingPunct="1"/>
            <a:r>
              <a:rPr lang="en-US" sz="2800" dirty="0" smtClean="0"/>
              <a:t>Usually small, relatively non-polar molecules – must move past the hydrophobic interior</a:t>
            </a:r>
          </a:p>
          <a:p>
            <a:pPr eaLnBrk="1" hangingPunct="1"/>
            <a:r>
              <a:rPr lang="en-US" sz="2800" dirty="0" smtClean="0"/>
              <a:t>Involves no transport proteins - unassisted</a:t>
            </a:r>
          </a:p>
          <a:p>
            <a:pPr eaLnBrk="1" hangingPunct="1"/>
            <a:r>
              <a:rPr lang="en-US" sz="2800" dirty="0" smtClean="0"/>
              <a:t>Kinetically there is no saturation point at high concentration</a:t>
            </a:r>
          </a:p>
          <a:p>
            <a:pPr eaLnBrk="1" hangingPunct="1"/>
            <a:r>
              <a:rPr lang="en-US" sz="2800" dirty="0" smtClean="0"/>
              <a:t>Linear relationship between diffusion rate and concentration gradient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3886200" cy="1447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Transport of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,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&amp; HCO3- across RBC membrane  </a:t>
            </a:r>
            <a:endParaRPr lang="en-US" sz="3200" dirty="0"/>
          </a:p>
        </p:txBody>
      </p:sp>
      <p:pic>
        <p:nvPicPr>
          <p:cNvPr id="7" name="Picture 6" descr="08_03Figure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74320"/>
            <a:ext cx="3206496" cy="6583680"/>
          </a:xfrm>
          <a:prstGeom prst="rect">
            <a:avLst/>
          </a:prstGeom>
        </p:spPr>
      </p:pic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609600" y="1981200"/>
            <a:ext cx="4038600" cy="3017520"/>
          </a:xfrm>
          <a:prstGeom prst="rect">
            <a:avLst/>
          </a:prstGeom>
        </p:spPr>
        <p:txBody>
          <a:bodyPr/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Picks up O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lungs to move to tissues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tissues have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 [O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]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CO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can also move but usually as HCO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3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-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changes places with O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08_03FigureA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8599"/>
            <a:ext cx="6477000" cy="66124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08_03FigureB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4800"/>
            <a:ext cx="6641586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504D"/>
                </a:solidFill>
              </a:rPr>
              <a:t>Diffusion Always Moves Solutes Toward Equilibrium</a:t>
            </a:r>
            <a:endParaRPr lang="en-US" sz="4000" dirty="0" smtClean="0"/>
          </a:p>
        </p:txBody>
      </p:sp>
      <p:sp>
        <p:nvSpPr>
          <p:cNvPr id="10244" name="Rectangle 6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If a membrane allows the movement of solutes, overtime the solutes will balance out across the membrane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Try to get to the lowest free energy – move down the concentration gradient from high to low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When equal on both sides, it is at equilibrium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solute can still move but no net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08_04FigureA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228600"/>
            <a:ext cx="7439675" cy="6019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3"/>
                </a:solidFill>
              </a:rPr>
              <a:t>Cells and transport processes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Small organic molecules and ions move through the membrane by special processes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solute concentration is usually higher inside the cell than outside – need to overcome the concentration gradient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Transport will be selective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20% of E coli genome is for transport proteins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 central aspect of cell function is selective  </a:t>
            </a:r>
            <a:r>
              <a:rPr lang="en-US" b="1" dirty="0" smtClean="0"/>
              <a:t>transport,</a:t>
            </a:r>
            <a:r>
              <a:rPr lang="en-US" dirty="0" smtClean="0"/>
              <a:t> the movement of ions or small organic molecules (</a:t>
            </a:r>
            <a:r>
              <a:rPr lang="en-US" i="1" dirty="0" smtClean="0"/>
              <a:t>metabolites</a:t>
            </a:r>
            <a:r>
              <a:rPr lang="en-US" dirty="0" smtClean="0"/>
              <a:t>; components of metabolic pathways)</a:t>
            </a: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C00000"/>
                </a:solidFill>
              </a:rPr>
              <a:t>Osmosis</a:t>
            </a:r>
          </a:p>
        </p:txBody>
      </p:sp>
      <p:sp>
        <p:nvSpPr>
          <p:cNvPr id="11268" name="Rectangle 10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Movement of WATER only across the semi-permeable membrane until water concentration is the same on both sides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Solutes disrupt the 3-D interactions of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0, so essentially uncharged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moves from higher free energy or lower [solute] to lower free energy or higher [solute]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moves in to ‘dilute’ the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on the other 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08_04FigureB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"/>
            <a:ext cx="6975356" cy="6172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207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Water Movement</a:t>
            </a:r>
          </a:p>
        </p:txBody>
      </p:sp>
      <p:pic>
        <p:nvPicPr>
          <p:cNvPr id="12292" name="Picture 5" descr="08A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52600" y="1143000"/>
            <a:ext cx="4935706" cy="3615404"/>
          </a:xfrm>
          <a:noFill/>
          <a:ln>
            <a:solidFill>
              <a:schemeClr val="accent1"/>
            </a:solidFill>
          </a:ln>
        </p:spPr>
      </p:pic>
      <p:sp>
        <p:nvSpPr>
          <p:cNvPr id="122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913313"/>
            <a:ext cx="8229600" cy="1852612"/>
          </a:xfrm>
        </p:spPr>
        <p:txBody>
          <a:bodyPr/>
          <a:lstStyle/>
          <a:p>
            <a:pPr eaLnBrk="1" hangingPunct="1"/>
            <a:r>
              <a:rPr lang="en-US" sz="2400" smtClean="0"/>
              <a:t>Hypertonic solution – high [solute], H</a:t>
            </a:r>
            <a:r>
              <a:rPr lang="en-US" sz="2400" baseline="-25000" smtClean="0"/>
              <a:t>2</a:t>
            </a:r>
            <a:r>
              <a:rPr lang="en-US" sz="2400" smtClean="0"/>
              <a:t>O out, cell shrinks</a:t>
            </a:r>
          </a:p>
          <a:p>
            <a:pPr eaLnBrk="1" hangingPunct="1"/>
            <a:r>
              <a:rPr lang="en-US" sz="2400" smtClean="0"/>
              <a:t>Isotonic solution – [solute] equal, no net movement of H</a:t>
            </a:r>
            <a:r>
              <a:rPr lang="en-US" sz="2400" baseline="-25000" smtClean="0"/>
              <a:t>2</a:t>
            </a:r>
            <a:r>
              <a:rPr lang="en-US" sz="2400" smtClean="0"/>
              <a:t>O, no change</a:t>
            </a:r>
          </a:p>
          <a:p>
            <a:pPr eaLnBrk="1" hangingPunct="1"/>
            <a:r>
              <a:rPr lang="en-US" sz="2400" smtClean="0"/>
              <a:t>Hypotonic solution – low [solute], H</a:t>
            </a:r>
            <a:r>
              <a:rPr lang="en-US" sz="2400" baseline="-25000" smtClean="0"/>
              <a:t>2</a:t>
            </a:r>
            <a:r>
              <a:rPr lang="en-US" sz="2400" smtClean="0"/>
              <a:t>O in, cell burst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/>
              <a:t>Factors Affecting Diffusion</a:t>
            </a:r>
          </a:p>
        </p:txBody>
      </p:sp>
      <p:sp>
        <p:nvSpPr>
          <p:cNvPr id="13316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Size – small -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O,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and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, still hindered by the </a:t>
            </a:r>
            <a:r>
              <a:rPr lang="en-US" sz="2800" dirty="0" err="1" smtClean="0"/>
              <a:t>bilayer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Glucose is small but will need a transport protein</a:t>
            </a:r>
          </a:p>
          <a:p>
            <a:r>
              <a:rPr lang="en-US" sz="2800" dirty="0" smtClean="0"/>
              <a:t>Polarity – non-polar = permeable, polar </a:t>
            </a:r>
            <a:r>
              <a:rPr lang="en-US" sz="2800" dirty="0" smtClean="0">
                <a:sym typeface="Symbol" pitchFamily="18" charset="2"/>
              </a:rPr>
              <a:t> permeable</a:t>
            </a:r>
          </a:p>
          <a:p>
            <a:pPr lvl="1"/>
            <a:r>
              <a:rPr lang="en-US" sz="2800" dirty="0" smtClean="0">
                <a:sym typeface="Symbol" pitchFamily="18" charset="2"/>
              </a:rPr>
              <a:t>partition coefficient – measure of polarity: ratio of its solubility in an organic solvent to its solubility in water</a:t>
            </a:r>
          </a:p>
          <a:p>
            <a:pPr eaLnBrk="1" hangingPunct="1"/>
            <a:r>
              <a:rPr lang="en-US" sz="2800" dirty="0" smtClean="0"/>
              <a:t>Charge - </a:t>
            </a:r>
          </a:p>
          <a:p>
            <a:pPr eaLnBrk="1" hangingPunct="1"/>
            <a:endParaRPr lang="en-US" sz="2800" dirty="0" smtClean="0"/>
          </a:p>
          <a:p>
            <a:pPr lvl="2" eaLnBrk="1" hangingPunct="1"/>
            <a:endParaRPr lang="en-US" sz="2800" dirty="0" smtClean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Ion Permeability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Ions have a strong association with H</a:t>
            </a:r>
            <a:r>
              <a:rPr lang="en-US" baseline="-25000" smtClean="0"/>
              <a:t>2</a:t>
            </a:r>
            <a:r>
              <a:rPr lang="en-US" smtClean="0"/>
              <a:t>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shell of hydration – restricts movement of ions, must remove the H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Ion gradient needed to maintain cell function and electrochemical potential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important to mitochondria and chloroplasts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Protein channels take the place of H</a:t>
            </a:r>
            <a:r>
              <a:rPr lang="en-US" baseline="-25000" smtClean="0"/>
              <a:t>2</a:t>
            </a:r>
            <a:r>
              <a:rPr lang="en-US" smtClean="0"/>
              <a:t>O and allow the ions to move across membrane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Comparison of the kinetics of simple diffusion and facilitated diffusion</a:t>
            </a:r>
          </a:p>
        </p:txBody>
      </p:sp>
      <p:pic>
        <p:nvPicPr>
          <p:cNvPr id="5" name="Picture 3" descr="\\Ps14\proofreading\50823_becker_TAs\JPEGS\chap008\08_05Figure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828800"/>
            <a:ext cx="7620000" cy="48058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3399"/>
                </a:solidFill>
              </a:rPr>
              <a:t>Facilitated Diffusion: Protein-Mediated Movement Down the Gradient</a:t>
            </a:r>
            <a:endParaRPr lang="en-US" sz="36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Too large or too polar to move by simple diffusion, even if exergonic reaction</a:t>
            </a:r>
          </a:p>
          <a:p>
            <a:pPr lvl="1" eaLnBrk="1" hangingPunct="1"/>
            <a:r>
              <a:rPr lang="en-US" smtClean="0"/>
              <a:t>requires no energy</a:t>
            </a:r>
          </a:p>
          <a:p>
            <a:pPr eaLnBrk="1" hangingPunct="1"/>
            <a:r>
              <a:rPr lang="en-US" smtClean="0"/>
              <a:t>Requires transport protein to recognize the solute and help move it across the membrane </a:t>
            </a:r>
          </a:p>
          <a:p>
            <a:pPr eaLnBrk="1" hangingPunct="1"/>
            <a:r>
              <a:rPr lang="en-US" smtClean="0"/>
              <a:t>Move down a concentration or electrochemical gradient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 Classes of Transport Proteins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Carrier proteins – transporters or permeases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Bind 1 or more solutes, undergo conformational change to move solute to the other side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Shield polar and charged R groups from the bilayer interior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Channel proteins – hydrophilic channels thru the membrane – pores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No conformational change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Small and highly selective – ions, probably because no conformation changes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Movement is quicker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504D"/>
                </a:solidFill>
              </a:rPr>
              <a:t>Carrier Proteins and Channel Proteins Facilitate Diffusion by Different Mechanisms</a:t>
            </a:r>
            <a:endParaRPr lang="en-US" sz="32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Carrier proteins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err="1" smtClean="0"/>
              <a:t>Allosteric</a:t>
            </a:r>
            <a:r>
              <a:rPr lang="en-US" sz="2800" dirty="0" smtClean="0"/>
              <a:t> protein with 2 conformations – binding site open to solute, binding initiates change in shape to move solute across the membrane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Similar to enzymes – </a:t>
            </a:r>
            <a:r>
              <a:rPr lang="en-US" sz="2800" dirty="0" err="1" smtClean="0"/>
              <a:t>permease</a:t>
            </a:r>
            <a:endParaRPr lang="en-U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Specific for solute, small group of similar solutes or 1 form of stereoisomer (</a:t>
            </a:r>
            <a:r>
              <a:rPr lang="en-US" sz="2400" dirty="0" err="1" smtClean="0"/>
              <a:t>stereospecific</a:t>
            </a:r>
            <a:r>
              <a:rPr lang="en-US" sz="2400" dirty="0" smtClean="0"/>
              <a:t>)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D form of glucose, </a:t>
            </a:r>
            <a:r>
              <a:rPr lang="en-US" sz="2000" dirty="0" err="1" smtClean="0"/>
              <a:t>galactose</a:t>
            </a:r>
            <a:r>
              <a:rPr lang="en-US" sz="2000" dirty="0" smtClean="0"/>
              <a:t> and mannose  but not 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Can become saturated if [transportable solute] goes up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Follows </a:t>
            </a:r>
            <a:r>
              <a:rPr lang="en-US" sz="2000" dirty="0" err="1" smtClean="0"/>
              <a:t>Michaelis-Menton</a:t>
            </a:r>
            <a:r>
              <a:rPr lang="en-US" sz="2000" dirty="0" smtClean="0"/>
              <a:t> kinetics, saturation,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 in the movement of solute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Can have competitive inhibition of binding site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Carrier Proteins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Carrier proteins differ in the number of solutes transported and the direction they move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>
                <a:solidFill>
                  <a:srgbClr val="FF0000"/>
                </a:solidFill>
              </a:rPr>
              <a:t>Uniport</a:t>
            </a:r>
            <a:r>
              <a:rPr lang="en-US" sz="2800" dirty="0" smtClean="0"/>
              <a:t> (</a:t>
            </a:r>
            <a:r>
              <a:rPr lang="en-US" sz="2800" dirty="0" err="1" smtClean="0"/>
              <a:t>uniporter</a:t>
            </a:r>
            <a:r>
              <a:rPr lang="en-US" sz="2800" dirty="0" smtClean="0"/>
              <a:t>) – 1 solute in one direction only (in or out dependent on gradient).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Coupled transport </a:t>
            </a:r>
            <a:r>
              <a:rPr lang="en-US" sz="2800" dirty="0" smtClean="0"/>
              <a:t>– 2 solutes transported together so both must be present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 dirty="0" err="1" smtClean="0"/>
              <a:t>Symport</a:t>
            </a:r>
            <a:r>
              <a:rPr lang="en-US" sz="2800" dirty="0" smtClean="0"/>
              <a:t> (co-transporter or </a:t>
            </a:r>
            <a:r>
              <a:rPr lang="en-US" sz="2800" dirty="0" err="1" smtClean="0"/>
              <a:t>symporters</a:t>
            </a:r>
            <a:r>
              <a:rPr lang="en-US" sz="2800" dirty="0" smtClean="0"/>
              <a:t>) – both solutes move in the same direction (in or out)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b="1" dirty="0" err="1" smtClean="0"/>
              <a:t>Antiport</a:t>
            </a:r>
            <a:r>
              <a:rPr lang="en-US" sz="2800" dirty="0" smtClean="0"/>
              <a:t> (counter transport or </a:t>
            </a:r>
            <a:r>
              <a:rPr lang="en-US" sz="2800" dirty="0" err="1" smtClean="0"/>
              <a:t>antiporters</a:t>
            </a:r>
            <a:r>
              <a:rPr lang="en-US" sz="2800" dirty="0" smtClean="0"/>
              <a:t>) – solutes move in opposite direction (1 in, 1 out)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is central to cell function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A central aspect of cell function is selective  </a:t>
            </a:r>
            <a:r>
              <a:rPr lang="en-US" b="1" dirty="0" smtClean="0"/>
              <a:t>transport,</a:t>
            </a:r>
            <a:r>
              <a:rPr lang="en-US" dirty="0" smtClean="0"/>
              <a:t> the movement of ions or small organic molecules (</a:t>
            </a:r>
            <a:r>
              <a:rPr lang="en-US" i="1" dirty="0" smtClean="0"/>
              <a:t>metabolites</a:t>
            </a:r>
            <a:r>
              <a:rPr lang="en-US" dirty="0" smtClean="0"/>
              <a:t>; components of metabolic pathways)</a:t>
            </a: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Comparison of </a:t>
            </a:r>
            <a:r>
              <a:rPr lang="en-US" sz="3600" dirty="0" err="1" smtClean="0"/>
              <a:t>Uniport</a:t>
            </a:r>
            <a:r>
              <a:rPr lang="en-US" sz="3600" dirty="0" smtClean="0"/>
              <a:t>, </a:t>
            </a:r>
            <a:r>
              <a:rPr lang="en-US" sz="3600" dirty="0" err="1" smtClean="0"/>
              <a:t>Symport</a:t>
            </a:r>
            <a:r>
              <a:rPr lang="en-US" sz="3600" dirty="0" smtClean="0"/>
              <a:t> &amp; </a:t>
            </a:r>
            <a:r>
              <a:rPr lang="en-US" sz="3600" dirty="0" err="1" smtClean="0"/>
              <a:t>Antiport</a:t>
            </a:r>
            <a:r>
              <a:rPr lang="en-US" sz="3600" dirty="0" smtClean="0"/>
              <a:t> Transport by carrier proteins</a:t>
            </a:r>
            <a:endParaRPr lang="en-US" sz="3600" dirty="0"/>
          </a:p>
        </p:txBody>
      </p:sp>
      <p:pic>
        <p:nvPicPr>
          <p:cNvPr id="5" name="Picture 3" descr="\\Ps14\proofreading\50823_becker_TAs\JPEGS\chap008\08_06FigureA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71600"/>
            <a:ext cx="6958013" cy="524035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066800" y="609600"/>
            <a:ext cx="7391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4800" dirty="0" smtClean="0">
                <a:latin typeface="+mj-lt"/>
              </a:rPr>
              <a:t>Transport Across Membranes:</a:t>
            </a:r>
            <a:br>
              <a:rPr lang="en-US" sz="4800" dirty="0" smtClean="0">
                <a:latin typeface="+mj-lt"/>
              </a:rPr>
            </a:br>
            <a:r>
              <a:rPr lang="en-US" sz="4800" dirty="0" smtClean="0">
                <a:latin typeface="+mj-lt"/>
              </a:rPr>
              <a:t>Overcoming the Permeability Barrier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6576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Instructor: Dr. </a:t>
            </a:r>
            <a:r>
              <a:rPr lang="en-US" sz="2400" dirty="0" err="1" smtClean="0"/>
              <a:t>Mahmoud</a:t>
            </a:r>
            <a:r>
              <a:rPr lang="en-US" sz="2400" dirty="0" smtClean="0"/>
              <a:t>  A. </a:t>
            </a:r>
            <a:r>
              <a:rPr lang="en-US" sz="2400" dirty="0" err="1" smtClean="0"/>
              <a:t>Srour</a:t>
            </a:r>
            <a:endParaRPr lang="en-US" sz="2400" dirty="0" smtClean="0"/>
          </a:p>
          <a:p>
            <a:r>
              <a:rPr lang="en-US" sz="2400" dirty="0" smtClean="0"/>
              <a:t>Course:  Cell Biology  0202211</a:t>
            </a:r>
          </a:p>
          <a:p>
            <a:endParaRPr lang="en-US" sz="2400" dirty="0"/>
          </a:p>
          <a:p>
            <a:r>
              <a:rPr lang="en-US" sz="2400" dirty="0" smtClean="0"/>
              <a:t>Reading:</a:t>
            </a:r>
          </a:p>
          <a:p>
            <a:r>
              <a:rPr lang="en-US" sz="2400" dirty="0" smtClean="0"/>
              <a:t>Becker’s World of the Cell, 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 err="1" smtClean="0"/>
              <a:t>ed</a:t>
            </a:r>
            <a:r>
              <a:rPr lang="en-US" sz="2400" dirty="0" smtClean="0"/>
              <a:t>/ 2012.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Chap 8, p. 194-223.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616744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Lec</a:t>
            </a:r>
            <a:r>
              <a:rPr lang="en-US" sz="2400" dirty="0" smtClean="0"/>
              <a:t> # 13			Mon 12.11.2012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988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The Glucose Transporter: A </a:t>
            </a:r>
            <a:r>
              <a:rPr lang="en-US" sz="4000" dirty="0" err="1" smtClean="0"/>
              <a:t>Uniport</a:t>
            </a:r>
            <a:r>
              <a:rPr lang="en-US" sz="4000" dirty="0" smtClean="0"/>
              <a:t> Carrier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105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Blood glucose is 65-90 mg/dl (3.6-5 </a:t>
            </a:r>
            <a:r>
              <a:rPr lang="en-US" sz="2800" dirty="0" err="1" smtClean="0"/>
              <a:t>mM</a:t>
            </a:r>
            <a:r>
              <a:rPr lang="en-US" sz="2800" dirty="0" smtClean="0"/>
              <a:t>) and cell levels are much lower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Glucose transporter (GLUT1) can move glucose 50,000 times faster than simple diffusion in RBCs</a:t>
            </a:r>
          </a:p>
          <a:p>
            <a:pPr lvl="1">
              <a:lnSpc>
                <a:spcPct val="90000"/>
              </a:lnSpc>
            </a:pPr>
            <a:r>
              <a:rPr lang="en-US" sz="2500" dirty="0" smtClean="0"/>
              <a:t>12 hydrophobic membrane spanning regions lined with hydrophilic residues</a:t>
            </a:r>
          </a:p>
          <a:p>
            <a:pPr lvl="1">
              <a:lnSpc>
                <a:spcPct val="90000"/>
              </a:lnSpc>
            </a:pPr>
            <a:r>
              <a:rPr lang="en-US" sz="2500" dirty="0" smtClean="0"/>
              <a:t>inhibited by related </a:t>
            </a:r>
            <a:r>
              <a:rPr lang="en-US" sz="2500" dirty="0" err="1" smtClean="0"/>
              <a:t>monosaccharides</a:t>
            </a:r>
            <a:endParaRPr lang="en-US" sz="25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Other GLUT proteins, GLUT2 in liver cells moves glucose out after glycogen breakdown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GLUT3 and GLUT4 are found in cerebral neurons and skeletal muscles respectively,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988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The Glucose Transporter: A </a:t>
            </a:r>
            <a:r>
              <a:rPr lang="en-US" sz="4000" dirty="0" err="1" smtClean="0"/>
              <a:t>Uniport</a:t>
            </a:r>
            <a:r>
              <a:rPr lang="en-US" sz="4000" dirty="0" smtClean="0"/>
              <a:t> Carrier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5105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Low cellular glucose allows movement in, rapid </a:t>
            </a:r>
            <a:r>
              <a:rPr lang="en-US" sz="2800" dirty="0" err="1" smtClean="0"/>
              <a:t>phosphorylation</a:t>
            </a:r>
            <a:r>
              <a:rPr lang="en-US" sz="2800" dirty="0" smtClean="0"/>
              <a:t> to glucose-6-phosphate keeps it in the cell for </a:t>
            </a:r>
            <a:r>
              <a:rPr lang="en-US" sz="2800" dirty="0" err="1" smtClean="0"/>
              <a:t>glycolysis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No transport protein for G-6-P, membrane proteins can’t move </a:t>
            </a:r>
            <a:r>
              <a:rPr lang="en-US" sz="2800" dirty="0" err="1" smtClean="0"/>
              <a:t>phosphorylated</a:t>
            </a:r>
            <a:r>
              <a:rPr lang="en-US" sz="2800" dirty="0" smtClean="0"/>
              <a:t> molecules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In most mammalian cells, intracellular levels of glucose are in the range of 0.5-1.0 </a:t>
            </a:r>
            <a:r>
              <a:rPr lang="en-US" sz="2800" dirty="0" err="1" smtClean="0"/>
              <a:t>mM</a:t>
            </a:r>
            <a:r>
              <a:rPr lang="en-US" sz="2800" dirty="0" smtClean="0"/>
              <a:t> compared to 3.6-5 </a:t>
            </a:r>
            <a:r>
              <a:rPr lang="en-US" sz="2800" dirty="0" err="1" smtClean="0"/>
              <a:t>mM</a:t>
            </a:r>
            <a:r>
              <a:rPr lang="en-US" sz="2800" dirty="0" smtClean="0"/>
              <a:t> in the blood</a:t>
            </a:r>
          </a:p>
          <a:p>
            <a:pPr lvl="1"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63513"/>
            <a:ext cx="8229600" cy="6588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Glucose Transport</a:t>
            </a:r>
          </a:p>
        </p:txBody>
      </p:sp>
      <p:pic>
        <p:nvPicPr>
          <p:cNvPr id="23555" name="Picture 13" descr="Becker World of the Cell 2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2900" y="985838"/>
            <a:ext cx="8458200" cy="5176837"/>
          </a:xfrm>
          <a:noFill/>
          <a:ln>
            <a:solidFill>
              <a:schemeClr val="accent1"/>
            </a:solidFill>
          </a:ln>
        </p:spPr>
      </p:pic>
      <p:sp>
        <p:nvSpPr>
          <p:cNvPr id="23556" name="Text Box 14"/>
          <p:cNvSpPr txBox="1">
            <a:spLocks noChangeArrowheads="1"/>
          </p:cNvSpPr>
          <p:nvPr/>
        </p:nvSpPr>
        <p:spPr bwMode="auto">
          <a:xfrm>
            <a:off x="2027238" y="6327775"/>
            <a:ext cx="5089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r>
              <a:rPr lang="en-US" baseline="-25000"/>
              <a:t>1</a:t>
            </a:r>
            <a:r>
              <a:rPr lang="en-US"/>
              <a:t> is open to the outside; T</a:t>
            </a:r>
            <a:r>
              <a:rPr lang="en-US" baseline="-25000"/>
              <a:t>2</a:t>
            </a:r>
            <a:r>
              <a:rPr lang="en-US"/>
              <a:t> is open to the inside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0" y="1524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Erythrocyte anion exchange protein: </a:t>
            </a:r>
            <a:br>
              <a:rPr lang="en-US" sz="3600" dirty="0" smtClean="0"/>
            </a:br>
            <a:r>
              <a:rPr lang="en-US" sz="3600" dirty="0" smtClean="0"/>
              <a:t>an </a:t>
            </a:r>
            <a:r>
              <a:rPr lang="en-US" sz="3600" dirty="0" err="1" smtClean="0"/>
              <a:t>Antiport</a:t>
            </a:r>
            <a:r>
              <a:rPr lang="en-US" sz="3600" dirty="0" smtClean="0"/>
              <a:t> Carrier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85913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Anion exchange protein (</a:t>
            </a:r>
            <a:r>
              <a:rPr lang="en-US" sz="2800" dirty="0" err="1" smtClean="0"/>
              <a:t>Cl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/HCO</a:t>
            </a:r>
            <a:r>
              <a:rPr lang="en-US" sz="2800" baseline="-25000" dirty="0" smtClean="0"/>
              <a:t>3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 exchanger, band 3 protein): chloride –bicarbonate exchanger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alternative conformation model that has each ion bind at the same time on opposite sides of the membrane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Move </a:t>
            </a:r>
            <a:r>
              <a:rPr lang="en-US" sz="2800" dirty="0" err="1" smtClean="0"/>
              <a:t>Cl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 and bicarbonate ions – specific for these 2 ions, 1:1 ratio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" y="152400"/>
            <a:ext cx="8229600" cy="1219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Erythrocyte anion exchange protein: </a:t>
            </a:r>
            <a:br>
              <a:rPr lang="en-US" sz="3600" dirty="0" smtClean="0"/>
            </a:br>
            <a:r>
              <a:rPr lang="en-US" sz="3600" dirty="0" smtClean="0"/>
              <a:t>an </a:t>
            </a:r>
            <a:r>
              <a:rPr lang="en-US" sz="3600" dirty="0" err="1" smtClean="0"/>
              <a:t>Antiport</a:t>
            </a:r>
            <a:r>
              <a:rPr lang="en-US" sz="3600" dirty="0" smtClean="0"/>
              <a:t> Carrier </a:t>
            </a:r>
            <a:r>
              <a:rPr lang="en-US" sz="2400" dirty="0" smtClean="0"/>
              <a:t>(continued)</a:t>
            </a:r>
            <a:endParaRPr lang="en-US" sz="36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85913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Dependent on the [HCO</a:t>
            </a:r>
            <a:r>
              <a:rPr lang="en-US" sz="2800" baseline="-25000" dirty="0" smtClean="0"/>
              <a:t>3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]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sym typeface="Symbol" pitchFamily="18" charset="2"/>
              </a:rPr>
              <a:t> </a:t>
            </a:r>
            <a:r>
              <a:rPr lang="en-US" sz="2800" dirty="0" smtClean="0"/>
              <a:t>[HCO</a:t>
            </a:r>
            <a:r>
              <a:rPr lang="en-US" sz="2800" baseline="-25000" dirty="0" smtClean="0"/>
              <a:t>3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] in cells – </a:t>
            </a:r>
            <a:r>
              <a:rPr lang="en-US" sz="2800" dirty="0" err="1" smtClean="0"/>
              <a:t>bicarb</a:t>
            </a:r>
            <a:r>
              <a:rPr lang="en-US" sz="2800" dirty="0" smtClean="0"/>
              <a:t> binds inside and </a:t>
            </a:r>
            <a:r>
              <a:rPr lang="en-US" sz="2800" dirty="0" err="1" smtClean="0"/>
              <a:t>Cl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 outside and then switch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sym typeface="Symbol" pitchFamily="18" charset="2"/>
              </a:rPr>
              <a:t> </a:t>
            </a:r>
            <a:r>
              <a:rPr lang="en-US" sz="2800" dirty="0" smtClean="0"/>
              <a:t>[HCO</a:t>
            </a:r>
            <a:r>
              <a:rPr lang="en-US" sz="2800" baseline="-25000" dirty="0" smtClean="0"/>
              <a:t>3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] in cells – </a:t>
            </a:r>
            <a:r>
              <a:rPr lang="en-US" sz="2800" dirty="0" err="1" smtClean="0"/>
              <a:t>bicarb</a:t>
            </a:r>
            <a:r>
              <a:rPr lang="en-US" sz="2800" dirty="0" smtClean="0"/>
              <a:t> binds outside and </a:t>
            </a:r>
            <a:r>
              <a:rPr lang="en-US" sz="2800" dirty="0" err="1" smtClean="0"/>
              <a:t>Cl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 inside and switch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Maintains the pH when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is present to be converted to HCO</a:t>
            </a:r>
            <a:r>
              <a:rPr lang="en-US" sz="2800" baseline="-25000" dirty="0" smtClean="0"/>
              <a:t>3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 by carbonic </a:t>
            </a:r>
            <a:r>
              <a:rPr lang="en-US" sz="2800" dirty="0" err="1" smtClean="0"/>
              <a:t>anhydrase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Also keeps the net charge of cell balanced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3352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Anion Exchange Protein</a:t>
            </a:r>
          </a:p>
        </p:txBody>
      </p:sp>
      <p:pic>
        <p:nvPicPr>
          <p:cNvPr id="25603" name="Picture 4" descr="080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078288" y="0"/>
            <a:ext cx="4913312" cy="6858000"/>
          </a:xfr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</a:rPr>
              <a:t>Channel Proteins </a:t>
            </a:r>
            <a:r>
              <a:rPr lang="en-US" sz="3200" dirty="0" smtClean="0">
                <a:solidFill>
                  <a:srgbClr val="FF0000"/>
                </a:solidFill>
              </a:rPr>
              <a:t>facilitate diffusion by forming hydrophilic </a:t>
            </a:r>
            <a:r>
              <a:rPr lang="en-US" sz="3200" dirty="0" err="1" smtClean="0">
                <a:solidFill>
                  <a:srgbClr val="FF0000"/>
                </a:solidFill>
              </a:rPr>
              <a:t>transmembrane</a:t>
            </a:r>
            <a:r>
              <a:rPr lang="en-US" sz="3200" dirty="0" smtClean="0">
                <a:solidFill>
                  <a:srgbClr val="FF0000"/>
                </a:solidFill>
              </a:rPr>
              <a:t> channels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Hydrophilic </a:t>
            </a:r>
            <a:r>
              <a:rPr lang="en-US" sz="2800" dirty="0" err="1" smtClean="0"/>
              <a:t>transmembrane</a:t>
            </a:r>
            <a:r>
              <a:rPr lang="en-US" sz="2800" dirty="0" smtClean="0"/>
              <a:t> channels that usually allow the movement of ions across the membrane</a:t>
            </a:r>
          </a:p>
          <a:p>
            <a:pPr eaLnBrk="1" hangingPunct="1"/>
            <a:r>
              <a:rPr lang="en-US" sz="2800" dirty="0" smtClean="0"/>
              <a:t>3 types</a:t>
            </a:r>
          </a:p>
          <a:p>
            <a:pPr lvl="1" eaLnBrk="1" hangingPunct="1"/>
            <a:r>
              <a:rPr lang="en-US" sz="2800" dirty="0" smtClean="0"/>
              <a:t>Ion channels</a:t>
            </a:r>
          </a:p>
          <a:p>
            <a:pPr lvl="1" eaLnBrk="1" hangingPunct="1"/>
            <a:r>
              <a:rPr lang="en-US" sz="2800" dirty="0" err="1" smtClean="0"/>
              <a:t>Porins</a:t>
            </a:r>
            <a:endParaRPr lang="en-US" sz="2800" dirty="0" smtClean="0"/>
          </a:p>
          <a:p>
            <a:pPr lvl="1" eaLnBrk="1" hangingPunct="1"/>
            <a:r>
              <a:rPr lang="en-US" sz="2800" dirty="0" err="1" smtClean="0"/>
              <a:t>Aquaporins</a:t>
            </a:r>
            <a:r>
              <a:rPr lang="en-US" sz="2800" dirty="0" smtClean="0"/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660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Ion Channels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19100" y="1490663"/>
            <a:ext cx="83058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Highly selective for ions – each has its own 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Specific ion binding and constricted center that serves as size filter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Short and long term regulation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Channels are ‘gated’ to regulate flow of ions by conformation changes that are different from carrier proteins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Voltage gated – responds to changes in membrane potential – nerves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Ligand-gated – triggered by the specific binding of solute to channel protein – nerve terminus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/>
              <a:t>Mechanosensitive</a:t>
            </a:r>
            <a:r>
              <a:rPr lang="en-US" sz="2400" dirty="0" smtClean="0"/>
              <a:t> – sensitive to mechanical forces that act on the cell membrane – </a:t>
            </a:r>
            <a:r>
              <a:rPr lang="en-US" sz="2400" dirty="0" err="1" smtClean="0"/>
              <a:t>stereocillia</a:t>
            </a:r>
            <a:r>
              <a:rPr lang="en-US" sz="2400" dirty="0" smtClean="0"/>
              <a:t> in the ear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29718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Transport processes within a composite eukaryotic cell</a:t>
            </a:r>
          </a:p>
        </p:txBody>
      </p:sp>
      <p:pic>
        <p:nvPicPr>
          <p:cNvPr id="5" name="Picture 3" descr="\\Ps14\proofreading\50823_becker_TAs\JPEGS\chap008\08_01Figure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06680"/>
            <a:ext cx="5181600" cy="66466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Clinical correlation</a:t>
            </a:r>
            <a:r>
              <a:rPr lang="en-US" sz="3600" dirty="0" smtClean="0"/>
              <a:t>: </a:t>
            </a:r>
            <a:r>
              <a:rPr lang="en-US" sz="3600" b="1" dirty="0" smtClean="0">
                <a:solidFill>
                  <a:srgbClr val="C00000"/>
                </a:solidFill>
              </a:rPr>
              <a:t>Cystic Fibrosis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Cystic fibrosis (CF), the lung </a:t>
            </a:r>
            <a:r>
              <a:rPr lang="en-US" dirty="0" smtClean="0"/>
              <a:t>epithelial </a:t>
            </a:r>
            <a:r>
              <a:rPr lang="en-US" dirty="0" smtClean="0"/>
              <a:t>cells (cells lining the airways) have a defected chloride ion channel</a:t>
            </a:r>
          </a:p>
          <a:p>
            <a:r>
              <a:rPr lang="en-US" dirty="0" smtClean="0"/>
              <a:t>The defected ion channel is called “cystic fibrosis </a:t>
            </a:r>
            <a:r>
              <a:rPr lang="en-US" dirty="0" err="1" smtClean="0"/>
              <a:t>transmembrane</a:t>
            </a:r>
            <a:r>
              <a:rPr lang="en-US" dirty="0" smtClean="0"/>
              <a:t> conductance regulator (CFTR) protein</a:t>
            </a:r>
          </a:p>
          <a:p>
            <a:r>
              <a:rPr lang="en-US" dirty="0" smtClean="0"/>
              <a:t>CFTR protein helps to maintain the proper concentration of </a:t>
            </a:r>
            <a:r>
              <a:rPr lang="en-US" dirty="0" err="1" smtClean="0"/>
              <a:t>Cl</a:t>
            </a:r>
            <a:r>
              <a:rPr lang="en-US" dirty="0" smtClean="0"/>
              <a:t>- in the airways</a:t>
            </a:r>
          </a:p>
          <a:p>
            <a:r>
              <a:rPr lang="en-US" dirty="0" smtClean="0"/>
              <a:t>Defects in CFTR leads to excessive buildup of mucus in the lungs and are vulnerable to chronic bacterial infections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Cystic fibrosis and chloride ion secretion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4" descr="08_08B-1Figure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29640"/>
            <a:ext cx="8546592" cy="58216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dirty="0" err="1" smtClean="0">
                <a:solidFill>
                  <a:srgbClr val="0070C0"/>
                </a:solidFill>
              </a:rPr>
              <a:t>Porins</a:t>
            </a:r>
            <a:r>
              <a:rPr lang="en-US" sz="4000" b="1" dirty="0" smtClean="0">
                <a:solidFill>
                  <a:srgbClr val="0070C0"/>
                </a:solidFill>
              </a:rPr>
              <a:t>: </a:t>
            </a:r>
            <a:r>
              <a:rPr lang="en-US" sz="4000" dirty="0" err="1" smtClean="0">
                <a:solidFill>
                  <a:srgbClr val="0070C0"/>
                </a:solidFill>
              </a:rPr>
              <a:t>transmembrane</a:t>
            </a:r>
            <a:r>
              <a:rPr lang="en-US" sz="4000" dirty="0" smtClean="0">
                <a:solidFill>
                  <a:srgbClr val="0070C0"/>
                </a:solidFill>
              </a:rPr>
              <a:t> proteins that allow rapid passage of various solutes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 mitochondria, chloroplasts and bacteria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outer membrane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Larger openings that are less specific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Closed </a:t>
            </a:r>
            <a:r>
              <a:rPr lang="en-US" sz="2800" dirty="0" smtClean="0">
                <a:sym typeface="Symbol" pitchFamily="18" charset="2"/>
              </a:rPr>
              <a:t> sheet structure called a  barrel that has a water filled pore at its center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ym typeface="Symbol" pitchFamily="18" charset="2"/>
              </a:rPr>
              <a:t>Hydrophobic amino acids on outside of barrel to anchor in membrane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ym typeface="Symbol" pitchFamily="18" charset="2"/>
              </a:rPr>
              <a:t>Hydrophilic amino acids on inside to allow for passage through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ym typeface="Symbol" pitchFamily="18" charset="2"/>
              </a:rPr>
              <a:t>Moves hydrophilic solutes and dictated by the pore size of the particular </a:t>
            </a:r>
            <a:r>
              <a:rPr lang="en-US" sz="2800" dirty="0" err="1" smtClean="0">
                <a:sym typeface="Symbol" pitchFamily="18" charset="2"/>
              </a:rPr>
              <a:t>porin</a:t>
            </a:r>
            <a:endParaRPr lang="en-US" sz="2800" dirty="0" smtClean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Porin</a:t>
            </a:r>
            <a:r>
              <a:rPr lang="en-US" sz="4000" dirty="0" smtClean="0"/>
              <a:t> and </a:t>
            </a:r>
            <a:r>
              <a:rPr lang="en-US" sz="4000" dirty="0" err="1" smtClean="0"/>
              <a:t>aquaporin</a:t>
            </a:r>
            <a:r>
              <a:rPr lang="en-US" sz="4000" dirty="0" smtClean="0"/>
              <a:t> channel proteins</a:t>
            </a:r>
            <a:endParaRPr lang="en-US" sz="4000" dirty="0"/>
          </a:p>
        </p:txBody>
      </p:sp>
      <p:pic>
        <p:nvPicPr>
          <p:cNvPr id="5" name="Picture 4" descr="08_08Figure-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33600"/>
            <a:ext cx="8546592" cy="39441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</a:rPr>
              <a:t>Aquaporins</a:t>
            </a:r>
            <a:r>
              <a:rPr lang="en-US" sz="3600" dirty="0" smtClean="0">
                <a:solidFill>
                  <a:srgbClr val="0070C0"/>
                </a:solidFill>
              </a:rPr>
              <a:t>: </a:t>
            </a:r>
            <a:r>
              <a:rPr lang="en-US" sz="3600" dirty="0" err="1" smtClean="0">
                <a:solidFill>
                  <a:srgbClr val="0070C0"/>
                </a:solidFill>
              </a:rPr>
              <a:t>transmembrane</a:t>
            </a:r>
            <a:r>
              <a:rPr lang="en-US" sz="3600" dirty="0" smtClean="0">
                <a:solidFill>
                  <a:srgbClr val="0070C0"/>
                </a:solidFill>
              </a:rPr>
              <a:t> proteins that allow rapid passage of water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Exist in Special tissues such as the proximal tubules of the kidney, RBC and vacuolar membranes in plants</a:t>
            </a:r>
          </a:p>
          <a:p>
            <a:pPr eaLnBrk="1" hangingPunct="1"/>
            <a:r>
              <a:rPr lang="en-US" dirty="0" err="1" smtClean="0"/>
              <a:t>Aquaporins</a:t>
            </a:r>
            <a:r>
              <a:rPr lang="en-US" dirty="0" smtClean="0"/>
              <a:t> have </a:t>
            </a:r>
            <a:r>
              <a:rPr lang="en-US" dirty="0" err="1" smtClean="0"/>
              <a:t>tetrameric</a:t>
            </a:r>
            <a:r>
              <a:rPr lang="en-US" dirty="0" smtClean="0"/>
              <a:t> structure and each monomer  has 6 helical </a:t>
            </a:r>
            <a:r>
              <a:rPr lang="en-US" dirty="0" err="1" smtClean="0"/>
              <a:t>transmembrane</a:t>
            </a:r>
            <a:r>
              <a:rPr lang="en-US" dirty="0" smtClean="0"/>
              <a:t> segments</a:t>
            </a:r>
          </a:p>
          <a:p>
            <a:pPr eaLnBrk="1" hangingPunct="1"/>
            <a:r>
              <a:rPr lang="en-US" dirty="0" smtClean="0"/>
              <a:t>Prokaryotes appear not to contain </a:t>
            </a:r>
            <a:r>
              <a:rPr lang="en-US" dirty="0" err="1" smtClean="0"/>
              <a:t>aquaporins</a:t>
            </a:r>
            <a:r>
              <a:rPr lang="en-US" dirty="0" smtClean="0"/>
              <a:t> (??)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Porin</a:t>
            </a:r>
            <a:r>
              <a:rPr lang="en-US" sz="4000" dirty="0" smtClean="0"/>
              <a:t> and </a:t>
            </a:r>
            <a:r>
              <a:rPr lang="en-US" sz="4000" dirty="0" err="1" smtClean="0"/>
              <a:t>aquaporin</a:t>
            </a:r>
            <a:r>
              <a:rPr lang="en-US" sz="4000" dirty="0" smtClean="0"/>
              <a:t> channel proteins</a:t>
            </a:r>
            <a:endParaRPr lang="en-US" sz="4000" dirty="0"/>
          </a:p>
        </p:txBody>
      </p:sp>
      <p:pic>
        <p:nvPicPr>
          <p:cNvPr id="5" name="Picture 4" descr="08_08Figure-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33600"/>
            <a:ext cx="8546592" cy="39441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867400" y="2133600"/>
            <a:ext cx="2971800" cy="396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0" y="2895600"/>
            <a:ext cx="1143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757160" y="2743200"/>
            <a:ext cx="1143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2060"/>
                </a:solidFill>
              </a:rPr>
              <a:t>Active Transport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Protein mediated movement up the gradient or electrochemical potential, away from equilibrium, requires energy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Proteins are called pumps – very selective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Active transport performs 3 functions in cells &amp; organelles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Essential nutrients from environment even when lower outside the cell than inside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Remove wastes and </a:t>
            </a:r>
            <a:r>
              <a:rPr lang="en-US" sz="2400" dirty="0" err="1" smtClean="0"/>
              <a:t>secretory</a:t>
            </a:r>
            <a:r>
              <a:rPr lang="en-US" sz="2400" dirty="0" smtClean="0"/>
              <a:t> products even when higher concentration outside the cell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Maintain non-equilibrium of intercellular concentrations of K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, Na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, Ca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 and H</a:t>
            </a:r>
            <a:r>
              <a:rPr lang="en-US" sz="2400" baseline="30000" dirty="0" smtClean="0"/>
              <a:t>+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Differences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Simple and facilitated diffusion are non-directional – depends on the concentration or electrochemical gradient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Active transport is uni-directional – moves in one direction against the gradient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Active transport is coupled to an energy source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Linked to ATP hydrolysis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Movement of 2 solutes together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3987800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Energy Sources</a:t>
            </a:r>
          </a:p>
        </p:txBody>
      </p:sp>
      <p:pic>
        <p:nvPicPr>
          <p:cNvPr id="32772" name="Picture 5" descr="08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3200" y="1901825"/>
            <a:ext cx="4495800" cy="3559175"/>
          </a:xfrm>
          <a:noFill/>
          <a:ln>
            <a:solidFill>
              <a:schemeClr val="accent1"/>
            </a:solidFill>
          </a:ln>
        </p:spPr>
      </p:pic>
      <p:sp>
        <p:nvSpPr>
          <p:cNvPr id="3277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02200" y="495300"/>
            <a:ext cx="40386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Direct – movement of solute or ions is linked to an </a:t>
            </a:r>
            <a:r>
              <a:rPr lang="en-US" sz="2400" dirty="0" err="1" smtClean="0"/>
              <a:t>exergonic</a:t>
            </a:r>
            <a:r>
              <a:rPr lang="en-US" sz="2400" dirty="0" smtClean="0"/>
              <a:t> reaction – ATP hydrolysis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Transport </a:t>
            </a:r>
            <a:r>
              <a:rPr lang="en-US" sz="2000" dirty="0" err="1" smtClean="0"/>
              <a:t>ATPase</a:t>
            </a:r>
            <a:r>
              <a:rPr lang="en-US" sz="2000" dirty="0" smtClean="0"/>
              <a:t> or </a:t>
            </a:r>
            <a:r>
              <a:rPr lang="en-US" sz="2000" dirty="0" err="1" smtClean="0"/>
              <a:t>ATPase</a:t>
            </a:r>
            <a:r>
              <a:rPr lang="en-US" sz="2000" dirty="0" smtClean="0"/>
              <a:t> pumps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Indirect – co-transport of 2 solutes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One moves down its concentration gradient and the other is against the gradient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Usually Na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and H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move down the electrochemical gradient and transports sugar or AA against gradient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err="1" smtClean="0"/>
              <a:t>Symport</a:t>
            </a:r>
            <a:r>
              <a:rPr lang="en-US" sz="1800" dirty="0" smtClean="0"/>
              <a:t> or </a:t>
            </a:r>
            <a:r>
              <a:rPr lang="en-US" sz="1800" dirty="0" err="1" smtClean="0"/>
              <a:t>antiport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Direct Active Transport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ATPases that link active transport to the hydrolysis of ATP</a:t>
            </a:r>
          </a:p>
          <a:p>
            <a:pPr eaLnBrk="1" hangingPunct="1"/>
            <a:r>
              <a:rPr lang="en-US" smtClean="0"/>
              <a:t>4 types of pumps</a:t>
            </a:r>
          </a:p>
          <a:p>
            <a:pPr lvl="1" eaLnBrk="1" hangingPunct="1"/>
            <a:r>
              <a:rPr lang="en-US" smtClean="0"/>
              <a:t>P-type</a:t>
            </a:r>
          </a:p>
          <a:p>
            <a:pPr lvl="1" eaLnBrk="1" hangingPunct="1"/>
            <a:r>
              <a:rPr lang="en-US" smtClean="0"/>
              <a:t>V-type</a:t>
            </a:r>
          </a:p>
          <a:p>
            <a:pPr lvl="1" eaLnBrk="1" hangingPunct="1"/>
            <a:r>
              <a:rPr lang="en-US" smtClean="0"/>
              <a:t>F-type</a:t>
            </a:r>
          </a:p>
          <a:p>
            <a:pPr lvl="1" eaLnBrk="1" hangingPunct="1"/>
            <a:r>
              <a:rPr lang="en-US" smtClean="0"/>
              <a:t>ABC-type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Three mechanisms of solute transport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across membrane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00100" y="1600200"/>
            <a:ext cx="7543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Simple diffusion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direct, unaided movement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High to low concentration movement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and </a:t>
            </a:r>
            <a:r>
              <a:rPr lang="en-US" sz="2400" dirty="0" err="1" smtClean="0"/>
              <a:t>EtOH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Facilitated diffusion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Transport protein move molecules down the concentration or charge gradient or both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Speeds up the movement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Active transport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Requires energy to move molecules against the concentration gradient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ATP or another solute (H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or Na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) to move the molecule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Summary of ATPases</a:t>
            </a:r>
          </a:p>
        </p:txBody>
      </p:sp>
      <p:pic>
        <p:nvPicPr>
          <p:cNvPr id="34819" name="Picture 6" descr="08T0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500" y="735013"/>
            <a:ext cx="8763000" cy="6122987"/>
          </a:xfrm>
          <a:noFill/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P-type ATPase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62000" y="1600200"/>
            <a:ext cx="7620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Involves </a:t>
            </a:r>
            <a:r>
              <a:rPr lang="en-US" b="1" dirty="0" smtClean="0"/>
              <a:t>P</a:t>
            </a:r>
            <a:r>
              <a:rPr lang="en-US" dirty="0" smtClean="0"/>
              <a:t>hosphorylation – reversible PO</a:t>
            </a:r>
            <a:r>
              <a:rPr lang="en-US" baseline="-25000" dirty="0" smtClean="0"/>
              <a:t>4</a:t>
            </a:r>
            <a:r>
              <a:rPr lang="en-US" dirty="0" smtClean="0"/>
              <a:t> on an aspartic acid residue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8 – 10 </a:t>
            </a:r>
            <a:r>
              <a:rPr lang="en-US" dirty="0" err="1" smtClean="0"/>
              <a:t>transmembrane</a:t>
            </a:r>
            <a:r>
              <a:rPr lang="en-US" dirty="0" smtClean="0"/>
              <a:t> segments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All are </a:t>
            </a:r>
            <a:r>
              <a:rPr lang="en-US" dirty="0" err="1" smtClean="0"/>
              <a:t>cation</a:t>
            </a:r>
            <a:r>
              <a:rPr lang="en-US" dirty="0" smtClean="0"/>
              <a:t> transporters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Maintain the ion concentration across the membrane – Na</a:t>
            </a:r>
            <a:r>
              <a:rPr lang="en-US" baseline="30000" dirty="0" smtClean="0"/>
              <a:t>+</a:t>
            </a:r>
            <a:r>
              <a:rPr lang="en-US" dirty="0" smtClean="0"/>
              <a:t>/K</a:t>
            </a:r>
            <a:r>
              <a:rPr lang="en-US" baseline="30000" dirty="0" smtClean="0"/>
              <a:t>+</a:t>
            </a:r>
            <a:r>
              <a:rPr lang="en-US" dirty="0" smtClean="0"/>
              <a:t> pump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Acidify the gastric juices – H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err="1" smtClean="0"/>
              <a:t>ATPase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Move Ca</a:t>
            </a:r>
            <a:r>
              <a:rPr lang="en-US" baseline="30000" dirty="0" smtClean="0"/>
              <a:t>2+</a:t>
            </a:r>
            <a:r>
              <a:rPr lang="en-US" dirty="0" smtClean="0"/>
              <a:t> out of the cell or into the ER – Ca</a:t>
            </a:r>
            <a:r>
              <a:rPr lang="en-US" baseline="30000" dirty="0" smtClean="0"/>
              <a:t>2+</a:t>
            </a:r>
            <a:r>
              <a:rPr lang="en-US" dirty="0" smtClean="0"/>
              <a:t> </a:t>
            </a:r>
            <a:r>
              <a:rPr lang="en-US" dirty="0" err="1" smtClean="0"/>
              <a:t>ATPase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Mostly in eukaryotic cells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P-type has 5 subfamilies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V-type ATPase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Pumps protons into </a:t>
            </a:r>
            <a:r>
              <a:rPr lang="en-US" sz="2800" b="1" dirty="0" smtClean="0"/>
              <a:t>V</a:t>
            </a:r>
            <a:r>
              <a:rPr lang="en-US" sz="2800" dirty="0" smtClean="0"/>
              <a:t>acuoles</a:t>
            </a:r>
          </a:p>
          <a:p>
            <a:pPr lvl="1" eaLnBrk="1" hangingPunct="1"/>
            <a:r>
              <a:rPr lang="en-US" sz="2400" dirty="0" smtClean="0"/>
              <a:t>Golgi, </a:t>
            </a:r>
            <a:r>
              <a:rPr lang="en-US" sz="2400" dirty="0" err="1" smtClean="0"/>
              <a:t>lysosomes</a:t>
            </a:r>
            <a:r>
              <a:rPr lang="en-US" sz="2400" dirty="0" smtClean="0"/>
              <a:t>, </a:t>
            </a:r>
            <a:r>
              <a:rPr lang="en-US" sz="2400" dirty="0" err="1" smtClean="0"/>
              <a:t>endosomes</a:t>
            </a:r>
            <a:r>
              <a:rPr lang="en-US" sz="2400" dirty="0" smtClean="0"/>
              <a:t>, vacuoles and vesicles</a:t>
            </a:r>
          </a:p>
          <a:p>
            <a:pPr eaLnBrk="1" hangingPunct="1"/>
            <a:r>
              <a:rPr lang="en-US" sz="2800" dirty="0" smtClean="0"/>
              <a:t>No </a:t>
            </a:r>
            <a:r>
              <a:rPr lang="en-US" sz="2800" dirty="0" err="1" smtClean="0"/>
              <a:t>phosphorylation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2 components to the mechanism</a:t>
            </a:r>
          </a:p>
          <a:p>
            <a:pPr lvl="1" eaLnBrk="1" hangingPunct="1"/>
            <a:r>
              <a:rPr lang="en-US" sz="2400" dirty="0" smtClean="0"/>
              <a:t>Integral component embedded in the membrane</a:t>
            </a:r>
          </a:p>
          <a:p>
            <a:pPr lvl="1" eaLnBrk="1" hangingPunct="1"/>
            <a:r>
              <a:rPr lang="en-US" sz="2400" dirty="0" smtClean="0"/>
              <a:t>Peripheral component that juts out from the membrane surface</a:t>
            </a:r>
          </a:p>
          <a:p>
            <a:pPr lvl="2" eaLnBrk="1" hangingPunct="1"/>
            <a:r>
              <a:rPr lang="en-US" sz="2000" dirty="0" smtClean="0"/>
              <a:t>ATP binding site</a:t>
            </a:r>
          </a:p>
          <a:p>
            <a:pPr eaLnBrk="1" hangingPunct="1"/>
            <a:r>
              <a:rPr lang="en-US" sz="2800" dirty="0" smtClean="0"/>
              <a:t>All </a:t>
            </a:r>
            <a:r>
              <a:rPr lang="en-US" sz="2800" dirty="0" err="1" smtClean="0"/>
              <a:t>cation</a:t>
            </a:r>
            <a:r>
              <a:rPr lang="en-US" sz="2800" dirty="0" smtClean="0"/>
              <a:t> 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F-type ATPases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F is for </a:t>
            </a:r>
            <a:r>
              <a:rPr lang="en-US" sz="2800" b="1" dirty="0" smtClean="0"/>
              <a:t>F</a:t>
            </a:r>
            <a:r>
              <a:rPr lang="en-US" sz="2800" dirty="0" smtClean="0"/>
              <a:t>actor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Found in bacteria, chloroplasts and mitochondria to save solar radiation or substrate oxidation as ATP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Moves protons in both direction depending on electrochemical gradient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2 subunits (such as ATP </a:t>
            </a:r>
            <a:r>
              <a:rPr lang="en-US" sz="2800" dirty="0" err="1" smtClean="0"/>
              <a:t>synthase</a:t>
            </a:r>
            <a:r>
              <a:rPr lang="en-US" sz="28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Integral component –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o</a:t>
            </a:r>
            <a:r>
              <a:rPr lang="en-US" sz="2400" dirty="0" smtClean="0"/>
              <a:t> is the pore for the protons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Peripheral component – 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is the ATP binding site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Use ATP to generate gradient and can also use gradient to make ATP (called ATP </a:t>
            </a:r>
            <a:r>
              <a:rPr lang="en-US" sz="2800" dirty="0" err="1" smtClean="0"/>
              <a:t>synthase</a:t>
            </a:r>
            <a:r>
              <a:rPr lang="en-US" sz="2800" dirty="0" smtClean="0"/>
              <a:t> when generate ATP)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448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ABC-type ATPases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ATP-binding cassettes (catalytic domain)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Found in prokaryotes but also finding in eukaryotes as well (48 genes in human genome for ABC-transporters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4 domains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2 hydrophobic in the membrane, 6 </a:t>
            </a:r>
            <a:r>
              <a:rPr lang="en-US" sz="2400" dirty="0" err="1" smtClean="0"/>
              <a:t>transmembrane</a:t>
            </a:r>
            <a:r>
              <a:rPr lang="en-US" sz="2400" dirty="0" smtClean="0"/>
              <a:t> regions each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2 peripheral on the </a:t>
            </a:r>
            <a:r>
              <a:rPr lang="en-US" sz="2400" dirty="0" err="1" smtClean="0"/>
              <a:t>cytoplasmic</a:t>
            </a:r>
            <a:r>
              <a:rPr lang="en-US" sz="2400" dirty="0" smtClean="0"/>
              <a:t> side, ATP activity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May be 4 polypeptides or 1 large protein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Moves a variety of solutes, most are specific for 1 or a class of closely related solutes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Ions, sugars, AA, small peptides and polysaccharides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Multi-drug resistant (MDR) transporter will move several chemotherapeutic drugs out of the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648" y="381000"/>
            <a:ext cx="81534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100" dirty="0" smtClean="0"/>
              <a:t>Examples of Direct Active transport: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Na</a:t>
            </a:r>
            <a:r>
              <a:rPr lang="en-US" sz="4000" b="1" baseline="30000" dirty="0" smtClean="0"/>
              <a:t>+</a:t>
            </a:r>
            <a:r>
              <a:rPr lang="en-US" sz="4000" b="1" dirty="0" smtClean="0"/>
              <a:t>/K</a:t>
            </a:r>
            <a:r>
              <a:rPr lang="en-US" sz="4000" b="1" baseline="30000" dirty="0" smtClean="0"/>
              <a:t>+</a:t>
            </a:r>
            <a:r>
              <a:rPr lang="en-US" sz="4000" b="1" dirty="0" smtClean="0"/>
              <a:t> Pump</a:t>
            </a:r>
          </a:p>
        </p:txBody>
      </p:sp>
      <p:sp>
        <p:nvSpPr>
          <p:cNvPr id="39939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Maintains electrochemical gradient for osmotic equilibrium, driving force for co-transport of molecules and transmission of nerve impulses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Extracellular – low K</a:t>
            </a:r>
            <a:r>
              <a:rPr lang="en-US" sz="2800" baseline="30000" smtClean="0"/>
              <a:t>+</a:t>
            </a:r>
            <a:r>
              <a:rPr lang="en-US" sz="2800" smtClean="0"/>
              <a:t>; high Na</a:t>
            </a:r>
            <a:r>
              <a:rPr lang="en-US" sz="2800" baseline="30000" smtClean="0"/>
              <a:t>+</a:t>
            </a:r>
            <a:r>
              <a:rPr lang="en-US" sz="28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Intracellular – high K</a:t>
            </a:r>
            <a:r>
              <a:rPr lang="en-US" sz="2800" baseline="30000" smtClean="0"/>
              <a:t>+</a:t>
            </a:r>
            <a:r>
              <a:rPr lang="en-US" sz="2800" smtClean="0"/>
              <a:t>; low Na</a:t>
            </a:r>
            <a:r>
              <a:rPr lang="en-US" sz="2800" baseline="30000" smtClean="0"/>
              <a:t>+</a:t>
            </a:r>
            <a:r>
              <a:rPr lang="en-US" sz="28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Pump uses ATP as energy source and its hydrolysis is coupled to bringing K</a:t>
            </a:r>
            <a:r>
              <a:rPr lang="en-US" sz="2800" baseline="30000" smtClean="0"/>
              <a:t>+</a:t>
            </a:r>
            <a:r>
              <a:rPr lang="en-US" sz="2800" smtClean="0"/>
              <a:t> in and Na</a:t>
            </a:r>
            <a:r>
              <a:rPr lang="en-US" sz="2800" baseline="30000" smtClean="0"/>
              <a:t>+</a:t>
            </a:r>
            <a:r>
              <a:rPr lang="en-US" sz="2800" smtClean="0"/>
              <a:t> out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1 ATP can move several ions across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Directional – Na</a:t>
            </a:r>
            <a:r>
              <a:rPr lang="en-US" sz="2400" baseline="30000" smtClean="0"/>
              <a:t>+</a:t>
            </a:r>
            <a:r>
              <a:rPr lang="en-US" sz="2400" smtClean="0"/>
              <a:t> activates on inner surface and always out, K</a:t>
            </a:r>
            <a:r>
              <a:rPr lang="en-US" sz="2400" baseline="30000" smtClean="0"/>
              <a:t>+</a:t>
            </a:r>
            <a:r>
              <a:rPr lang="en-US" sz="2400" smtClean="0"/>
              <a:t> activates on the outer surface and always 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/K</a:t>
            </a:r>
            <a:r>
              <a:rPr lang="en-US" baseline="30000" dirty="0" smtClean="0"/>
              <a:t>+</a:t>
            </a:r>
            <a:r>
              <a:rPr lang="en-US" dirty="0" smtClean="0"/>
              <a:t> Pump</a:t>
            </a:r>
          </a:p>
        </p:txBody>
      </p:sp>
      <p:sp>
        <p:nvSpPr>
          <p:cNvPr id="40963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err="1" smtClean="0"/>
              <a:t>Tetrameric</a:t>
            </a:r>
            <a:r>
              <a:rPr lang="en-US" sz="2800" dirty="0" smtClean="0"/>
              <a:t> trans-membrane protein</a:t>
            </a:r>
          </a:p>
          <a:p>
            <a:pPr eaLnBrk="1" hangingPunct="1"/>
            <a:r>
              <a:rPr lang="en-US" sz="2800" dirty="0" smtClean="0"/>
              <a:t>2 </a:t>
            </a:r>
            <a:r>
              <a:rPr lang="en-US" sz="2800" dirty="0" smtClean="0">
                <a:sym typeface="Symbol" pitchFamily="18" charset="2"/>
              </a:rPr>
              <a:t> and 2  subunits</a:t>
            </a:r>
          </a:p>
          <a:p>
            <a:pPr lvl="1" eaLnBrk="1" hangingPunct="1"/>
            <a:r>
              <a:rPr lang="en-US" sz="2800" dirty="0" smtClean="0">
                <a:sym typeface="Symbol" pitchFamily="18" charset="2"/>
              </a:rPr>
              <a:t> subunit binds Na</a:t>
            </a:r>
            <a:r>
              <a:rPr lang="en-US" sz="2800" baseline="30000" dirty="0" smtClean="0">
                <a:sym typeface="Symbol" pitchFamily="18" charset="2"/>
              </a:rPr>
              <a:t>+</a:t>
            </a:r>
            <a:r>
              <a:rPr lang="en-US" sz="2800" dirty="0" smtClean="0">
                <a:sym typeface="Symbol" pitchFamily="18" charset="2"/>
              </a:rPr>
              <a:t> and ATP on </a:t>
            </a:r>
            <a:r>
              <a:rPr lang="en-US" sz="2800" dirty="0" err="1" smtClean="0">
                <a:sym typeface="Symbol" pitchFamily="18" charset="2"/>
              </a:rPr>
              <a:t>cytoplasmic</a:t>
            </a:r>
            <a:r>
              <a:rPr lang="en-US" sz="2800" dirty="0" smtClean="0">
                <a:sym typeface="Symbol" pitchFamily="18" charset="2"/>
              </a:rPr>
              <a:t> side and binds K</a:t>
            </a:r>
            <a:r>
              <a:rPr lang="en-US" sz="2800" baseline="30000" dirty="0" smtClean="0">
                <a:sym typeface="Symbol" pitchFamily="18" charset="2"/>
              </a:rPr>
              <a:t>+</a:t>
            </a:r>
            <a:r>
              <a:rPr lang="en-US" sz="2800" dirty="0" smtClean="0">
                <a:sym typeface="Symbol" pitchFamily="18" charset="2"/>
              </a:rPr>
              <a:t> on the outside</a:t>
            </a:r>
          </a:p>
          <a:p>
            <a:pPr lvl="1" eaLnBrk="1" hangingPunct="1"/>
            <a:r>
              <a:rPr lang="en-US" sz="2800" dirty="0" smtClean="0">
                <a:sym typeface="Symbol" pitchFamily="18" charset="2"/>
              </a:rPr>
              <a:t> subunit is </a:t>
            </a:r>
            <a:r>
              <a:rPr lang="en-US" sz="2800" dirty="0" err="1" smtClean="0">
                <a:sym typeface="Symbol" pitchFamily="18" charset="2"/>
              </a:rPr>
              <a:t>glycosylated</a:t>
            </a:r>
            <a:r>
              <a:rPr lang="en-US" sz="2800" dirty="0" smtClean="0">
                <a:sym typeface="Symbol" pitchFamily="18" charset="2"/>
              </a:rPr>
              <a:t> and function not clear</a:t>
            </a:r>
          </a:p>
          <a:p>
            <a:pPr eaLnBrk="1" hangingPunct="1"/>
            <a:r>
              <a:rPr lang="en-US" sz="2800" dirty="0" smtClean="0">
                <a:sym typeface="Symbol" pitchFamily="18" charset="2"/>
              </a:rPr>
              <a:t>Has 2 conformations – E</a:t>
            </a:r>
            <a:r>
              <a:rPr lang="en-US" sz="2800" baseline="-25000" dirty="0" smtClean="0">
                <a:sym typeface="Symbol" pitchFamily="18" charset="2"/>
              </a:rPr>
              <a:t>1</a:t>
            </a:r>
            <a:r>
              <a:rPr lang="en-US" sz="2800" dirty="0" smtClean="0">
                <a:sym typeface="Symbol" pitchFamily="18" charset="2"/>
              </a:rPr>
              <a:t> (, open to inside; high affinity for Na</a:t>
            </a:r>
            <a:r>
              <a:rPr lang="en-US" sz="2800" baseline="30000" dirty="0" smtClean="0">
                <a:sym typeface="Symbol" pitchFamily="18" charset="2"/>
              </a:rPr>
              <a:t>+</a:t>
            </a:r>
            <a:r>
              <a:rPr lang="en-US" sz="2800" dirty="0" smtClean="0">
                <a:sym typeface="Symbol" pitchFamily="18" charset="2"/>
              </a:rPr>
              <a:t>) and E</a:t>
            </a:r>
            <a:r>
              <a:rPr lang="en-US" sz="2800" baseline="-25000" dirty="0" smtClean="0">
                <a:sym typeface="Symbol" pitchFamily="18" charset="2"/>
              </a:rPr>
              <a:t>2 </a:t>
            </a:r>
            <a:r>
              <a:rPr lang="en-US" sz="2800" dirty="0" smtClean="0">
                <a:sym typeface="Symbol" pitchFamily="18" charset="2"/>
              </a:rPr>
              <a:t>(open to outside; high affinity for K</a:t>
            </a:r>
            <a:r>
              <a:rPr lang="en-US" sz="2800" baseline="30000" dirty="0" smtClean="0">
                <a:sym typeface="Symbol" pitchFamily="18" charset="2"/>
              </a:rPr>
              <a:t>+</a:t>
            </a:r>
            <a:r>
              <a:rPr lang="en-US" sz="2800" dirty="0" smtClean="0">
                <a:sym typeface="Symbol" pitchFamily="18" charset="2"/>
              </a:rPr>
              <a:t>) </a:t>
            </a:r>
          </a:p>
          <a:p>
            <a:pPr lvl="1" eaLnBrk="1" hangingPunct="1"/>
            <a:r>
              <a:rPr lang="en-US" sz="2800" dirty="0" err="1" smtClean="0">
                <a:sym typeface="Symbol" pitchFamily="18" charset="2"/>
              </a:rPr>
              <a:t>Allosteric</a:t>
            </a:r>
            <a:r>
              <a:rPr lang="en-US" sz="2800" dirty="0" smtClean="0">
                <a:sym typeface="Symbol" pitchFamily="18" charset="2"/>
              </a:rPr>
              <a:t> protein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/K</a:t>
            </a:r>
            <a:r>
              <a:rPr lang="en-US" baseline="30000" dirty="0" smtClean="0"/>
              <a:t>+</a:t>
            </a:r>
            <a:r>
              <a:rPr lang="en-US" dirty="0" smtClean="0"/>
              <a:t> Pump</a:t>
            </a:r>
          </a:p>
        </p:txBody>
      </p:sp>
      <p:sp>
        <p:nvSpPr>
          <p:cNvPr id="40963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Found in most animal cells</a:t>
            </a:r>
          </a:p>
          <a:p>
            <a:pPr eaLnBrk="1" hangingPunct="1"/>
            <a:r>
              <a:rPr lang="en-US" sz="2800" dirty="0" smtClean="0">
                <a:sym typeface="Symbol" pitchFamily="18" charset="2"/>
              </a:rPr>
              <a:t>Most animal cells have a high intracellular level of K+ ions and a low intracellular sodium ions&gt; K+ [inside]/ K+ [outside] ratio is 35:1&amp; the Na+[inside]/Na+[outside] is 0.08:1</a:t>
            </a:r>
          </a:p>
          <a:p>
            <a:pPr eaLnBrk="1" hangingPunct="1"/>
            <a:r>
              <a:rPr lang="en-US" sz="2800" dirty="0" smtClean="0">
                <a:sym typeface="Symbol" pitchFamily="18" charset="2"/>
              </a:rPr>
              <a:t>Per molecule of ATP hydrolyzed, 2 K+ are moved in and 3 Na+ are moved out</a:t>
            </a:r>
          </a:p>
          <a:p>
            <a:pPr eaLnBrk="1" hangingPunct="1"/>
            <a:r>
              <a:rPr lang="en-US" sz="2800" dirty="0" smtClean="0">
                <a:sym typeface="Symbol" pitchFamily="18" charset="2"/>
              </a:rPr>
              <a:t>Functions: </a:t>
            </a:r>
          </a:p>
          <a:p>
            <a:pPr lvl="1"/>
            <a:r>
              <a:rPr lang="en-US" sz="2500" dirty="0" smtClean="0">
                <a:sym typeface="Symbol" pitchFamily="18" charset="2"/>
              </a:rPr>
              <a:t>Maintain intracellular levels of K+ and Na+</a:t>
            </a:r>
          </a:p>
          <a:p>
            <a:pPr lvl="1"/>
            <a:r>
              <a:rPr lang="en-US" sz="2500" dirty="0" smtClean="0">
                <a:sym typeface="Symbol" pitchFamily="18" charset="2"/>
              </a:rPr>
              <a:t>Maintain membrane potential</a:t>
            </a:r>
          </a:p>
          <a:p>
            <a:pPr eaLnBrk="1" hangingPunct="1"/>
            <a:endParaRPr lang="en-US" sz="2800" dirty="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The Na</a:t>
            </a:r>
            <a:r>
              <a:rPr lang="en-US" sz="3600" b="1" baseline="30000" dirty="0" smtClean="0">
                <a:solidFill>
                  <a:srgbClr val="002060"/>
                </a:solidFill>
              </a:rPr>
              <a:t>+</a:t>
            </a:r>
            <a:r>
              <a:rPr lang="en-US" sz="3600" b="1" dirty="0" smtClean="0">
                <a:solidFill>
                  <a:srgbClr val="002060"/>
                </a:solidFill>
              </a:rPr>
              <a:t>/K</a:t>
            </a:r>
            <a:r>
              <a:rPr lang="en-US" sz="3600" b="1" baseline="30000" dirty="0" smtClean="0">
                <a:solidFill>
                  <a:srgbClr val="002060"/>
                </a:solidFill>
              </a:rPr>
              <a:t>+</a:t>
            </a:r>
            <a:r>
              <a:rPr lang="en-US" sz="3600" b="1" dirty="0" smtClean="0">
                <a:solidFill>
                  <a:srgbClr val="002060"/>
                </a:solidFill>
              </a:rPr>
              <a:t> Pump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08_11Figure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71600"/>
            <a:ext cx="6874762" cy="53492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8_12Figure-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256" y="137160"/>
            <a:ext cx="7461504" cy="658368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2057400" cy="990600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The Na</a:t>
            </a:r>
            <a:r>
              <a:rPr lang="en-US" sz="3200" b="1" baseline="30000" dirty="0" smtClean="0">
                <a:solidFill>
                  <a:srgbClr val="002060"/>
                </a:solidFill>
              </a:rPr>
              <a:t>+</a:t>
            </a:r>
            <a:r>
              <a:rPr lang="en-US" sz="3200" b="1" dirty="0" smtClean="0">
                <a:solidFill>
                  <a:srgbClr val="002060"/>
                </a:solidFill>
              </a:rPr>
              <a:t>/K</a:t>
            </a:r>
            <a:r>
              <a:rPr lang="en-US" sz="3200" b="1" baseline="30000" dirty="0" smtClean="0">
                <a:solidFill>
                  <a:srgbClr val="002060"/>
                </a:solidFill>
              </a:rPr>
              <a:t>+</a:t>
            </a:r>
            <a:r>
              <a:rPr lang="en-US" sz="3200" b="1" dirty="0" smtClean="0">
                <a:solidFill>
                  <a:srgbClr val="002060"/>
                </a:solidFill>
              </a:rPr>
              <a:t> Pump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Three mechanisms of solute transport </a:t>
            </a:r>
            <a:br>
              <a:rPr lang="en-US" sz="3600" dirty="0" smtClean="0"/>
            </a:br>
            <a:r>
              <a:rPr lang="en-US" sz="3600" dirty="0" smtClean="0"/>
              <a:t>across membrane</a:t>
            </a:r>
            <a:endParaRPr lang="en-US" sz="3600" dirty="0"/>
          </a:p>
        </p:txBody>
      </p:sp>
      <p:pic>
        <p:nvPicPr>
          <p:cNvPr id="3" name="Picture 2" descr="08_01Table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" y="1749552"/>
            <a:ext cx="8546592" cy="43464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Indirect Active Transport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Movement of an ion down an electrochemical gradient and transports a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solute along such as sugar, AA or other organic molecule</a:t>
            </a:r>
          </a:p>
          <a:p>
            <a:pPr eaLnBrk="1" hangingPunct="1"/>
            <a:r>
              <a:rPr lang="en-US" sz="2800" dirty="0" smtClean="0"/>
              <a:t>Na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in animals, H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in plants, fungi and bacteria</a:t>
            </a:r>
          </a:p>
          <a:p>
            <a:pPr eaLnBrk="1" hangingPunct="1"/>
            <a:r>
              <a:rPr lang="en-US" sz="2800" dirty="0" err="1" smtClean="0"/>
              <a:t>Symport</a:t>
            </a:r>
            <a:r>
              <a:rPr lang="en-US" sz="2800" dirty="0" smtClean="0"/>
              <a:t> mechanism </a:t>
            </a:r>
          </a:p>
          <a:p>
            <a:pPr lvl="1" eaLnBrk="1" hangingPunct="1"/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into the cell and AA and sugar goes in</a:t>
            </a:r>
          </a:p>
          <a:p>
            <a:pPr lvl="1" eaLnBrk="1" hangingPunct="1"/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/K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pump will remove the excess ions</a:t>
            </a:r>
          </a:p>
          <a:p>
            <a:pPr eaLnBrk="1" hangingPunct="1"/>
            <a:r>
              <a:rPr lang="en-US" sz="2800" dirty="0" smtClean="0"/>
              <a:t>Can also drive </a:t>
            </a:r>
            <a:r>
              <a:rPr lang="en-US" sz="2800" dirty="0" err="1" smtClean="0"/>
              <a:t>antiport</a:t>
            </a:r>
            <a:r>
              <a:rPr lang="en-US" sz="2800" dirty="0" smtClean="0"/>
              <a:t> movement of Ca</a:t>
            </a:r>
            <a:r>
              <a:rPr lang="en-US" sz="2800" baseline="30000" dirty="0" smtClean="0"/>
              <a:t>2+</a:t>
            </a:r>
            <a:r>
              <a:rPr lang="en-US" sz="2800" dirty="0" smtClean="0"/>
              <a:t> and K</a:t>
            </a:r>
            <a:r>
              <a:rPr lang="en-US" sz="2800" baseline="30000" dirty="0" smtClean="0"/>
              <a:t>+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2060"/>
                </a:solidFill>
              </a:rPr>
              <a:t>Na+ / Glucose </a:t>
            </a:r>
            <a:r>
              <a:rPr lang="en-US" sz="3600" b="1" dirty="0" err="1" smtClean="0">
                <a:solidFill>
                  <a:srgbClr val="002060"/>
                </a:solidFill>
              </a:rPr>
              <a:t>symporter</a:t>
            </a:r>
            <a:r>
              <a:rPr lang="en-US" sz="3600" b="1" dirty="0" smtClean="0">
                <a:solidFill>
                  <a:srgbClr val="002060"/>
                </a:solidFill>
              </a:rPr>
              <a:t> SGLT proteins) </a:t>
            </a:r>
          </a:p>
        </p:txBody>
      </p:sp>
      <p:pic>
        <p:nvPicPr>
          <p:cNvPr id="5" name="Picture 4" descr="08_13Figure-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75" y="880872"/>
            <a:ext cx="7212541" cy="56723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504D"/>
                </a:solidFill>
              </a:rPr>
              <a:t>Movement of a Solute Across a Membrane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96875" indent="-346075" defTabSz="457200"/>
            <a:r>
              <a:rPr lang="en-US" sz="2800" dirty="0" smtClean="0"/>
              <a:t>The movement of a molecule that has no net charge is determined by its </a:t>
            </a:r>
            <a:r>
              <a:rPr lang="en-US" sz="2800" b="1" dirty="0" smtClean="0"/>
              <a:t>concentration gradient </a:t>
            </a:r>
          </a:p>
          <a:p>
            <a:pPr marL="396875" indent="-346075" defTabSz="457200"/>
            <a:endParaRPr lang="en-US" sz="2800" b="1" dirty="0" smtClean="0"/>
          </a:p>
          <a:p>
            <a:pPr marL="396875" indent="-346075" defTabSz="457200"/>
            <a:r>
              <a:rPr lang="en-US" sz="2800" dirty="0" smtClean="0"/>
              <a:t>Simple or facilitated diffusion involve </a:t>
            </a:r>
            <a:r>
              <a:rPr lang="en-US" sz="2800" dirty="0" err="1" smtClean="0"/>
              <a:t>exergonic</a:t>
            </a:r>
            <a:r>
              <a:rPr lang="en-US" sz="2800" dirty="0" smtClean="0"/>
              <a:t> movement “down” the concentration gradient (negative D</a:t>
            </a:r>
            <a:r>
              <a:rPr lang="en-US" sz="2800" i="1" dirty="0" smtClean="0"/>
              <a:t>G</a:t>
            </a:r>
            <a:r>
              <a:rPr lang="en-US" sz="2800" dirty="0" smtClean="0"/>
              <a:t>)</a:t>
            </a:r>
          </a:p>
          <a:p>
            <a:pPr marL="396875" indent="-346075" defTabSz="457200"/>
            <a:endParaRPr lang="en-US" sz="2800" dirty="0" smtClean="0"/>
          </a:p>
          <a:p>
            <a:pPr marL="396875" indent="-346075" defTabSz="457200"/>
            <a:r>
              <a:rPr lang="en-US" sz="2800" dirty="0" smtClean="0"/>
              <a:t>Active transport involves </a:t>
            </a:r>
            <a:r>
              <a:rPr lang="en-US" sz="2800" dirty="0" err="1" smtClean="0"/>
              <a:t>endergonic</a:t>
            </a:r>
            <a:r>
              <a:rPr lang="en-US" sz="2800" dirty="0" smtClean="0"/>
              <a:t> movement “up” the concentration gradient (positive D</a:t>
            </a:r>
            <a:r>
              <a:rPr lang="en-US" sz="2800" i="1" dirty="0" smtClean="0"/>
              <a:t>G</a:t>
            </a:r>
            <a:r>
              <a:rPr lang="en-US" sz="2800" dirty="0" smtClean="0"/>
              <a:t>)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electrochemical potential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movement of an ion is determined by its </a:t>
            </a:r>
            <a:r>
              <a:rPr lang="en-US" sz="2800" b="1" dirty="0" smtClean="0"/>
              <a:t>electrochemical potential</a:t>
            </a:r>
            <a:r>
              <a:rPr lang="en-US" sz="2800" dirty="0" smtClean="0"/>
              <a:t>, the combined effect of its concentration gradient and the charge gradient across the membrane</a:t>
            </a:r>
          </a:p>
          <a:p>
            <a:endParaRPr lang="en-US" sz="28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800" dirty="0" smtClean="0"/>
              <a:t>The active transport of ions across a membrane creates a charge gradient or </a:t>
            </a:r>
            <a:r>
              <a:rPr lang="en-US" sz="2800" b="1" dirty="0" smtClean="0"/>
              <a:t>membrane potential </a:t>
            </a:r>
            <a:r>
              <a:rPr lang="en-US" sz="2800" dirty="0" smtClean="0"/>
              <a:t>(</a:t>
            </a:r>
            <a:r>
              <a:rPr lang="en-US" sz="2800" b="1" i="1" dirty="0" err="1" smtClean="0"/>
              <a:t>V</a:t>
            </a:r>
            <a:r>
              <a:rPr lang="en-US" sz="2800" b="1" baseline="-25000" dirty="0" err="1" smtClean="0"/>
              <a:t>m</a:t>
            </a:r>
            <a:r>
              <a:rPr lang="en-US" sz="2800" dirty="0" smtClean="0"/>
              <a:t>) across the membrane. </a:t>
            </a:r>
            <a:r>
              <a:rPr lang="en-US" sz="2400" dirty="0" smtClean="0"/>
              <a:t>One side of the membrane is positive and the other is negative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81200"/>
            <a:ext cx="4267200" cy="1828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504D"/>
                </a:solidFill>
              </a:rPr>
              <a:t>The Erythrocyte Plasma Membrane Provides Examples of Transport Mechanisms</a:t>
            </a:r>
            <a:endParaRPr lang="en-US" sz="3200" dirty="0" smtClean="0"/>
          </a:p>
        </p:txBody>
      </p:sp>
      <p:pic>
        <p:nvPicPr>
          <p:cNvPr id="5" name="Picture 4" descr="\\Ps14\proofreading\50823_becker_TAs\JPEGS\chap008\08_02Figure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8600"/>
            <a:ext cx="3625850" cy="62753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1676400" y="4724400"/>
            <a:ext cx="1371600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1124</TotalTime>
  <Words>2577</Words>
  <Application>Microsoft Office PowerPoint</Application>
  <PresentationFormat>On-screen Show (4:3)</PresentationFormat>
  <Paragraphs>313</Paragraphs>
  <Slides>61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Median</vt:lpstr>
      <vt:lpstr>Slide 1</vt:lpstr>
      <vt:lpstr>Cells and transport processes </vt:lpstr>
      <vt:lpstr>Transport is central to cell function</vt:lpstr>
      <vt:lpstr>Transport processes within a composite eukaryotic cell</vt:lpstr>
      <vt:lpstr>Three mechanisms of solute transport  across membrane</vt:lpstr>
      <vt:lpstr>Three mechanisms of solute transport  across membrane</vt:lpstr>
      <vt:lpstr>Movement of a Solute Across a Membrane</vt:lpstr>
      <vt:lpstr>The electrochemical potential</vt:lpstr>
      <vt:lpstr>The Erythrocyte Plasma Membrane Provides Examples of Transport Mechanisms</vt:lpstr>
      <vt:lpstr>Slide 10</vt:lpstr>
      <vt:lpstr>Slide 11</vt:lpstr>
      <vt:lpstr>Slide 12</vt:lpstr>
      <vt:lpstr>Slide 13</vt:lpstr>
      <vt:lpstr>Simple Diffusion: Unassisted Movement Down the Gradient</vt:lpstr>
      <vt:lpstr>Transport of O2 , CO2 &amp; HCO3- across RBC membrane  </vt:lpstr>
      <vt:lpstr>Slide 16</vt:lpstr>
      <vt:lpstr>Slide 17</vt:lpstr>
      <vt:lpstr>Diffusion Always Moves Solutes Toward Equilibrium</vt:lpstr>
      <vt:lpstr>Slide 19</vt:lpstr>
      <vt:lpstr>Osmosis</vt:lpstr>
      <vt:lpstr>Slide 21</vt:lpstr>
      <vt:lpstr>Water Movement</vt:lpstr>
      <vt:lpstr>Factors Affecting Diffusion</vt:lpstr>
      <vt:lpstr>Ion Permeability</vt:lpstr>
      <vt:lpstr>Comparison of the kinetics of simple diffusion and facilitated diffusion</vt:lpstr>
      <vt:lpstr>Facilitated Diffusion: Protein-Mediated Movement Down the Gradient</vt:lpstr>
      <vt:lpstr>2 Classes of Transport Proteins</vt:lpstr>
      <vt:lpstr>Carrier Proteins and Channel Proteins Facilitate Diffusion by Different Mechanisms</vt:lpstr>
      <vt:lpstr>Carrier Proteins</vt:lpstr>
      <vt:lpstr>Comparison of Uniport, Symport &amp; Antiport Transport by carrier proteins</vt:lpstr>
      <vt:lpstr>Slide 31</vt:lpstr>
      <vt:lpstr>The Glucose Transporter: A Uniport Carrier</vt:lpstr>
      <vt:lpstr>The Glucose Transporter: A Uniport Carrier</vt:lpstr>
      <vt:lpstr>Glucose Transport</vt:lpstr>
      <vt:lpstr>Erythrocyte anion exchange protein:  an Antiport Carrier</vt:lpstr>
      <vt:lpstr>Erythrocyte anion exchange protein:  an Antiport Carrier (continued)</vt:lpstr>
      <vt:lpstr>Anion Exchange Protein</vt:lpstr>
      <vt:lpstr>Channel Proteins facilitate diffusion by forming hydrophilic transmembrane channels</vt:lpstr>
      <vt:lpstr>Ion Channels</vt:lpstr>
      <vt:lpstr>Clinical correlation: Cystic Fibrosis</vt:lpstr>
      <vt:lpstr>Cystic fibrosis and chloride ion secretion</vt:lpstr>
      <vt:lpstr>Porins: transmembrane proteins that allow rapid passage of various solutes</vt:lpstr>
      <vt:lpstr>Porin and aquaporin channel proteins</vt:lpstr>
      <vt:lpstr>Aquaporins: transmembrane proteins that allow rapid passage of water</vt:lpstr>
      <vt:lpstr>Porin and aquaporin channel proteins</vt:lpstr>
      <vt:lpstr>Active Transport</vt:lpstr>
      <vt:lpstr>Differences</vt:lpstr>
      <vt:lpstr>Energy Sources</vt:lpstr>
      <vt:lpstr>Direct Active Transport</vt:lpstr>
      <vt:lpstr>Summary of ATPases</vt:lpstr>
      <vt:lpstr>P-type ATPase</vt:lpstr>
      <vt:lpstr>V-type ATPase</vt:lpstr>
      <vt:lpstr>F-type ATPases</vt:lpstr>
      <vt:lpstr>ABC-type ATPases</vt:lpstr>
      <vt:lpstr>Examples of Direct Active transport:  Na+/K+ Pump</vt:lpstr>
      <vt:lpstr>Na+/K+ Pump</vt:lpstr>
      <vt:lpstr>Na+/K+ Pump</vt:lpstr>
      <vt:lpstr>The Na+/K+ Pump </vt:lpstr>
      <vt:lpstr>The Na+/K+ Pump </vt:lpstr>
      <vt:lpstr>Indirect Active Transport</vt:lpstr>
      <vt:lpstr>Na+ / Glucose symporter SGLT proteins)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Jeannette</dc:creator>
  <cp:lastModifiedBy>user</cp:lastModifiedBy>
  <cp:revision>65</cp:revision>
  <dcterms:created xsi:type="dcterms:W3CDTF">2003-02-13T14:33:10Z</dcterms:created>
  <dcterms:modified xsi:type="dcterms:W3CDTF">2012-12-09T21:18:06Z</dcterms:modified>
</cp:coreProperties>
</file>