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12" r:id="rId2"/>
    <p:sldId id="468" r:id="rId3"/>
    <p:sldId id="513" r:id="rId4"/>
    <p:sldId id="470" r:id="rId5"/>
    <p:sldId id="514" r:id="rId6"/>
    <p:sldId id="472" r:id="rId7"/>
    <p:sldId id="473" r:id="rId8"/>
    <p:sldId id="474" r:id="rId9"/>
    <p:sldId id="475" r:id="rId10"/>
    <p:sldId id="515" r:id="rId11"/>
    <p:sldId id="477" r:id="rId12"/>
    <p:sldId id="478" r:id="rId13"/>
    <p:sldId id="479" r:id="rId14"/>
    <p:sldId id="480" r:id="rId15"/>
    <p:sldId id="481" r:id="rId16"/>
    <p:sldId id="516" r:id="rId17"/>
    <p:sldId id="517" r:id="rId18"/>
    <p:sldId id="518" r:id="rId19"/>
    <p:sldId id="519" r:id="rId20"/>
    <p:sldId id="521" r:id="rId21"/>
    <p:sldId id="482" r:id="rId22"/>
    <p:sldId id="484" r:id="rId23"/>
    <p:sldId id="523" r:id="rId24"/>
    <p:sldId id="524" r:id="rId25"/>
    <p:sldId id="525" r:id="rId26"/>
    <p:sldId id="526" r:id="rId27"/>
    <p:sldId id="489" r:id="rId28"/>
    <p:sldId id="490" r:id="rId29"/>
    <p:sldId id="492" r:id="rId30"/>
    <p:sldId id="491" r:id="rId31"/>
    <p:sldId id="530" r:id="rId32"/>
    <p:sldId id="497" r:id="rId33"/>
    <p:sldId id="527" r:id="rId34"/>
    <p:sldId id="498" r:id="rId35"/>
    <p:sldId id="499" r:id="rId36"/>
    <p:sldId id="500" r:id="rId37"/>
    <p:sldId id="501" r:id="rId38"/>
    <p:sldId id="529" r:id="rId39"/>
    <p:sldId id="528" r:id="rId40"/>
    <p:sldId id="534" r:id="rId41"/>
    <p:sldId id="538" r:id="rId42"/>
    <p:sldId id="539" r:id="rId43"/>
    <p:sldId id="540" r:id="rId44"/>
    <p:sldId id="536" r:id="rId45"/>
    <p:sldId id="541" r:id="rId46"/>
    <p:sldId id="542" r:id="rId47"/>
    <p:sldId id="532" r:id="rId48"/>
    <p:sldId id="543" r:id="rId49"/>
    <p:sldId id="544" r:id="rId50"/>
    <p:sldId id="545" r:id="rId51"/>
    <p:sldId id="546" r:id="rId52"/>
    <p:sldId id="547" r:id="rId53"/>
    <p:sldId id="548" r:id="rId54"/>
    <p:sldId id="549" r:id="rId55"/>
    <p:sldId id="551" r:id="rId56"/>
    <p:sldId id="550" r:id="rId57"/>
    <p:sldId id="552" r:id="rId58"/>
    <p:sldId id="553" r:id="rId59"/>
    <p:sldId id="554" r:id="rId60"/>
    <p:sldId id="555" r:id="rId61"/>
    <p:sldId id="556" r:id="rId62"/>
    <p:sldId id="557" r:id="rId63"/>
    <p:sldId id="558" r:id="rId64"/>
    <p:sldId id="559" r:id="rId65"/>
    <p:sldId id="560" r:id="rId66"/>
    <p:sldId id="561" r:id="rId67"/>
    <p:sldId id="533" r:id="rId68"/>
    <p:sldId id="531" r:id="rId69"/>
    <p:sldId id="502" r:id="rId70"/>
    <p:sldId id="510" r:id="rId71"/>
    <p:sldId id="503" r:id="rId72"/>
    <p:sldId id="504" r:id="rId73"/>
    <p:sldId id="505" r:id="rId74"/>
    <p:sldId id="506" r:id="rId75"/>
    <p:sldId id="507" r:id="rId76"/>
    <p:sldId id="508" r:id="rId77"/>
    <p:sldId id="511" r:id="rId78"/>
    <p:sldId id="509" r:id="rId7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3366"/>
    <a:srgbClr val="CCE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103" autoAdjust="0"/>
    <p:restoredTop sz="97445" autoAdjust="0"/>
  </p:normalViewPr>
  <p:slideViewPr>
    <p:cSldViewPr>
      <p:cViewPr>
        <p:scale>
          <a:sx n="55" d="100"/>
          <a:sy n="55" d="100"/>
        </p:scale>
        <p:origin x="-854" y="-6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C4ABC26E-D986-4C4E-A168-C8F8C6035473}"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BAF0245-B7C3-4E9D-BE75-D72AD50A89F6}"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a:defRPr/>
            </a:pPr>
            <a:endParaRPr lang="en-US"/>
          </a:p>
        </p:txBody>
      </p:sp>
      <p:sp>
        <p:nvSpPr>
          <p:cNvPr id="5" name="Footer Placeholder 4"/>
          <p:cNvSpPr>
            <a:spLocks noGrp="1"/>
          </p:cNvSpPr>
          <p:nvPr>
            <p:ph type="ftr" sz="quarter" idx="11"/>
          </p:nvPr>
        </p:nvSpPr>
        <p:spPr>
          <a:xfrm>
            <a:off x="457201" y="6248207"/>
            <a:ext cx="5573483" cy="365125"/>
          </a:xfrm>
        </p:spPr>
        <p:txBody>
          <a:bodyPr/>
          <a:lstStyle/>
          <a:p>
            <a:pPr>
              <a:defRPr/>
            </a:pP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65320480-C48B-487B-8C48-2193C53FF9DE}"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2BB9E237-13F5-43DF-9C85-6A389594319D}" type="slidenum">
              <a:rPr lang="en-US" smtClean="0"/>
              <a:pPr>
                <a:defRPr/>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15263FA0-1C61-4293-A7BE-2FDD2E74DE61}" type="slidenum">
              <a:rPr lang="en-US" smtClean="0"/>
              <a:pPr>
                <a:defRPr/>
              </a:pPr>
              <a:t>‹#›</a:t>
            </a:fld>
            <a:endParaRPr lang="en-US"/>
          </a:p>
        </p:txBody>
      </p:sp>
      <p:sp>
        <p:nvSpPr>
          <p:cNvPr id="14" name="Footer Placeholder 13"/>
          <p:cNvSpPr>
            <a:spLocks noGrp="1"/>
          </p:cNvSpPr>
          <p:nvPr>
            <p:ph type="ftr" sz="quarter" idx="12"/>
          </p:nvPr>
        </p:nvSpPr>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a:defRPr/>
            </a:pPr>
            <a:endParaRPr lang="en-US"/>
          </a:p>
        </p:txBody>
      </p:sp>
      <p:sp>
        <p:nvSpPr>
          <p:cNvPr id="10" name="Slide Number Placeholder 9"/>
          <p:cNvSpPr>
            <a:spLocks noGrp="1"/>
          </p:cNvSpPr>
          <p:nvPr>
            <p:ph type="sldNum" sz="quarter" idx="16"/>
          </p:nvPr>
        </p:nvSpPr>
        <p:spPr/>
        <p:txBody>
          <a:bodyPr rtlCol="0"/>
          <a:lstStyle/>
          <a:p>
            <a:pPr>
              <a:defRPr/>
            </a:pPr>
            <a:fld id="{25F23294-747E-4830-87EE-576EA5D87101}" type="slidenum">
              <a:rPr lang="en-US" smtClean="0"/>
              <a:pPr>
                <a:defRPr/>
              </a:pPr>
              <a:t>‹#›</a:t>
            </a:fld>
            <a:endParaRPr lang="en-US"/>
          </a:p>
        </p:txBody>
      </p:sp>
      <p:sp>
        <p:nvSpPr>
          <p:cNvPr id="12" name="Footer Placeholder 11"/>
          <p:cNvSpPr>
            <a:spLocks noGrp="1"/>
          </p:cNvSpPr>
          <p:nvPr>
            <p:ph type="ftr" sz="quarter" idx="17"/>
          </p:nvPr>
        </p:nvSpPr>
        <p:spPr/>
        <p:txBody>
          <a:bodyPr rtlCol="0"/>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a:defRPr/>
            </a:pPr>
            <a:endParaRPr lang="en-US"/>
          </a:p>
        </p:txBody>
      </p:sp>
      <p:sp>
        <p:nvSpPr>
          <p:cNvPr id="12" name="Slide Number Placeholder 11"/>
          <p:cNvSpPr>
            <a:spLocks noGrp="1"/>
          </p:cNvSpPr>
          <p:nvPr>
            <p:ph type="sldNum" sz="quarter" idx="16"/>
          </p:nvPr>
        </p:nvSpPr>
        <p:spPr/>
        <p:txBody>
          <a:bodyPr rtlCol="0"/>
          <a:lstStyle/>
          <a:p>
            <a:pPr>
              <a:defRPr/>
            </a:pPr>
            <a:fld id="{CB78DDDD-4C5D-47D1-89CE-4FC0A586E339}" type="slidenum">
              <a:rPr lang="en-US" smtClean="0"/>
              <a:pPr>
                <a:defRPr/>
              </a:pPr>
              <a:t>‹#›</a:t>
            </a:fld>
            <a:endParaRPr lang="en-US"/>
          </a:p>
        </p:txBody>
      </p:sp>
      <p:sp>
        <p:nvSpPr>
          <p:cNvPr id="14" name="Footer Placeholder 13"/>
          <p:cNvSpPr>
            <a:spLocks noGrp="1"/>
          </p:cNvSpPr>
          <p:nvPr>
            <p:ph type="ftr" sz="quarter" idx="17"/>
          </p:nvPr>
        </p:nvSpPr>
        <p:spPr/>
        <p:txBody>
          <a:bodyPr rtlCol="0"/>
          <a:lstStyle/>
          <a:p>
            <a:pPr>
              <a:defRPr/>
            </a:pP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97C1CB64-6EFE-4EB8-87F7-96980C7FC579}"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71EE16A7-F74C-4CAA-8250-33F4695F57BB}"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8B3E87D2-E3D2-4F7D-8881-E06A22FDACF3}" type="slidenum">
              <a:rPr lang="en-US" smtClean="0"/>
              <a:pPr>
                <a:defRPr/>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a:defRPr/>
            </a:pPr>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defRPr/>
            </a:pPr>
            <a:fld id="{30D62497-34BC-4346-AFEA-EA30A0257451}" type="slidenum">
              <a:rPr lang="en-US" smtClean="0"/>
              <a:pPr>
                <a:defRPr/>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pPr>
              <a:defRPr/>
            </a:pP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191C173A-2599-4E5F-90B4-C3F053A84D08}"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914400" y="838200"/>
            <a:ext cx="7391400" cy="1569660"/>
          </a:xfrm>
          <a:prstGeom prst="rect">
            <a:avLst/>
          </a:prstGeom>
          <a:noFill/>
          <a:ln w="9525">
            <a:noFill/>
            <a:miter lim="800000"/>
            <a:headEnd/>
            <a:tailEnd/>
          </a:ln>
        </p:spPr>
        <p:txBody>
          <a:bodyPr wrap="square">
            <a:spAutoFit/>
          </a:bodyPr>
          <a:lstStyle/>
          <a:p>
            <a:pPr algn="ctr" eaLnBrk="1" hangingPunct="1"/>
            <a:r>
              <a:rPr lang="en-US" sz="4800" dirty="0" smtClean="0">
                <a:latin typeface="+mj-lt"/>
                <a:cs typeface="Times New Roman" pitchFamily="18" charset="0"/>
              </a:rPr>
              <a:t>The Endomembrane System</a:t>
            </a:r>
            <a:r>
              <a:rPr lang="en-US" sz="4800" dirty="0" smtClean="0">
                <a:solidFill>
                  <a:schemeClr val="folHlink"/>
                </a:solidFill>
                <a:latin typeface="+mj-lt"/>
                <a:cs typeface="Times New Roman" pitchFamily="18" charset="0"/>
              </a:rPr>
              <a:t> </a:t>
            </a:r>
            <a:r>
              <a:rPr lang="en-US" sz="4800" dirty="0" smtClean="0">
                <a:solidFill>
                  <a:schemeClr val="tx1"/>
                </a:solidFill>
                <a:latin typeface="+mj-lt"/>
                <a:cs typeface="Times New Roman" pitchFamily="18" charset="0"/>
              </a:rPr>
              <a:t>and </a:t>
            </a:r>
            <a:r>
              <a:rPr lang="en-US" sz="4800" dirty="0" err="1" smtClean="0">
                <a:solidFill>
                  <a:schemeClr val="tx1"/>
                </a:solidFill>
                <a:latin typeface="+mj-lt"/>
                <a:cs typeface="Times New Roman" pitchFamily="18" charset="0"/>
              </a:rPr>
              <a:t>Peroxisomes</a:t>
            </a:r>
            <a:endParaRPr lang="en-US" sz="4800" dirty="0" smtClean="0">
              <a:latin typeface="+mj-lt"/>
            </a:endParaRPr>
          </a:p>
        </p:txBody>
      </p:sp>
      <p:sp>
        <p:nvSpPr>
          <p:cNvPr id="4" name="TextBox 3"/>
          <p:cNvSpPr txBox="1"/>
          <p:nvPr/>
        </p:nvSpPr>
        <p:spPr>
          <a:xfrm>
            <a:off x="457200" y="3657600"/>
            <a:ext cx="8001000" cy="2308324"/>
          </a:xfrm>
          <a:prstGeom prst="rect">
            <a:avLst/>
          </a:prstGeom>
          <a:noFill/>
        </p:spPr>
        <p:txBody>
          <a:bodyPr wrap="square" rtlCol="0">
            <a:spAutoFit/>
          </a:bodyPr>
          <a:lstStyle/>
          <a:p>
            <a:r>
              <a:rPr lang="en-US" sz="2400" dirty="0" smtClean="0"/>
              <a:t>Instructor: Dr. </a:t>
            </a:r>
            <a:r>
              <a:rPr lang="en-US" sz="2400" dirty="0" err="1" smtClean="0"/>
              <a:t>Mahmoud</a:t>
            </a:r>
            <a:r>
              <a:rPr lang="en-US" sz="2400" dirty="0" smtClean="0"/>
              <a:t>  A. </a:t>
            </a:r>
            <a:r>
              <a:rPr lang="en-US" sz="2400" dirty="0" err="1" smtClean="0"/>
              <a:t>Srour</a:t>
            </a:r>
            <a:endParaRPr lang="en-US" sz="2400" dirty="0" smtClean="0"/>
          </a:p>
          <a:p>
            <a:r>
              <a:rPr lang="en-US" sz="2400" dirty="0" smtClean="0"/>
              <a:t>Course:  Cell Biology  0202211</a:t>
            </a:r>
          </a:p>
          <a:p>
            <a:endParaRPr lang="en-US" sz="2400" dirty="0"/>
          </a:p>
          <a:p>
            <a:r>
              <a:rPr lang="en-US" sz="2400" dirty="0" smtClean="0"/>
              <a:t>Reading:</a:t>
            </a:r>
          </a:p>
          <a:p>
            <a:r>
              <a:rPr lang="en-US" sz="2400" dirty="0" smtClean="0"/>
              <a:t>Becker’s World of the Cell, 8</a:t>
            </a:r>
            <a:r>
              <a:rPr lang="en-US" sz="2400" baseline="30000" dirty="0" smtClean="0"/>
              <a:t>th</a:t>
            </a:r>
            <a:r>
              <a:rPr lang="en-US" sz="2400" dirty="0" smtClean="0"/>
              <a:t> </a:t>
            </a:r>
            <a:r>
              <a:rPr lang="en-US" sz="2400" dirty="0" err="1" smtClean="0"/>
              <a:t>ed</a:t>
            </a:r>
            <a:r>
              <a:rPr lang="en-US" sz="2400" dirty="0" smtClean="0"/>
              <a:t>/ 2012. </a:t>
            </a:r>
          </a:p>
          <a:p>
            <a:r>
              <a:rPr lang="en-US" sz="2400" dirty="0" smtClean="0">
                <a:solidFill>
                  <a:srgbClr val="FFFF00"/>
                </a:solidFill>
              </a:rPr>
              <a:t>Chap 12, p. 324-64.</a:t>
            </a:r>
            <a:endParaRPr lang="en-US" sz="2400" dirty="0">
              <a:solidFill>
                <a:srgbClr val="FFFF00"/>
              </a:solidFill>
            </a:endParaRPr>
          </a:p>
        </p:txBody>
      </p:sp>
      <p:sp>
        <p:nvSpPr>
          <p:cNvPr id="5" name="TextBox 4"/>
          <p:cNvSpPr txBox="1"/>
          <p:nvPr/>
        </p:nvSpPr>
        <p:spPr>
          <a:xfrm>
            <a:off x="2514600" y="6167440"/>
            <a:ext cx="6324600" cy="461665"/>
          </a:xfrm>
          <a:prstGeom prst="rect">
            <a:avLst/>
          </a:prstGeom>
          <a:noFill/>
        </p:spPr>
        <p:txBody>
          <a:bodyPr wrap="square" rtlCol="0">
            <a:spAutoFit/>
          </a:bodyPr>
          <a:lstStyle/>
          <a:p>
            <a:r>
              <a:rPr lang="en-US" sz="2400" dirty="0" err="1" smtClean="0"/>
              <a:t>Lec</a:t>
            </a:r>
            <a:r>
              <a:rPr lang="en-US" sz="2400" dirty="0" smtClean="0"/>
              <a:t> # 14-15			Mon 26.11.2012</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28600"/>
            <a:ext cx="8077200" cy="990600"/>
          </a:xfrm>
        </p:spPr>
        <p:txBody>
          <a:bodyPr>
            <a:normAutofit/>
          </a:bodyPr>
          <a:lstStyle/>
          <a:p>
            <a:r>
              <a:rPr lang="en-US" sz="2800" dirty="0" smtClean="0"/>
              <a:t>The role of SER in the catabolism of Liver Glycogen </a:t>
            </a:r>
            <a:endParaRPr lang="en-US" sz="2800" dirty="0"/>
          </a:p>
        </p:txBody>
      </p:sp>
      <p:pic>
        <p:nvPicPr>
          <p:cNvPr id="5" name="Picture 4" descr="12_03Figure-L"/>
          <p:cNvPicPr>
            <a:picLocks noChangeAspect="1" noChangeArrowheads="1"/>
          </p:cNvPicPr>
          <p:nvPr/>
        </p:nvPicPr>
        <p:blipFill>
          <a:blip r:embed="rId2"/>
          <a:srcRect/>
          <a:stretch>
            <a:fillRect/>
          </a:stretch>
        </p:blipFill>
        <p:spPr bwMode="auto">
          <a:xfrm>
            <a:off x="533400" y="1153161"/>
            <a:ext cx="8312150" cy="5453449"/>
          </a:xfrm>
          <a:prstGeom prst="rect">
            <a:avLst/>
          </a:prstGeom>
          <a:noFill/>
          <a:ln w="9525">
            <a:solidFill>
              <a:schemeClr val="accent1"/>
            </a:solid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Smooth Endoplasmic Reticulum</a:t>
            </a:r>
          </a:p>
        </p:txBody>
      </p:sp>
      <p:sp>
        <p:nvSpPr>
          <p:cNvPr id="12291" name="Rectangle 3"/>
          <p:cNvSpPr>
            <a:spLocks noGrp="1" noChangeArrowheads="1"/>
          </p:cNvSpPr>
          <p:nvPr>
            <p:ph sz="quarter" idx="1"/>
          </p:nvPr>
        </p:nvSpPr>
        <p:spPr/>
        <p:txBody>
          <a:bodyPr>
            <a:normAutofit/>
          </a:bodyPr>
          <a:lstStyle/>
          <a:p>
            <a:r>
              <a:rPr lang="en-US" dirty="0" smtClean="0">
                <a:solidFill>
                  <a:srgbClr val="C00000"/>
                </a:solidFill>
              </a:rPr>
              <a:t>Calcium Storage</a:t>
            </a:r>
          </a:p>
          <a:p>
            <a:pPr lvl="1"/>
            <a:r>
              <a:rPr lang="en-US" dirty="0" err="1" smtClean="0"/>
              <a:t>Sarcoplasmic</a:t>
            </a:r>
            <a:r>
              <a:rPr lang="en-US" dirty="0" smtClean="0"/>
              <a:t> Reticulum in muscle cells is an example of smooth ER that specializes in storage of calcium</a:t>
            </a:r>
          </a:p>
          <a:p>
            <a:pPr lvl="1"/>
            <a:r>
              <a:rPr lang="en-US" dirty="0" smtClean="0"/>
              <a:t>ER lumen contains high concentrations of calcium-binding proteins </a:t>
            </a:r>
          </a:p>
          <a:p>
            <a:pPr lvl="1"/>
            <a:r>
              <a:rPr lang="en-US" dirty="0" smtClean="0"/>
              <a:t>Calcium ions are pumped into the ER by </a:t>
            </a:r>
            <a:r>
              <a:rPr lang="en-US" i="1" dirty="0" smtClean="0"/>
              <a:t>ATP-dependent calcium </a:t>
            </a:r>
            <a:r>
              <a:rPr lang="en-US" i="1" dirty="0" err="1" smtClean="0"/>
              <a:t>ATPases</a:t>
            </a:r>
            <a:r>
              <a:rPr lang="en-US" dirty="0" smtClean="0"/>
              <a:t> and are released when needed for muscle contraction (triggered by neurotransmitters) </a:t>
            </a:r>
            <a:endParaRPr lang="en-US" i="1"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Smooth Endoplasmic Reticulum</a:t>
            </a:r>
          </a:p>
        </p:txBody>
      </p:sp>
      <p:sp>
        <p:nvSpPr>
          <p:cNvPr id="13315" name="Rectangle 3"/>
          <p:cNvSpPr>
            <a:spLocks noGrp="1" noChangeArrowheads="1"/>
          </p:cNvSpPr>
          <p:nvPr>
            <p:ph sz="quarter" idx="1"/>
          </p:nvPr>
        </p:nvSpPr>
        <p:spPr/>
        <p:txBody>
          <a:bodyPr/>
          <a:lstStyle/>
          <a:p>
            <a:r>
              <a:rPr lang="en-US" dirty="0" smtClean="0">
                <a:solidFill>
                  <a:srgbClr val="C00000"/>
                </a:solidFill>
              </a:rPr>
              <a:t>Steroid Biosynthesis</a:t>
            </a:r>
          </a:p>
          <a:p>
            <a:pPr lvl="1"/>
            <a:r>
              <a:rPr lang="en-US" dirty="0" smtClean="0"/>
              <a:t>Cholesterol, </a:t>
            </a:r>
            <a:r>
              <a:rPr lang="en-US" dirty="0" err="1" smtClean="0"/>
              <a:t>cortisol</a:t>
            </a:r>
            <a:r>
              <a:rPr lang="en-US" dirty="0" smtClean="0"/>
              <a:t>, testosterone, estrogen</a:t>
            </a:r>
          </a:p>
          <a:p>
            <a:pPr lvl="1"/>
            <a:r>
              <a:rPr lang="en-US" dirty="0" smtClean="0"/>
              <a:t>All share a 4-ring structure but differ by hydroxyl groups &amp; carbons side chains</a:t>
            </a:r>
          </a:p>
          <a:p>
            <a:pPr lvl="1"/>
            <a:r>
              <a:rPr lang="en-US" dirty="0" smtClean="0"/>
              <a:t>P-450 </a:t>
            </a:r>
            <a:r>
              <a:rPr lang="en-US" dirty="0" err="1" smtClean="0"/>
              <a:t>monooxygenases</a:t>
            </a:r>
            <a:r>
              <a:rPr lang="en-US" dirty="0" smtClean="0"/>
              <a:t> are important in steroid hormones synthesis by hydroxylation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Rough Endoplasmic Reticulum</a:t>
            </a:r>
          </a:p>
        </p:txBody>
      </p:sp>
      <p:sp>
        <p:nvSpPr>
          <p:cNvPr id="14339" name="Rectangle 3"/>
          <p:cNvSpPr>
            <a:spLocks noGrp="1" noChangeArrowheads="1"/>
          </p:cNvSpPr>
          <p:nvPr>
            <p:ph sz="quarter" idx="1"/>
          </p:nvPr>
        </p:nvSpPr>
        <p:spPr/>
        <p:txBody>
          <a:bodyPr>
            <a:normAutofit lnSpcReduction="10000"/>
          </a:bodyPr>
          <a:lstStyle/>
          <a:p>
            <a:pPr>
              <a:lnSpc>
                <a:spcPct val="90000"/>
              </a:lnSpc>
            </a:pPr>
            <a:r>
              <a:rPr lang="en-US" dirty="0" smtClean="0"/>
              <a:t>Transitional Elements (TE) – plays role in formation of transition vesicles</a:t>
            </a:r>
          </a:p>
          <a:p>
            <a:pPr>
              <a:lnSpc>
                <a:spcPct val="90000"/>
              </a:lnSpc>
            </a:pPr>
            <a:r>
              <a:rPr lang="en-US" dirty="0" smtClean="0"/>
              <a:t>Transition Vesicles – shuttle lipids and/or proteins from ER to Golgi complex</a:t>
            </a:r>
          </a:p>
          <a:p>
            <a:pPr>
              <a:lnSpc>
                <a:spcPct val="90000"/>
              </a:lnSpc>
            </a:pPr>
            <a:r>
              <a:rPr lang="en-US" dirty="0" err="1" smtClean="0"/>
              <a:t>Microsomes</a:t>
            </a:r>
            <a:r>
              <a:rPr lang="en-US" dirty="0" smtClean="0"/>
              <a:t>:  sealed vesicles released upon fragmentation of ER</a:t>
            </a:r>
          </a:p>
          <a:p>
            <a:pPr>
              <a:lnSpc>
                <a:spcPct val="90000"/>
              </a:lnSpc>
            </a:pPr>
            <a:r>
              <a:rPr lang="en-US" dirty="0" smtClean="0"/>
              <a:t>Flattened sacs</a:t>
            </a:r>
          </a:p>
          <a:p>
            <a:pPr lvl="1">
              <a:lnSpc>
                <a:spcPct val="90000"/>
              </a:lnSpc>
            </a:pPr>
            <a:r>
              <a:rPr lang="en-US" dirty="0" smtClean="0"/>
              <a:t>Proteins enter lumen </a:t>
            </a:r>
            <a:r>
              <a:rPr lang="en-US" dirty="0" err="1" smtClean="0"/>
              <a:t>cotranslationally</a:t>
            </a:r>
            <a:endParaRPr lang="en-US" dirty="0" smtClean="0"/>
          </a:p>
          <a:p>
            <a:pPr lvl="1">
              <a:lnSpc>
                <a:spcPct val="90000"/>
              </a:lnSpc>
            </a:pPr>
            <a:r>
              <a:rPr lang="en-US" dirty="0" smtClean="0"/>
              <a:t>Proteins are anchored by hydrophobic interactions or covalent attachment to membrane lipids </a:t>
            </a:r>
          </a:p>
          <a:p>
            <a:pPr lvl="1">
              <a:lnSpc>
                <a:spcPct val="90000"/>
              </a:lnSpc>
            </a:pPr>
            <a:r>
              <a:rPr lang="en-US" dirty="0" smtClean="0"/>
              <a:t>Soluble proteins are released into lumen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r>
              <a:rPr lang="en-US" sz="3600" dirty="0" smtClean="0"/>
              <a:t>RER: biosynthesis of membrane lipids</a:t>
            </a:r>
          </a:p>
        </p:txBody>
      </p:sp>
      <p:sp>
        <p:nvSpPr>
          <p:cNvPr id="15363" name="Rectangle 3"/>
          <p:cNvSpPr>
            <a:spLocks noGrp="1" noChangeArrowheads="1"/>
          </p:cNvSpPr>
          <p:nvPr>
            <p:ph sz="quarter" idx="1"/>
          </p:nvPr>
        </p:nvSpPr>
        <p:spPr/>
        <p:txBody>
          <a:bodyPr>
            <a:normAutofit fontScale="92500"/>
          </a:bodyPr>
          <a:lstStyle/>
          <a:p>
            <a:r>
              <a:rPr lang="en-US" dirty="0" err="1" smtClean="0"/>
              <a:t>Phospholipid</a:t>
            </a:r>
            <a:r>
              <a:rPr lang="en-US" dirty="0" smtClean="0"/>
              <a:t> </a:t>
            </a:r>
            <a:r>
              <a:rPr lang="en-US" dirty="0" err="1" smtClean="0"/>
              <a:t>translocastors</a:t>
            </a:r>
            <a:r>
              <a:rPr lang="en-US" dirty="0" smtClean="0"/>
              <a:t> (</a:t>
            </a:r>
            <a:r>
              <a:rPr lang="en-US" dirty="0" err="1" smtClean="0"/>
              <a:t>flippases</a:t>
            </a:r>
            <a:r>
              <a:rPr lang="en-US" dirty="0" smtClean="0"/>
              <a:t>) catalyze translocation of phospholipids through ER membranes </a:t>
            </a:r>
          </a:p>
          <a:p>
            <a:r>
              <a:rPr lang="en-US" dirty="0" smtClean="0"/>
              <a:t>When vesicles from ER membrane fuse with other organelles of endomembrane system, the distinct component of </a:t>
            </a:r>
            <a:r>
              <a:rPr lang="en-US" dirty="0" err="1" smtClean="0"/>
              <a:t>cytosolic</a:t>
            </a:r>
            <a:r>
              <a:rPr lang="en-US" dirty="0" smtClean="0"/>
              <a:t> &amp; </a:t>
            </a:r>
            <a:r>
              <a:rPr lang="en-US" dirty="0" err="1" smtClean="0"/>
              <a:t>lumenal</a:t>
            </a:r>
            <a:r>
              <a:rPr lang="en-US" dirty="0" smtClean="0"/>
              <a:t> </a:t>
            </a:r>
            <a:r>
              <a:rPr lang="en-US" dirty="0" err="1" smtClean="0"/>
              <a:t>monolayers</a:t>
            </a:r>
            <a:r>
              <a:rPr lang="en-US" dirty="0" smtClean="0"/>
              <a:t> established in ER are maintained  </a:t>
            </a:r>
          </a:p>
          <a:p>
            <a:r>
              <a:rPr lang="en-US" dirty="0" smtClean="0"/>
              <a:t>In cases of no fusion, </a:t>
            </a:r>
            <a:r>
              <a:rPr lang="en-US" dirty="0" err="1" smtClean="0"/>
              <a:t>cytosolic</a:t>
            </a:r>
            <a:r>
              <a:rPr lang="en-US" dirty="0" smtClean="0"/>
              <a:t> </a:t>
            </a:r>
            <a:r>
              <a:rPr lang="en-US" b="1" dirty="0" err="1" smtClean="0"/>
              <a:t>phospholipid</a:t>
            </a:r>
            <a:r>
              <a:rPr lang="en-US" b="1" dirty="0" smtClean="0"/>
              <a:t> exchange proteins</a:t>
            </a:r>
            <a:r>
              <a:rPr lang="en-US" dirty="0" smtClean="0"/>
              <a:t> recognize specific phospholipids and move them to destination (mitochondria, chloroplast, </a:t>
            </a:r>
            <a:r>
              <a:rPr lang="en-US" dirty="0" err="1" smtClean="0"/>
              <a:t>peroxisome</a:t>
            </a:r>
            <a:r>
              <a:rPr lang="en-US" dirty="0" smtClean="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Autofit/>
          </a:bodyPr>
          <a:lstStyle/>
          <a:p>
            <a:r>
              <a:rPr lang="en-US" sz="3200" dirty="0" smtClean="0"/>
              <a:t>RER: posttranslational modifications of proteins</a:t>
            </a:r>
          </a:p>
        </p:txBody>
      </p:sp>
      <p:sp>
        <p:nvSpPr>
          <p:cNvPr id="16387" name="Rectangle 4"/>
          <p:cNvSpPr>
            <a:spLocks noGrp="1" noChangeArrowheads="1"/>
          </p:cNvSpPr>
          <p:nvPr>
            <p:ph sz="quarter" idx="1"/>
          </p:nvPr>
        </p:nvSpPr>
        <p:spPr>
          <a:xfrm>
            <a:off x="609600" y="1530930"/>
            <a:ext cx="8153400" cy="4495800"/>
          </a:xfrm>
        </p:spPr>
        <p:txBody>
          <a:bodyPr/>
          <a:lstStyle/>
          <a:p>
            <a:pPr>
              <a:lnSpc>
                <a:spcPct val="90000"/>
              </a:lnSpc>
            </a:pPr>
            <a:r>
              <a:rPr lang="en-US" dirty="0" smtClean="0"/>
              <a:t>Responsible for addition of carbohydrates to proteins </a:t>
            </a:r>
          </a:p>
          <a:p>
            <a:pPr>
              <a:lnSpc>
                <a:spcPct val="90000"/>
              </a:lnSpc>
            </a:pPr>
            <a:r>
              <a:rPr lang="en-US" dirty="0" smtClean="0"/>
              <a:t>Folding of proteins</a:t>
            </a:r>
          </a:p>
          <a:p>
            <a:pPr>
              <a:lnSpc>
                <a:spcPct val="90000"/>
              </a:lnSpc>
            </a:pPr>
            <a:r>
              <a:rPr lang="en-US" dirty="0" smtClean="0"/>
              <a:t>Recognition and removal of </a:t>
            </a:r>
            <a:r>
              <a:rPr lang="en-US" dirty="0" err="1" smtClean="0"/>
              <a:t>misfolded</a:t>
            </a:r>
            <a:r>
              <a:rPr lang="en-US" dirty="0" smtClean="0"/>
              <a:t> proteins</a:t>
            </a:r>
          </a:p>
          <a:p>
            <a:pPr>
              <a:lnSpc>
                <a:spcPct val="90000"/>
              </a:lnSpc>
            </a:pPr>
            <a:r>
              <a:rPr lang="en-US" dirty="0" smtClean="0"/>
              <a:t>Assembly of </a:t>
            </a:r>
            <a:r>
              <a:rPr lang="en-US" dirty="0" err="1" smtClean="0"/>
              <a:t>multimeric</a:t>
            </a:r>
            <a:r>
              <a:rPr lang="en-US" dirty="0" smtClean="0"/>
              <a:t> proteins</a:t>
            </a:r>
          </a:p>
          <a:p>
            <a:pPr>
              <a:lnSpc>
                <a:spcPct val="90000"/>
              </a:lnSpc>
            </a:pPr>
            <a:r>
              <a:rPr lang="en-US" dirty="0" smtClean="0"/>
              <a:t>Contains enzymes for posttranslational and </a:t>
            </a:r>
            <a:r>
              <a:rPr lang="en-US" dirty="0" err="1" smtClean="0"/>
              <a:t>cotranslational</a:t>
            </a:r>
            <a:r>
              <a:rPr lang="en-US" dirty="0" smtClean="0"/>
              <a:t> modification such as disulfide bonds</a:t>
            </a:r>
          </a:p>
          <a:p>
            <a:pPr>
              <a:lnSpc>
                <a:spcPct val="90000"/>
              </a:lnSpc>
            </a:pPr>
            <a:r>
              <a:rPr lang="en-US" dirty="0" smtClean="0"/>
              <a:t>Quality control – ER associated degradation </a:t>
            </a:r>
            <a:r>
              <a:rPr lang="en-US" dirty="0" err="1" smtClean="0"/>
              <a:t>ofproteins</a:t>
            </a:r>
            <a:r>
              <a:rPr lang="en-US" dirty="0" smtClean="0"/>
              <a:t> ERAD (</a:t>
            </a:r>
            <a:r>
              <a:rPr lang="en-US" dirty="0" err="1" smtClean="0"/>
              <a:t>cytoplasmic</a:t>
            </a:r>
            <a:r>
              <a:rPr lang="en-US" dirty="0" smtClean="0"/>
              <a:t> proteases)</a:t>
            </a:r>
          </a:p>
          <a:p>
            <a:pPr>
              <a:lnSpc>
                <a:spcPct val="90000"/>
              </a:lnSpc>
            </a:pPr>
            <a:endParaRPr lang="en-US"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r>
              <a:rPr lang="en-US" sz="4000" b="1" dirty="0" smtClean="0">
                <a:solidFill>
                  <a:srgbClr val="0070C0"/>
                </a:solidFill>
              </a:rPr>
              <a:t>Golgi Apparatus</a:t>
            </a:r>
          </a:p>
        </p:txBody>
      </p:sp>
      <p:sp>
        <p:nvSpPr>
          <p:cNvPr id="28675" name="Rectangle 3"/>
          <p:cNvSpPr>
            <a:spLocks noGrp="1" noChangeArrowheads="1"/>
          </p:cNvSpPr>
          <p:nvPr>
            <p:ph sz="quarter" idx="1"/>
          </p:nvPr>
        </p:nvSpPr>
        <p:spPr/>
        <p:txBody>
          <a:bodyPr/>
          <a:lstStyle/>
          <a:p>
            <a:r>
              <a:rPr lang="en-US" dirty="0" smtClean="0"/>
              <a:t>The Golgi Complex</a:t>
            </a:r>
          </a:p>
          <a:p>
            <a:pPr lvl="1"/>
            <a:r>
              <a:rPr lang="en-US" dirty="0" smtClean="0"/>
              <a:t>(1898) </a:t>
            </a:r>
            <a:r>
              <a:rPr lang="en-US" dirty="0" err="1" smtClean="0"/>
              <a:t>Camillo</a:t>
            </a:r>
            <a:r>
              <a:rPr lang="en-US" dirty="0" smtClean="0"/>
              <a:t> Golgi</a:t>
            </a:r>
          </a:p>
          <a:p>
            <a:pPr lvl="1"/>
            <a:r>
              <a:rPr lang="en-US" dirty="0" smtClean="0"/>
              <a:t>Flattened sacs or </a:t>
            </a:r>
            <a:r>
              <a:rPr lang="en-US" dirty="0" err="1" smtClean="0"/>
              <a:t>cisternae</a:t>
            </a:r>
            <a:endParaRPr lang="en-US" dirty="0" smtClean="0"/>
          </a:p>
          <a:p>
            <a:pPr lvl="1"/>
            <a:r>
              <a:rPr lang="en-US" i="1" dirty="0" err="1" smtClean="0"/>
              <a:t>Cis</a:t>
            </a:r>
            <a:r>
              <a:rPr lang="en-US" dirty="0" smtClean="0"/>
              <a:t> (CGN) or </a:t>
            </a:r>
            <a:r>
              <a:rPr lang="en-US" i="1" dirty="0" smtClean="0"/>
              <a:t>Trans</a:t>
            </a:r>
            <a:r>
              <a:rPr lang="en-US" dirty="0" smtClean="0"/>
              <a:t> face of Golgi (TGN)</a:t>
            </a:r>
          </a:p>
          <a:p>
            <a:pPr lvl="1"/>
            <a:r>
              <a:rPr lang="en-US" dirty="0" smtClean="0"/>
              <a:t>Between </a:t>
            </a:r>
            <a:r>
              <a:rPr lang="en-US" i="1" dirty="0" err="1" smtClean="0"/>
              <a:t>cis</a:t>
            </a:r>
            <a:r>
              <a:rPr lang="en-US" dirty="0" smtClean="0"/>
              <a:t> &amp; </a:t>
            </a:r>
            <a:r>
              <a:rPr lang="en-US" i="1" dirty="0" smtClean="0"/>
              <a:t>trans</a:t>
            </a:r>
            <a:r>
              <a:rPr lang="en-US" dirty="0" smtClean="0"/>
              <a:t> is medial </a:t>
            </a:r>
            <a:r>
              <a:rPr lang="en-US" dirty="0" err="1" smtClean="0"/>
              <a:t>cisternae</a:t>
            </a:r>
            <a:r>
              <a:rPr lang="en-US" dirty="0" smtClean="0"/>
              <a:t> of Golgi where processing occurs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 name="Picture 4" descr="12_04FigureA-L"/>
          <p:cNvPicPr>
            <a:picLocks noChangeAspect="1" noChangeArrowheads="1"/>
          </p:cNvPicPr>
          <p:nvPr/>
        </p:nvPicPr>
        <p:blipFill>
          <a:blip r:embed="rId2"/>
          <a:srcRect/>
          <a:stretch>
            <a:fillRect/>
          </a:stretch>
        </p:blipFill>
        <p:spPr bwMode="auto">
          <a:xfrm>
            <a:off x="1066800" y="567268"/>
            <a:ext cx="7205663" cy="5976407"/>
          </a:xfrm>
          <a:prstGeom prst="rect">
            <a:avLst/>
          </a:prstGeom>
          <a:noFill/>
          <a:ln w="9525">
            <a:solidFill>
              <a:schemeClr val="accent1"/>
            </a:solid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Golgi Apparatus</a:t>
            </a:r>
          </a:p>
        </p:txBody>
      </p:sp>
      <p:sp>
        <p:nvSpPr>
          <p:cNvPr id="29699" name="Rectangle 3"/>
          <p:cNvSpPr>
            <a:spLocks noGrp="1" noChangeArrowheads="1"/>
          </p:cNvSpPr>
          <p:nvPr>
            <p:ph sz="quarter" idx="1"/>
          </p:nvPr>
        </p:nvSpPr>
        <p:spPr/>
        <p:txBody>
          <a:bodyPr/>
          <a:lstStyle/>
          <a:p>
            <a:r>
              <a:rPr lang="en-US" sz="2800" dirty="0" smtClean="0"/>
              <a:t>Two Models depict flow of lipids &amp; proteins from CGN to TGN</a:t>
            </a:r>
          </a:p>
          <a:p>
            <a:pPr lvl="1"/>
            <a:r>
              <a:rPr lang="en-US" sz="2400" dirty="0" smtClean="0"/>
              <a:t>Stationary </a:t>
            </a:r>
            <a:r>
              <a:rPr lang="en-US" sz="2400" dirty="0" err="1" smtClean="0"/>
              <a:t>Cisternae</a:t>
            </a:r>
            <a:r>
              <a:rPr lang="en-US" sz="2400" dirty="0" smtClean="0"/>
              <a:t> Model – shuttle vesicles bind &amp; fuse</a:t>
            </a:r>
          </a:p>
          <a:p>
            <a:pPr lvl="1"/>
            <a:r>
              <a:rPr lang="en-US" sz="2400" dirty="0" err="1" smtClean="0"/>
              <a:t>Cisternal</a:t>
            </a:r>
            <a:r>
              <a:rPr lang="en-US" sz="2400" dirty="0" smtClean="0"/>
              <a:t> Maturation Model – Golgi </a:t>
            </a:r>
            <a:r>
              <a:rPr lang="en-US" sz="2400" dirty="0" err="1" smtClean="0"/>
              <a:t>cisternae</a:t>
            </a:r>
            <a:r>
              <a:rPr lang="en-US" sz="2400" dirty="0" smtClean="0"/>
              <a:t> transform from CGN (with aid of ER vesicles) and accumulate specific enzymes.  CGN transform to medial </a:t>
            </a:r>
            <a:r>
              <a:rPr lang="en-US" sz="2400" dirty="0" err="1" smtClean="0"/>
              <a:t>cisternae</a:t>
            </a:r>
            <a:r>
              <a:rPr lang="en-US" sz="2400" dirty="0" smtClean="0"/>
              <a:t> then trans </a:t>
            </a:r>
            <a:r>
              <a:rPr lang="en-US" sz="2400" dirty="0" err="1" smtClean="0"/>
              <a:t>cisternae</a:t>
            </a:r>
            <a:r>
              <a:rPr lang="en-US" sz="2400" dirty="0" smtClean="0"/>
              <a:t> Golgi network with new enzymes.</a:t>
            </a:r>
          </a:p>
          <a:p>
            <a:pPr lvl="1"/>
            <a:r>
              <a:rPr lang="en-US" sz="2400" dirty="0" smtClean="0"/>
              <a:t>Time elapsed fluorescence microscopy support maturation model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Golgi Apparatus</a:t>
            </a:r>
          </a:p>
        </p:txBody>
      </p:sp>
      <p:sp>
        <p:nvSpPr>
          <p:cNvPr id="31747" name="Rectangle 3"/>
          <p:cNvSpPr>
            <a:spLocks noGrp="1" noChangeArrowheads="1"/>
          </p:cNvSpPr>
          <p:nvPr>
            <p:ph sz="quarter" idx="1"/>
          </p:nvPr>
        </p:nvSpPr>
        <p:spPr/>
        <p:txBody>
          <a:bodyPr/>
          <a:lstStyle/>
          <a:p>
            <a:r>
              <a:rPr lang="en-US" smtClean="0"/>
              <a:t>Anterograde &amp; Retrograde Transport</a:t>
            </a:r>
          </a:p>
          <a:p>
            <a:pPr lvl="1"/>
            <a:r>
              <a:rPr lang="en-US" smtClean="0"/>
              <a:t>Anterograde - vesicles from ER fuse with Golgi then plasma membrane</a:t>
            </a:r>
          </a:p>
          <a:p>
            <a:pPr lvl="1"/>
            <a:r>
              <a:rPr lang="en-US" smtClean="0"/>
              <a:t>Retrograde - flow from plasma to Golgi to 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smtClean="0"/>
              <a:t>Endoplasmic Reticulum</a:t>
            </a:r>
          </a:p>
        </p:txBody>
      </p:sp>
      <p:sp>
        <p:nvSpPr>
          <p:cNvPr id="3075" name="Rectangle 3"/>
          <p:cNvSpPr>
            <a:spLocks noGrp="1" noChangeArrowheads="1"/>
          </p:cNvSpPr>
          <p:nvPr>
            <p:ph sz="quarter" idx="1"/>
          </p:nvPr>
        </p:nvSpPr>
        <p:spPr>
          <a:xfrm>
            <a:off x="612648" y="1600200"/>
            <a:ext cx="8153400" cy="4800600"/>
          </a:xfrm>
        </p:spPr>
        <p:txBody>
          <a:bodyPr>
            <a:noAutofit/>
          </a:bodyPr>
          <a:lstStyle/>
          <a:p>
            <a:r>
              <a:rPr lang="en-US" sz="2800" dirty="0" smtClean="0"/>
              <a:t>Endoplasmic- within the cytoplasm</a:t>
            </a:r>
          </a:p>
          <a:p>
            <a:r>
              <a:rPr lang="en-US" sz="2800" dirty="0" smtClean="0"/>
              <a:t>Reticulum – network</a:t>
            </a:r>
          </a:p>
          <a:p>
            <a:r>
              <a:rPr lang="en-US" sz="2800" dirty="0" smtClean="0"/>
              <a:t>Function </a:t>
            </a:r>
          </a:p>
          <a:p>
            <a:pPr lvl="1"/>
            <a:r>
              <a:rPr lang="en-US" sz="2800" dirty="0" smtClean="0"/>
              <a:t>Biosynthesis of proteins destined for incorporation into plasma membrane</a:t>
            </a:r>
          </a:p>
          <a:p>
            <a:pPr lvl="1"/>
            <a:r>
              <a:rPr lang="en-US" sz="2800" dirty="0" smtClean="0"/>
              <a:t>Synthesis of proteins destined for export from cell</a:t>
            </a:r>
          </a:p>
          <a:p>
            <a:pPr lvl="1"/>
            <a:r>
              <a:rPr lang="en-US" sz="2800" dirty="0" smtClean="0"/>
              <a:t>Biosynthesis of lipids a) cholesterol b) plasma membrane</a:t>
            </a:r>
          </a:p>
          <a:p>
            <a:pPr lvl="1"/>
            <a:r>
              <a:rPr lang="en-US" sz="2800" dirty="0" smtClean="0"/>
              <a:t>Incorporation into organelles of endomembrane system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003399"/>
                </a:solidFill>
              </a:rPr>
              <a:t>Roles of the ER and Golgi in Protein </a:t>
            </a:r>
            <a:r>
              <a:rPr lang="en-US" sz="3600" b="1" dirty="0" err="1" smtClean="0">
                <a:solidFill>
                  <a:srgbClr val="003399"/>
                </a:solidFill>
              </a:rPr>
              <a:t>Glycosylation</a:t>
            </a:r>
            <a:endParaRPr lang="en-US" sz="3600" dirty="0"/>
          </a:p>
        </p:txBody>
      </p:sp>
      <p:sp>
        <p:nvSpPr>
          <p:cNvPr id="3" name="Content Placeholder 2"/>
          <p:cNvSpPr>
            <a:spLocks noGrp="1"/>
          </p:cNvSpPr>
          <p:nvPr>
            <p:ph sz="quarter" idx="1"/>
          </p:nvPr>
        </p:nvSpPr>
        <p:spPr/>
        <p:txBody>
          <a:bodyPr>
            <a:normAutofit/>
          </a:bodyPr>
          <a:lstStyle/>
          <a:p>
            <a:r>
              <a:rPr lang="en-US" sz="2800" dirty="0" smtClean="0"/>
              <a:t>Much of the protein processing carried out in the ER and Golgi involves </a:t>
            </a:r>
            <a:r>
              <a:rPr lang="en-US" sz="2800" b="1" dirty="0" err="1" smtClean="0"/>
              <a:t>glycosylation</a:t>
            </a:r>
            <a:r>
              <a:rPr lang="en-US" sz="2800" dirty="0" smtClean="0"/>
              <a:t>, the addition of carbohydrate side chains to proteins</a:t>
            </a:r>
          </a:p>
          <a:p>
            <a:endParaRPr lang="en-US" sz="2800" dirty="0" smtClean="0"/>
          </a:p>
          <a:p>
            <a:r>
              <a:rPr lang="en-US" sz="2800" dirty="0" smtClean="0"/>
              <a:t>Enzyme-catalyzed reactions involving the resulting </a:t>
            </a:r>
            <a:r>
              <a:rPr lang="en-US" sz="2800" b="1" dirty="0" err="1" smtClean="0"/>
              <a:t>glycoproteins</a:t>
            </a:r>
            <a:r>
              <a:rPr lang="en-US" sz="2800" dirty="0" smtClean="0"/>
              <a:t> then modify the oligosaccharide </a:t>
            </a:r>
            <a:br>
              <a:rPr lang="en-US" sz="2800" dirty="0" smtClean="0"/>
            </a:br>
            <a:r>
              <a:rPr lang="en-US" sz="2800" dirty="0" smtClean="0"/>
              <a:t>side chain</a:t>
            </a:r>
          </a:p>
          <a:p>
            <a:endParaRPr lang="en-US"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228600"/>
            <a:ext cx="8080248" cy="990600"/>
          </a:xfrm>
        </p:spPr>
        <p:txBody>
          <a:bodyPr>
            <a:normAutofit/>
          </a:bodyPr>
          <a:lstStyle/>
          <a:p>
            <a:r>
              <a:rPr lang="en-US" sz="3600" dirty="0" smtClean="0"/>
              <a:t>RER: </a:t>
            </a:r>
            <a:r>
              <a:rPr lang="en-US" sz="3600" dirty="0" err="1" smtClean="0"/>
              <a:t>glycosylation</a:t>
            </a:r>
            <a:r>
              <a:rPr lang="en-US" sz="3600" dirty="0" smtClean="0"/>
              <a:t> </a:t>
            </a:r>
          </a:p>
        </p:txBody>
      </p:sp>
      <p:sp>
        <p:nvSpPr>
          <p:cNvPr id="17411" name="Rectangle 3"/>
          <p:cNvSpPr>
            <a:spLocks noGrp="1" noChangeArrowheads="1"/>
          </p:cNvSpPr>
          <p:nvPr>
            <p:ph sz="quarter" idx="1"/>
          </p:nvPr>
        </p:nvSpPr>
        <p:spPr/>
        <p:txBody>
          <a:bodyPr/>
          <a:lstStyle/>
          <a:p>
            <a:r>
              <a:rPr lang="en-US" dirty="0" smtClean="0"/>
              <a:t>Two general kinds of Protein </a:t>
            </a:r>
            <a:r>
              <a:rPr lang="en-US" dirty="0" err="1" smtClean="0"/>
              <a:t>Glycosylation</a:t>
            </a:r>
            <a:endParaRPr lang="en-US" dirty="0" smtClean="0"/>
          </a:p>
          <a:p>
            <a:pPr lvl="1"/>
            <a:r>
              <a:rPr lang="en-US" b="1" dirty="0" smtClean="0"/>
              <a:t>N-linked </a:t>
            </a:r>
            <a:r>
              <a:rPr lang="en-US" b="1" dirty="0" err="1" smtClean="0"/>
              <a:t>glycosylation</a:t>
            </a:r>
            <a:r>
              <a:rPr lang="en-US" b="1" dirty="0" smtClean="0"/>
              <a:t> </a:t>
            </a:r>
            <a:r>
              <a:rPr lang="en-US" dirty="0" smtClean="0"/>
              <a:t>(N-</a:t>
            </a:r>
            <a:r>
              <a:rPr lang="en-US" dirty="0" err="1" smtClean="0"/>
              <a:t>glycosylation</a:t>
            </a:r>
            <a:r>
              <a:rPr lang="en-US" dirty="0" smtClean="0"/>
              <a:t>)  –oligosaccharide unit to attach to nitrogen on certain </a:t>
            </a:r>
            <a:r>
              <a:rPr lang="en-US" dirty="0" err="1" smtClean="0"/>
              <a:t>asparagine</a:t>
            </a:r>
            <a:r>
              <a:rPr lang="en-US" dirty="0" smtClean="0"/>
              <a:t> residues</a:t>
            </a:r>
          </a:p>
          <a:p>
            <a:pPr lvl="1"/>
            <a:r>
              <a:rPr lang="en-US" b="1" dirty="0" smtClean="0"/>
              <a:t>O-linked </a:t>
            </a:r>
            <a:r>
              <a:rPr lang="en-US" b="1" dirty="0" err="1" smtClean="0"/>
              <a:t>glycosylation</a:t>
            </a:r>
            <a:r>
              <a:rPr lang="en-US" b="1" dirty="0" smtClean="0"/>
              <a:t> </a:t>
            </a:r>
            <a:r>
              <a:rPr lang="en-US" dirty="0" smtClean="0"/>
              <a:t>– oligosaccharide unit to attach to oxygen on hydroxyl group of certain serine or </a:t>
            </a:r>
            <a:r>
              <a:rPr lang="en-US" dirty="0" err="1" smtClean="0"/>
              <a:t>threonine</a:t>
            </a:r>
            <a:r>
              <a:rPr lang="en-US" dirty="0" smtClean="0"/>
              <a:t> residues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r>
              <a:rPr lang="en-US" sz="3600" b="1" dirty="0" smtClean="0">
                <a:solidFill>
                  <a:srgbClr val="C0504D"/>
                </a:solidFill>
              </a:rPr>
              <a:t>Initial </a:t>
            </a:r>
            <a:r>
              <a:rPr lang="en-US" sz="3600" b="1" dirty="0" err="1" smtClean="0">
                <a:solidFill>
                  <a:srgbClr val="C0504D"/>
                </a:solidFill>
              </a:rPr>
              <a:t>Glycosylation</a:t>
            </a:r>
            <a:r>
              <a:rPr lang="en-US" sz="3600" b="1" dirty="0" smtClean="0">
                <a:solidFill>
                  <a:srgbClr val="C0504D"/>
                </a:solidFill>
              </a:rPr>
              <a:t> Occurs in the ER</a:t>
            </a:r>
            <a:endParaRPr lang="en-US" sz="3600" dirty="0" smtClean="0"/>
          </a:p>
        </p:txBody>
      </p:sp>
      <p:sp>
        <p:nvSpPr>
          <p:cNvPr id="19459" name="Rectangle 3"/>
          <p:cNvSpPr>
            <a:spLocks noGrp="1" noChangeArrowheads="1"/>
          </p:cNvSpPr>
          <p:nvPr>
            <p:ph sz="quarter" idx="1"/>
          </p:nvPr>
        </p:nvSpPr>
        <p:spPr/>
        <p:txBody>
          <a:bodyPr/>
          <a:lstStyle/>
          <a:p>
            <a:r>
              <a:rPr lang="en-US" dirty="0" smtClean="0"/>
              <a:t>All carbohydrate side chains initially have a common </a:t>
            </a:r>
            <a:r>
              <a:rPr lang="en-US" b="1" dirty="0" smtClean="0"/>
              <a:t>core oligosaccharide</a:t>
            </a:r>
            <a:r>
              <a:rPr lang="en-US" dirty="0" smtClean="0"/>
              <a:t> consisting of two units of N-</a:t>
            </a:r>
            <a:r>
              <a:rPr lang="en-US" dirty="0" err="1" smtClean="0"/>
              <a:t>acetylglucosamine</a:t>
            </a:r>
            <a:r>
              <a:rPr lang="en-US" dirty="0" smtClean="0"/>
              <a:t>, nine mannose units, and three glucose units</a:t>
            </a:r>
          </a:p>
          <a:p>
            <a:r>
              <a:rPr lang="en-US" dirty="0" smtClean="0"/>
              <a:t>Formation of Core Oligosaccharide occurs in the Cytoplasm</a:t>
            </a:r>
          </a:p>
          <a:p>
            <a:pPr lvl="1"/>
            <a:r>
              <a:rPr lang="en-US" dirty="0" err="1" smtClean="0"/>
              <a:t>Dolichol</a:t>
            </a:r>
            <a:r>
              <a:rPr lang="en-US" dirty="0" smtClean="0"/>
              <a:t> Phosphate inserted into ER membrane</a:t>
            </a:r>
          </a:p>
          <a:p>
            <a:pPr lvl="1"/>
            <a:r>
              <a:rPr lang="en-US" dirty="0" smtClean="0"/>
              <a:t>2 </a:t>
            </a:r>
            <a:r>
              <a:rPr lang="en-US" i="1" dirty="0" smtClean="0"/>
              <a:t>N</a:t>
            </a:r>
            <a:r>
              <a:rPr lang="en-US" dirty="0" smtClean="0"/>
              <a:t>-</a:t>
            </a:r>
            <a:r>
              <a:rPr lang="en-US" dirty="0" err="1" smtClean="0"/>
              <a:t>acetylglucosime</a:t>
            </a:r>
            <a:r>
              <a:rPr lang="en-US" dirty="0" smtClean="0"/>
              <a:t> (</a:t>
            </a:r>
            <a:r>
              <a:rPr lang="en-US" dirty="0" err="1" smtClean="0"/>
              <a:t>GlcNAc</a:t>
            </a:r>
            <a:r>
              <a:rPr lang="en-US" dirty="0" smtClean="0"/>
              <a:t>) are added to </a:t>
            </a:r>
            <a:r>
              <a:rPr lang="en-US" dirty="0" err="1" smtClean="0"/>
              <a:t>dolichol</a:t>
            </a:r>
            <a:endParaRPr lang="en-US" dirty="0" smtClean="0"/>
          </a:p>
          <a:p>
            <a:pPr lvl="1"/>
            <a:r>
              <a:rPr lang="en-US" dirty="0" smtClean="0"/>
              <a:t>Addition of 5 mannose sugars</a:t>
            </a:r>
          </a:p>
          <a:p>
            <a:pPr lvl="1"/>
            <a:endParaRPr lang="en-US"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828800"/>
            <a:ext cx="3657600" cy="2286000"/>
          </a:xfrm>
        </p:spPr>
        <p:txBody>
          <a:bodyPr>
            <a:normAutofit/>
          </a:bodyPr>
          <a:lstStyle/>
          <a:p>
            <a:r>
              <a:rPr lang="en-US" sz="3600" dirty="0" smtClean="0"/>
              <a:t>Steps of </a:t>
            </a:r>
            <a:r>
              <a:rPr lang="en-US" sz="3600" dirty="0" err="1" smtClean="0"/>
              <a:t>glycosylation</a:t>
            </a:r>
            <a:r>
              <a:rPr lang="en-US" sz="3600" dirty="0" smtClean="0"/>
              <a:t> &amp; modification of proteins</a:t>
            </a:r>
            <a:endParaRPr lang="en-US" sz="3600" dirty="0"/>
          </a:p>
        </p:txBody>
      </p:sp>
      <p:pic>
        <p:nvPicPr>
          <p:cNvPr id="5" name="Picture 5" descr="12_06Figure-L"/>
          <p:cNvPicPr>
            <a:picLocks noChangeAspect="1" noChangeArrowheads="1"/>
          </p:cNvPicPr>
          <p:nvPr/>
        </p:nvPicPr>
        <p:blipFill>
          <a:blip r:embed="rId2"/>
          <a:srcRect/>
          <a:stretch>
            <a:fillRect/>
          </a:stretch>
        </p:blipFill>
        <p:spPr bwMode="auto">
          <a:xfrm>
            <a:off x="4330390" y="228600"/>
            <a:ext cx="4280210" cy="6400800"/>
          </a:xfrm>
          <a:prstGeom prst="rect">
            <a:avLst/>
          </a:prstGeom>
          <a:noFill/>
          <a:ln w="9525">
            <a:solidFill>
              <a:schemeClr val="accent1"/>
            </a:solid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3048000" cy="990600"/>
          </a:xfrm>
        </p:spPr>
        <p:txBody>
          <a:bodyPr>
            <a:normAutofit fontScale="90000"/>
          </a:bodyPr>
          <a:lstStyle/>
          <a:p>
            <a:r>
              <a:rPr lang="en-US" sz="3200" dirty="0" smtClean="0"/>
              <a:t>N-</a:t>
            </a:r>
            <a:r>
              <a:rPr lang="en-US" sz="3200" dirty="0" err="1" smtClean="0"/>
              <a:t>Glycosylation</a:t>
            </a:r>
            <a:r>
              <a:rPr lang="en-US" sz="3200" dirty="0" smtClean="0"/>
              <a:t> of proteins in ER</a:t>
            </a:r>
            <a:endParaRPr lang="en-US" sz="3200" dirty="0"/>
          </a:p>
        </p:txBody>
      </p:sp>
      <p:pic>
        <p:nvPicPr>
          <p:cNvPr id="3" name="Picture 5" descr="12_07Figure-L"/>
          <p:cNvPicPr>
            <a:picLocks noChangeAspect="1" noChangeArrowheads="1"/>
          </p:cNvPicPr>
          <p:nvPr/>
        </p:nvPicPr>
        <p:blipFill>
          <a:blip r:embed="rId2"/>
          <a:srcRect/>
          <a:stretch>
            <a:fillRect/>
          </a:stretch>
        </p:blipFill>
        <p:spPr bwMode="auto">
          <a:xfrm>
            <a:off x="3733800" y="228600"/>
            <a:ext cx="5021766" cy="6400801"/>
          </a:xfrm>
          <a:prstGeom prst="rect">
            <a:avLst/>
          </a:prstGeom>
          <a:noFill/>
          <a:ln w="9525">
            <a:solidFill>
              <a:schemeClr val="accent1"/>
            </a:solid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12_07Figure-L.jpg"/>
          <p:cNvPicPr>
            <a:picLocks noChangeAspect="1"/>
          </p:cNvPicPr>
          <p:nvPr/>
        </p:nvPicPr>
        <p:blipFill>
          <a:blip r:embed="rId2"/>
          <a:srcRect b="44213"/>
          <a:stretch>
            <a:fillRect/>
          </a:stretch>
        </p:blipFill>
        <p:spPr>
          <a:xfrm>
            <a:off x="381000" y="381000"/>
            <a:ext cx="8484114" cy="6035040"/>
          </a:xfrm>
          <a:prstGeom prst="rect">
            <a:avLst/>
          </a:prstGeom>
          <a:ln>
            <a:solidFill>
              <a:schemeClr val="accent1"/>
            </a:solid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12_07Figure-L.jpg"/>
          <p:cNvPicPr>
            <a:picLocks noChangeAspect="1"/>
          </p:cNvPicPr>
          <p:nvPr/>
        </p:nvPicPr>
        <p:blipFill>
          <a:blip r:embed="rId2"/>
          <a:srcRect t="47685"/>
          <a:stretch>
            <a:fillRect/>
          </a:stretch>
        </p:blipFill>
        <p:spPr>
          <a:xfrm>
            <a:off x="381000" y="1002511"/>
            <a:ext cx="8458200" cy="5642129"/>
          </a:xfrm>
          <a:prstGeom prst="rect">
            <a:avLst/>
          </a:prstGeom>
          <a:ln>
            <a:solidFill>
              <a:schemeClr val="accent1"/>
            </a:solid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r>
              <a:rPr lang="en-US" sz="3600" b="1" dirty="0" smtClean="0">
                <a:solidFill>
                  <a:srgbClr val="C0504D"/>
                </a:solidFill>
              </a:rPr>
              <a:t>Initial </a:t>
            </a:r>
            <a:r>
              <a:rPr lang="en-US" sz="3600" b="1" dirty="0" err="1" smtClean="0">
                <a:solidFill>
                  <a:srgbClr val="C0504D"/>
                </a:solidFill>
              </a:rPr>
              <a:t>Glycosylation</a:t>
            </a:r>
            <a:r>
              <a:rPr lang="en-US" sz="3600" b="1" dirty="0" smtClean="0">
                <a:solidFill>
                  <a:srgbClr val="C0504D"/>
                </a:solidFill>
              </a:rPr>
              <a:t> Occurs in the ER (cont’d)</a:t>
            </a:r>
            <a:endParaRPr lang="en-US" sz="3600" dirty="0" smtClean="0"/>
          </a:p>
        </p:txBody>
      </p:sp>
      <p:sp>
        <p:nvSpPr>
          <p:cNvPr id="24579" name="Rectangle 4"/>
          <p:cNvSpPr>
            <a:spLocks noGrp="1" noChangeArrowheads="1"/>
          </p:cNvSpPr>
          <p:nvPr>
            <p:ph sz="quarter" idx="1"/>
          </p:nvPr>
        </p:nvSpPr>
        <p:spPr/>
        <p:txBody>
          <a:bodyPr>
            <a:normAutofit lnSpcReduction="10000"/>
          </a:bodyPr>
          <a:lstStyle/>
          <a:p>
            <a:pPr>
              <a:lnSpc>
                <a:spcPct val="90000"/>
              </a:lnSpc>
            </a:pPr>
            <a:r>
              <a:rPr lang="en-US" dirty="0" smtClean="0"/>
              <a:t>Oligosaccharide is usually added </a:t>
            </a:r>
            <a:r>
              <a:rPr lang="en-US" dirty="0" err="1" smtClean="0"/>
              <a:t>cotranslationally</a:t>
            </a:r>
            <a:endParaRPr lang="en-US" dirty="0" smtClean="0"/>
          </a:p>
          <a:p>
            <a:pPr>
              <a:lnSpc>
                <a:spcPct val="90000"/>
              </a:lnSpc>
            </a:pPr>
            <a:r>
              <a:rPr lang="en-US" dirty="0" smtClean="0"/>
              <a:t>Promotes proper folding</a:t>
            </a:r>
          </a:p>
          <a:p>
            <a:pPr>
              <a:lnSpc>
                <a:spcPct val="90000"/>
              </a:lnSpc>
            </a:pPr>
            <a:r>
              <a:rPr lang="en-US" dirty="0" smtClean="0"/>
              <a:t>Proteins such as </a:t>
            </a:r>
            <a:r>
              <a:rPr lang="en-US" dirty="0" err="1" smtClean="0"/>
              <a:t>calnexin</a:t>
            </a:r>
            <a:r>
              <a:rPr lang="en-US" dirty="0" smtClean="0"/>
              <a:t> (CNX) and </a:t>
            </a:r>
            <a:r>
              <a:rPr lang="en-US" dirty="0" err="1" smtClean="0"/>
              <a:t>calreticulin</a:t>
            </a:r>
            <a:r>
              <a:rPr lang="en-US" dirty="0" smtClean="0"/>
              <a:t> (CRT) binds to glycoprotein to form a complex for disulfide bridge</a:t>
            </a:r>
          </a:p>
        </p:txBody>
      </p:sp>
      <p:sp>
        <p:nvSpPr>
          <p:cNvPr id="24580" name="Rectangle 5"/>
          <p:cNvSpPr>
            <a:spLocks noGrp="1" noChangeArrowheads="1"/>
          </p:cNvSpPr>
          <p:nvPr>
            <p:ph sz="quarter" idx="2"/>
          </p:nvPr>
        </p:nvSpPr>
        <p:spPr/>
        <p:txBody>
          <a:bodyPr>
            <a:normAutofit lnSpcReduction="10000"/>
          </a:bodyPr>
          <a:lstStyle/>
          <a:p>
            <a:pPr>
              <a:lnSpc>
                <a:spcPct val="90000"/>
              </a:lnSpc>
            </a:pPr>
            <a:r>
              <a:rPr lang="en-US" smtClean="0"/>
              <a:t>Thiol oxidoreductase (ERp57) promotes disulfide bonds</a:t>
            </a:r>
          </a:p>
          <a:p>
            <a:pPr>
              <a:lnSpc>
                <a:spcPct val="90000"/>
              </a:lnSpc>
            </a:pPr>
            <a:r>
              <a:rPr lang="en-US" smtClean="0"/>
              <a:t>If a protein is missing a sugar, UGGT (UDP-glucose: glycoprotein glucotransferase) will add a sugar so CNX/CRT will promote formation of disulfide bond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Autofit/>
          </a:bodyPr>
          <a:lstStyle/>
          <a:p>
            <a:r>
              <a:rPr lang="en-US" sz="3600" b="1" dirty="0" smtClean="0">
                <a:solidFill>
                  <a:srgbClr val="C0504D"/>
                </a:solidFill>
              </a:rPr>
              <a:t>Further </a:t>
            </a:r>
            <a:r>
              <a:rPr lang="en-US" sz="3600" b="1" dirty="0" err="1" smtClean="0">
                <a:solidFill>
                  <a:srgbClr val="C0504D"/>
                </a:solidFill>
              </a:rPr>
              <a:t>Glycosylation</a:t>
            </a:r>
            <a:r>
              <a:rPr lang="en-US" sz="3600" b="1" dirty="0" smtClean="0">
                <a:solidFill>
                  <a:srgbClr val="C0504D"/>
                </a:solidFill>
              </a:rPr>
              <a:t> Occurs in the Golgi Complex</a:t>
            </a:r>
            <a:endParaRPr lang="en-US" sz="3600" dirty="0" smtClean="0"/>
          </a:p>
        </p:txBody>
      </p:sp>
      <p:sp>
        <p:nvSpPr>
          <p:cNvPr id="25603" name="Rectangle 3"/>
          <p:cNvSpPr>
            <a:spLocks noGrp="1" noChangeArrowheads="1"/>
          </p:cNvSpPr>
          <p:nvPr>
            <p:ph sz="quarter" idx="1"/>
          </p:nvPr>
        </p:nvSpPr>
        <p:spPr/>
        <p:txBody>
          <a:bodyPr/>
          <a:lstStyle/>
          <a:p>
            <a:r>
              <a:rPr lang="en-US" dirty="0" smtClean="0"/>
              <a:t>Posttranslational Modification</a:t>
            </a:r>
          </a:p>
          <a:p>
            <a:pPr lvl="1"/>
            <a:r>
              <a:rPr lang="en-US" dirty="0" smtClean="0"/>
              <a:t>Terminal </a:t>
            </a:r>
            <a:r>
              <a:rPr lang="en-US" dirty="0" err="1" smtClean="0"/>
              <a:t>glycosylation</a:t>
            </a:r>
            <a:r>
              <a:rPr lang="en-US" dirty="0" smtClean="0"/>
              <a:t> – removal of a few carbohydrates of core oligosaccharide and sometimes nothing more	</a:t>
            </a:r>
          </a:p>
          <a:p>
            <a:pPr lvl="1"/>
            <a:r>
              <a:rPr lang="en-US" dirty="0" smtClean="0"/>
              <a:t>In some cases, more complex oligosaccharides are generated by Addition of </a:t>
            </a:r>
            <a:r>
              <a:rPr lang="en-US" i="1" dirty="0" smtClean="0"/>
              <a:t>N</a:t>
            </a:r>
            <a:r>
              <a:rPr lang="en-US" dirty="0" smtClean="0"/>
              <a:t>-</a:t>
            </a:r>
            <a:r>
              <a:rPr lang="en-US" dirty="0" err="1" smtClean="0"/>
              <a:t>acetylglucosamine</a:t>
            </a:r>
            <a:r>
              <a:rPr lang="en-US" dirty="0" smtClean="0"/>
              <a:t> and other </a:t>
            </a:r>
            <a:r>
              <a:rPr lang="en-US" dirty="0" err="1" smtClean="0"/>
              <a:t>monosacharides</a:t>
            </a:r>
            <a:r>
              <a:rPr lang="en-US" dirty="0" smtClean="0"/>
              <a:t> such as </a:t>
            </a:r>
            <a:r>
              <a:rPr lang="en-US" dirty="0" err="1" smtClean="0"/>
              <a:t>galactose</a:t>
            </a:r>
            <a:r>
              <a:rPr lang="en-US" dirty="0" smtClean="0"/>
              <a:t>, </a:t>
            </a:r>
            <a:r>
              <a:rPr lang="en-US" dirty="0" err="1" smtClean="0"/>
              <a:t>sialic</a:t>
            </a:r>
            <a:r>
              <a:rPr lang="en-US" dirty="0" smtClean="0"/>
              <a:t> acid and </a:t>
            </a:r>
            <a:r>
              <a:rPr lang="en-US" dirty="0" err="1" smtClean="0"/>
              <a:t>fucose</a:t>
            </a:r>
            <a:endParaRPr lang="en-US" dirty="0" smtClean="0"/>
          </a:p>
          <a:p>
            <a:pPr lvl="1"/>
            <a:r>
              <a:rPr lang="en-US" dirty="0" err="1" smtClean="0"/>
              <a:t>Galactosyl</a:t>
            </a:r>
            <a:r>
              <a:rPr lang="en-US" dirty="0" smtClean="0"/>
              <a:t> </a:t>
            </a:r>
            <a:r>
              <a:rPr lang="en-US" dirty="0" err="1" smtClean="0"/>
              <a:t>transferase</a:t>
            </a:r>
            <a:r>
              <a:rPr lang="en-US" dirty="0" smtClean="0"/>
              <a:t> is found exclusively in Golgi which adds on </a:t>
            </a:r>
            <a:r>
              <a:rPr lang="en-US" dirty="0" err="1" smtClean="0"/>
              <a:t>galactose</a:t>
            </a:r>
            <a:endParaRPr lang="en-US"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r>
              <a:rPr lang="en-US" sz="3600" b="1" dirty="0" smtClean="0">
                <a:solidFill>
                  <a:srgbClr val="C0504D"/>
                </a:solidFill>
              </a:rPr>
              <a:t>Further </a:t>
            </a:r>
            <a:r>
              <a:rPr lang="en-US" sz="3600" b="1" dirty="0" err="1" smtClean="0">
                <a:solidFill>
                  <a:srgbClr val="C0504D"/>
                </a:solidFill>
              </a:rPr>
              <a:t>Glycosylation</a:t>
            </a:r>
            <a:r>
              <a:rPr lang="en-US" sz="3600" b="1" dirty="0" smtClean="0">
                <a:solidFill>
                  <a:srgbClr val="C0504D"/>
                </a:solidFill>
              </a:rPr>
              <a:t> Occurs in the Golgi Complex (cont’d)</a:t>
            </a:r>
            <a:endParaRPr lang="en-US" sz="3600" dirty="0" smtClean="0"/>
          </a:p>
        </p:txBody>
      </p:sp>
      <p:sp>
        <p:nvSpPr>
          <p:cNvPr id="27651" name="Rectangle 3"/>
          <p:cNvSpPr>
            <a:spLocks noGrp="1" noChangeArrowheads="1"/>
          </p:cNvSpPr>
          <p:nvPr>
            <p:ph sz="quarter" idx="1"/>
          </p:nvPr>
        </p:nvSpPr>
        <p:spPr/>
        <p:txBody>
          <a:bodyPr/>
          <a:lstStyle/>
          <a:p>
            <a:r>
              <a:rPr lang="en-US" smtClean="0"/>
              <a:t>Golgi has 2 major classes of enzymes</a:t>
            </a:r>
          </a:p>
          <a:p>
            <a:pPr lvl="1"/>
            <a:r>
              <a:rPr lang="en-US" smtClean="0"/>
              <a:t>Glucan synthetases – catalyzes formation of oligosaccharide from monosaccharide</a:t>
            </a:r>
          </a:p>
          <a:p>
            <a:pPr lvl="1"/>
            <a:r>
              <a:rPr lang="en-US" smtClean="0"/>
              <a:t>Glycosyl transferases – attach carbohydrates to proteins</a:t>
            </a:r>
          </a:p>
          <a:p>
            <a:pPr lvl="1">
              <a:buFontTx/>
              <a:buNone/>
            </a:pPr>
            <a:endParaRPr 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228600"/>
            <a:ext cx="7543800" cy="685800"/>
          </a:xfrm>
        </p:spPr>
        <p:txBody>
          <a:bodyPr>
            <a:normAutofit/>
          </a:bodyPr>
          <a:lstStyle/>
          <a:p>
            <a:r>
              <a:rPr lang="en-US" sz="3600" dirty="0" smtClean="0"/>
              <a:t>The endomembrane system </a:t>
            </a:r>
            <a:endParaRPr lang="en-US" sz="3600" dirty="0"/>
          </a:p>
        </p:txBody>
      </p:sp>
      <p:pic>
        <p:nvPicPr>
          <p:cNvPr id="5" name="Picture 4" descr="12_01Figure-L"/>
          <p:cNvPicPr>
            <a:picLocks noChangeAspect="1" noChangeArrowheads="1"/>
          </p:cNvPicPr>
          <p:nvPr/>
        </p:nvPicPr>
        <p:blipFill>
          <a:blip r:embed="rId2"/>
          <a:srcRect/>
          <a:stretch>
            <a:fillRect/>
          </a:stretch>
        </p:blipFill>
        <p:spPr bwMode="auto">
          <a:xfrm>
            <a:off x="990600" y="838200"/>
            <a:ext cx="7467600" cy="5834063"/>
          </a:xfrm>
          <a:prstGeom prst="rect">
            <a:avLst/>
          </a:prstGeom>
          <a:noFill/>
          <a:ln w="9525">
            <a:solidFill>
              <a:schemeClr val="accent1"/>
            </a:solid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figure_12-08"/>
          <p:cNvPicPr>
            <a:picLocks noChangeAspect="1" noChangeArrowheads="1"/>
          </p:cNvPicPr>
          <p:nvPr/>
        </p:nvPicPr>
        <p:blipFill>
          <a:blip r:embed="rId2"/>
          <a:srcRect/>
          <a:stretch>
            <a:fillRect/>
          </a:stretch>
        </p:blipFill>
        <p:spPr bwMode="auto">
          <a:xfrm>
            <a:off x="279400" y="596900"/>
            <a:ext cx="8583613" cy="5681663"/>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Autofit/>
          </a:bodyPr>
          <a:lstStyle/>
          <a:p>
            <a:r>
              <a:rPr lang="en-US" sz="3600" b="1" dirty="0" smtClean="0">
                <a:solidFill>
                  <a:srgbClr val="003399"/>
                </a:solidFill>
              </a:rPr>
              <a:t>Roles of the ER and Golgi Complex in Protein Trafficking</a:t>
            </a:r>
            <a:endParaRPr lang="en-US" sz="3600" dirty="0" smtClean="0"/>
          </a:p>
        </p:txBody>
      </p:sp>
      <p:sp>
        <p:nvSpPr>
          <p:cNvPr id="32771" name="Rectangle 3"/>
          <p:cNvSpPr>
            <a:spLocks noGrp="1" noChangeArrowheads="1"/>
          </p:cNvSpPr>
          <p:nvPr>
            <p:ph sz="quarter" idx="1"/>
          </p:nvPr>
        </p:nvSpPr>
        <p:spPr/>
        <p:txBody>
          <a:bodyPr/>
          <a:lstStyle/>
          <a:p>
            <a:pPr>
              <a:lnSpc>
                <a:spcPct val="90000"/>
              </a:lnSpc>
            </a:pPr>
            <a:r>
              <a:rPr lang="en-US" dirty="0" smtClean="0"/>
              <a:t>Protein Trafficking from ER to Golgi</a:t>
            </a:r>
          </a:p>
          <a:p>
            <a:pPr lvl="1">
              <a:lnSpc>
                <a:spcPct val="90000"/>
              </a:lnSpc>
            </a:pPr>
            <a:r>
              <a:rPr lang="en-US" dirty="0" smtClean="0"/>
              <a:t>Membrane-bound &amp; soluble proteins must be directed to a variety of intracellular locations including ER, Golgi, </a:t>
            </a:r>
            <a:r>
              <a:rPr lang="en-US" dirty="0" err="1" smtClean="0"/>
              <a:t>endosomes</a:t>
            </a:r>
            <a:r>
              <a:rPr lang="en-US" dirty="0" smtClean="0"/>
              <a:t>, and </a:t>
            </a:r>
            <a:r>
              <a:rPr lang="en-US" dirty="0" err="1" smtClean="0"/>
              <a:t>lysosomes</a:t>
            </a:r>
            <a:endParaRPr lang="en-US" dirty="0" smtClean="0"/>
          </a:p>
          <a:p>
            <a:pPr lvl="1">
              <a:lnSpc>
                <a:spcPct val="90000"/>
              </a:lnSpc>
            </a:pPr>
            <a:r>
              <a:rPr lang="en-US" dirty="0" smtClean="0"/>
              <a:t>Each protein has a tag for a particular vesicle</a:t>
            </a:r>
          </a:p>
          <a:p>
            <a:pPr lvl="1">
              <a:lnSpc>
                <a:spcPct val="90000"/>
              </a:lnSpc>
            </a:pPr>
            <a:r>
              <a:rPr lang="en-US" dirty="0" smtClean="0"/>
              <a:t>Tag may be amino acid sequence, oligosaccharide chain, hydrophobic domain</a:t>
            </a:r>
          </a:p>
          <a:p>
            <a:pPr lvl="1">
              <a:lnSpc>
                <a:spcPct val="90000"/>
              </a:lnSpc>
            </a:pPr>
            <a:r>
              <a:rPr lang="en-US" dirty="0" smtClean="0"/>
              <a:t>Membrane lipids may be tagged by one or more phosphate groups by a </a:t>
            </a:r>
            <a:r>
              <a:rPr lang="en-US" dirty="0" err="1" smtClean="0"/>
              <a:t>kinase</a:t>
            </a:r>
            <a:endParaRPr lang="en-US"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 name="Picture 4" descr="12_08Figure-L"/>
          <p:cNvPicPr>
            <a:picLocks noChangeAspect="1" noChangeArrowheads="1"/>
          </p:cNvPicPr>
          <p:nvPr/>
        </p:nvPicPr>
        <p:blipFill>
          <a:blip r:embed="rId2"/>
          <a:srcRect/>
          <a:stretch>
            <a:fillRect/>
          </a:stretch>
        </p:blipFill>
        <p:spPr bwMode="auto">
          <a:xfrm>
            <a:off x="296863" y="663575"/>
            <a:ext cx="8548687" cy="5529263"/>
          </a:xfrm>
          <a:prstGeom prst="rect">
            <a:avLst/>
          </a:prstGeom>
          <a:noFill/>
          <a:ln w="9525">
            <a:solidFill>
              <a:schemeClr val="accent1"/>
            </a:solid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Autofit/>
          </a:bodyPr>
          <a:lstStyle/>
          <a:p>
            <a:r>
              <a:rPr lang="en-US" sz="3600" b="1" dirty="0" smtClean="0">
                <a:solidFill>
                  <a:srgbClr val="C0504D"/>
                </a:solidFill>
              </a:rPr>
              <a:t>ER-Specific Proteins Contain Retention and Retrieval Tags</a:t>
            </a:r>
            <a:endParaRPr lang="en-US" sz="3600" dirty="0" smtClean="0"/>
          </a:p>
        </p:txBody>
      </p:sp>
      <p:sp>
        <p:nvSpPr>
          <p:cNvPr id="33795" name="Rectangle 3"/>
          <p:cNvSpPr>
            <a:spLocks noGrp="1" noChangeArrowheads="1"/>
          </p:cNvSpPr>
          <p:nvPr>
            <p:ph sz="quarter" idx="1"/>
          </p:nvPr>
        </p:nvSpPr>
        <p:spPr/>
        <p:txBody>
          <a:bodyPr/>
          <a:lstStyle/>
          <a:p>
            <a:r>
              <a:rPr lang="en-US" dirty="0" smtClean="0"/>
              <a:t>Retention Tags</a:t>
            </a:r>
          </a:p>
          <a:p>
            <a:pPr lvl="1"/>
            <a:r>
              <a:rPr lang="en-US" dirty="0" smtClean="0"/>
              <a:t>RXR (</a:t>
            </a:r>
            <a:r>
              <a:rPr lang="en-US" dirty="0" err="1" smtClean="0"/>
              <a:t>arginine</a:t>
            </a:r>
            <a:r>
              <a:rPr lang="en-US" dirty="0" smtClean="0"/>
              <a:t>, any, </a:t>
            </a:r>
            <a:r>
              <a:rPr lang="en-US" dirty="0" err="1" smtClean="0"/>
              <a:t>arginine</a:t>
            </a:r>
            <a:r>
              <a:rPr lang="en-US" dirty="0" smtClean="0"/>
              <a:t>) tag is placed on protein and stays in ER</a:t>
            </a:r>
          </a:p>
          <a:p>
            <a:pPr lvl="1"/>
            <a:r>
              <a:rPr lang="en-US" dirty="0" smtClean="0"/>
              <a:t>Retrieval tags – placed on proteins that should return to ER.  Receptors on Golgi will bind to KDEL (Lys-Asp-</a:t>
            </a:r>
            <a:r>
              <a:rPr lang="en-US" dirty="0" err="1" smtClean="0"/>
              <a:t>Glu</a:t>
            </a:r>
            <a:r>
              <a:rPr lang="en-US" dirty="0" smtClean="0"/>
              <a:t>-</a:t>
            </a:r>
            <a:r>
              <a:rPr lang="en-US" dirty="0" err="1" smtClean="0"/>
              <a:t>Leu</a:t>
            </a:r>
            <a:r>
              <a:rPr lang="en-US" dirty="0" smtClean="0"/>
              <a:t>) or KKXX (Lys-Lys-any-any) and return proteins to ER</a:t>
            </a:r>
          </a:p>
          <a:p>
            <a:pPr lvl="1">
              <a:buFont typeface="Wingdings" pitchFamily="2" charset="2"/>
              <a:buNone/>
            </a:pPr>
            <a:r>
              <a:rPr lang="en-US" b="1" dirty="0" smtClean="0"/>
              <a:t>Question:</a:t>
            </a:r>
            <a:r>
              <a:rPr lang="en-US" dirty="0" smtClean="0"/>
              <a:t> </a:t>
            </a:r>
            <a:r>
              <a:rPr lang="en-US" i="1" dirty="0" smtClean="0"/>
              <a:t>If proteins are returned to ER, why go to Golgi?</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r>
              <a:rPr lang="en-US" sz="2800" b="1" dirty="0" smtClean="0">
                <a:solidFill>
                  <a:srgbClr val="C0504D"/>
                </a:solidFill>
              </a:rPr>
              <a:t>Golgi Complex Proteins May Be Sorted According to the Lengths of Their Membrane-Spanning Domains</a:t>
            </a:r>
            <a:endParaRPr lang="en-US" sz="2800" dirty="0" smtClean="0"/>
          </a:p>
        </p:txBody>
      </p:sp>
      <p:sp>
        <p:nvSpPr>
          <p:cNvPr id="34819" name="Rectangle 3"/>
          <p:cNvSpPr>
            <a:spLocks noGrp="1" noChangeArrowheads="1"/>
          </p:cNvSpPr>
          <p:nvPr>
            <p:ph sz="quarter" idx="1"/>
          </p:nvPr>
        </p:nvSpPr>
        <p:spPr/>
        <p:txBody>
          <a:bodyPr/>
          <a:lstStyle/>
          <a:p>
            <a:r>
              <a:rPr lang="en-US" sz="2800" dirty="0" smtClean="0"/>
              <a:t>Proteins of Golgi</a:t>
            </a:r>
          </a:p>
          <a:p>
            <a:pPr lvl="1"/>
            <a:r>
              <a:rPr lang="en-US" sz="2400" dirty="0" smtClean="0"/>
              <a:t>Some have retention or retrieval tags attached to proteins so they will remain or come back to Golgi </a:t>
            </a:r>
          </a:p>
          <a:p>
            <a:pPr lvl="1"/>
            <a:r>
              <a:rPr lang="en-US" sz="2400" dirty="0" smtClean="0"/>
              <a:t>Specific proteins are integral proteins spanning the membrane (hydrophobic regions)</a:t>
            </a:r>
          </a:p>
          <a:p>
            <a:pPr lvl="1"/>
            <a:r>
              <a:rPr lang="en-US" sz="2400" dirty="0" smtClean="0"/>
              <a:t>Hydrophobic regions is a third way to keep proteins in Golgi</a:t>
            </a:r>
          </a:p>
          <a:p>
            <a:pPr lvl="1"/>
            <a:r>
              <a:rPr lang="en-US" sz="2400" dirty="0" smtClean="0"/>
              <a:t>Proteins will migrate from CGN to TGN until the thickness of membrane exceeds length of hydrophobic membrane-spanning domain</a:t>
            </a:r>
          </a:p>
          <a:p>
            <a:pPr lvl="1"/>
            <a:endParaRPr lang="en-US" sz="2400"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r>
              <a:rPr lang="en-US" sz="2800" b="1" dirty="0" smtClean="0">
                <a:solidFill>
                  <a:srgbClr val="C0504D"/>
                </a:solidFill>
              </a:rPr>
              <a:t>Targeting of Soluble </a:t>
            </a:r>
            <a:r>
              <a:rPr lang="en-US" sz="2800" b="1" dirty="0" err="1" smtClean="0">
                <a:solidFill>
                  <a:srgbClr val="C0504D"/>
                </a:solidFill>
              </a:rPr>
              <a:t>Lysosomal</a:t>
            </a:r>
            <a:r>
              <a:rPr lang="en-US" sz="2800" b="1" dirty="0" smtClean="0">
                <a:solidFill>
                  <a:srgbClr val="C0504D"/>
                </a:solidFill>
              </a:rPr>
              <a:t> Proteins to </a:t>
            </a:r>
            <a:r>
              <a:rPr lang="en-US" sz="2800" b="1" dirty="0" err="1" smtClean="0">
                <a:solidFill>
                  <a:srgbClr val="C0504D"/>
                </a:solidFill>
              </a:rPr>
              <a:t>Endosomes</a:t>
            </a:r>
            <a:r>
              <a:rPr lang="en-US" sz="2800" b="1" dirty="0" smtClean="0">
                <a:solidFill>
                  <a:srgbClr val="C0504D"/>
                </a:solidFill>
              </a:rPr>
              <a:t> and </a:t>
            </a:r>
            <a:r>
              <a:rPr lang="en-US" sz="2800" b="1" dirty="0" err="1" smtClean="0">
                <a:solidFill>
                  <a:srgbClr val="C0504D"/>
                </a:solidFill>
              </a:rPr>
              <a:t>Lysosomes</a:t>
            </a:r>
            <a:r>
              <a:rPr lang="en-US" sz="2800" b="1" dirty="0" smtClean="0">
                <a:solidFill>
                  <a:srgbClr val="C0504D"/>
                </a:solidFill>
              </a:rPr>
              <a:t> Is a Model for Protein Sorting in the TGN</a:t>
            </a:r>
            <a:endParaRPr lang="en-US" sz="2800" dirty="0" smtClean="0"/>
          </a:p>
        </p:txBody>
      </p:sp>
      <p:sp>
        <p:nvSpPr>
          <p:cNvPr id="35843" name="Rectangle 3"/>
          <p:cNvSpPr>
            <a:spLocks noGrp="1" noChangeArrowheads="1"/>
          </p:cNvSpPr>
          <p:nvPr>
            <p:ph sz="quarter" idx="1"/>
          </p:nvPr>
        </p:nvSpPr>
        <p:spPr/>
        <p:txBody>
          <a:bodyPr/>
          <a:lstStyle/>
          <a:p>
            <a:r>
              <a:rPr lang="en-US" dirty="0" err="1" smtClean="0"/>
              <a:t>Lysosomal</a:t>
            </a:r>
            <a:r>
              <a:rPr lang="en-US" dirty="0" smtClean="0"/>
              <a:t> specific proteins have mannose-6-phophate formed from mannose by 2 Golgi specific enzymes</a:t>
            </a:r>
          </a:p>
          <a:p>
            <a:r>
              <a:rPr lang="en-US" dirty="0" smtClean="0"/>
              <a:t>In TGN of Golgi are mannose-6 phosphate receptors (pH 6.4) where enzymes bind and packaged into transport vesicle</a:t>
            </a:r>
          </a:p>
          <a:p>
            <a:r>
              <a:rPr lang="en-US" dirty="0" smtClean="0"/>
              <a:t>These vesicles form </a:t>
            </a:r>
            <a:r>
              <a:rPr lang="en-US" b="1" i="1" dirty="0" smtClean="0"/>
              <a:t>Early </a:t>
            </a:r>
            <a:r>
              <a:rPr lang="en-US" b="1" i="1" dirty="0" err="1" smtClean="0"/>
              <a:t>Endosome</a:t>
            </a:r>
            <a:r>
              <a:rPr lang="en-US" dirty="0" smtClean="0"/>
              <a:t> which bind to plasma membrane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mtClean="0"/>
              <a:t>Endosome Pathway</a:t>
            </a:r>
          </a:p>
        </p:txBody>
      </p:sp>
      <p:sp>
        <p:nvSpPr>
          <p:cNvPr id="36867" name="Rectangle 3"/>
          <p:cNvSpPr>
            <a:spLocks noGrp="1" noChangeArrowheads="1"/>
          </p:cNvSpPr>
          <p:nvPr>
            <p:ph sz="quarter" idx="1"/>
          </p:nvPr>
        </p:nvSpPr>
        <p:spPr/>
        <p:txBody>
          <a:bodyPr/>
          <a:lstStyle/>
          <a:p>
            <a:r>
              <a:rPr lang="en-US" dirty="0" smtClean="0"/>
              <a:t>Early </a:t>
            </a:r>
            <a:r>
              <a:rPr lang="en-US" dirty="0" err="1" smtClean="0"/>
              <a:t>Endosome</a:t>
            </a:r>
            <a:r>
              <a:rPr lang="en-US" dirty="0" smtClean="0"/>
              <a:t> matures to late </a:t>
            </a:r>
            <a:r>
              <a:rPr lang="en-US" dirty="0" err="1" smtClean="0"/>
              <a:t>endosome</a:t>
            </a:r>
            <a:r>
              <a:rPr lang="en-US" dirty="0" smtClean="0"/>
              <a:t> (pH 5.5) </a:t>
            </a:r>
          </a:p>
          <a:p>
            <a:r>
              <a:rPr lang="en-US" dirty="0" smtClean="0"/>
              <a:t>At this low pH (pH 5.5) bound </a:t>
            </a:r>
            <a:r>
              <a:rPr lang="en-US" dirty="0" err="1" smtClean="0"/>
              <a:t>lysosomal</a:t>
            </a:r>
            <a:r>
              <a:rPr lang="en-US" dirty="0" smtClean="0"/>
              <a:t> enzymes release from receptors (MPRs) in </a:t>
            </a:r>
            <a:r>
              <a:rPr lang="en-US" b="1" i="1" dirty="0" smtClean="0"/>
              <a:t>Late </a:t>
            </a:r>
            <a:r>
              <a:rPr lang="en-US" b="1" i="1" dirty="0" err="1" smtClean="0"/>
              <a:t>Endosome</a:t>
            </a:r>
            <a:r>
              <a:rPr lang="en-US" dirty="0" smtClean="0"/>
              <a:t>.  This release prevents retrograde movement back to Golgi</a:t>
            </a:r>
          </a:p>
          <a:p>
            <a:r>
              <a:rPr lang="en-US" dirty="0" smtClean="0"/>
              <a:t>Late </a:t>
            </a:r>
            <a:r>
              <a:rPr lang="en-US" dirty="0" err="1" smtClean="0"/>
              <a:t>Endosome</a:t>
            </a:r>
            <a:r>
              <a:rPr lang="en-US" dirty="0" smtClean="0"/>
              <a:t> matures into a new </a:t>
            </a:r>
            <a:r>
              <a:rPr lang="en-US" dirty="0" err="1" smtClean="0"/>
              <a:t>lysosomes</a:t>
            </a:r>
            <a:r>
              <a:rPr lang="en-US" dirty="0" smtClean="0"/>
              <a:t> or delivers its contents to an active </a:t>
            </a:r>
            <a:r>
              <a:rPr lang="en-US" dirty="0" err="1" smtClean="0"/>
              <a:t>lysosome</a:t>
            </a:r>
            <a:r>
              <a:rPr lang="en-US" dirty="0" smtClean="0"/>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 name="Picture 4" descr="12_09Figure-L"/>
          <p:cNvPicPr>
            <a:picLocks noChangeAspect="1" noChangeArrowheads="1"/>
          </p:cNvPicPr>
          <p:nvPr/>
        </p:nvPicPr>
        <p:blipFill>
          <a:blip r:embed="rId2"/>
          <a:srcRect/>
          <a:stretch>
            <a:fillRect/>
          </a:stretch>
        </p:blipFill>
        <p:spPr bwMode="auto">
          <a:xfrm>
            <a:off x="1608138" y="228600"/>
            <a:ext cx="5924550" cy="6248400"/>
          </a:xfrm>
          <a:prstGeom prst="rect">
            <a:avLst/>
          </a:prstGeom>
          <a:noFill/>
          <a:ln w="9525">
            <a:solidFill>
              <a:schemeClr val="accent1"/>
            </a:solid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err="1" smtClean="0">
                <a:solidFill>
                  <a:srgbClr val="C0504D"/>
                </a:solidFill>
              </a:rPr>
              <a:t>Secretory</a:t>
            </a:r>
            <a:r>
              <a:rPr lang="en-US" sz="3600" b="1" dirty="0" smtClean="0">
                <a:solidFill>
                  <a:srgbClr val="C0504D"/>
                </a:solidFill>
              </a:rPr>
              <a:t> Pathways Transport Molecules to the Exterior of the Cell</a:t>
            </a:r>
            <a:endParaRPr lang="en-US" sz="3600" dirty="0"/>
          </a:p>
        </p:txBody>
      </p:sp>
      <p:sp>
        <p:nvSpPr>
          <p:cNvPr id="3" name="Content Placeholder 2"/>
          <p:cNvSpPr>
            <a:spLocks noGrp="1"/>
          </p:cNvSpPr>
          <p:nvPr>
            <p:ph sz="quarter" idx="1"/>
          </p:nvPr>
        </p:nvSpPr>
        <p:spPr/>
        <p:txBody>
          <a:bodyPr>
            <a:normAutofit/>
          </a:bodyPr>
          <a:lstStyle/>
          <a:p>
            <a:pPr defTabSz="457200">
              <a:lnSpc>
                <a:spcPct val="90000"/>
              </a:lnSpc>
            </a:pPr>
            <a:r>
              <a:rPr lang="en-US" sz="2800" b="1" dirty="0" err="1" smtClean="0"/>
              <a:t>Secretory</a:t>
            </a:r>
            <a:r>
              <a:rPr lang="en-US" sz="2800" b="1" dirty="0" smtClean="0"/>
              <a:t> pathways</a:t>
            </a:r>
            <a:r>
              <a:rPr lang="en-US" sz="2800" dirty="0" smtClean="0"/>
              <a:t> move proteins from the ER through the Golgi complex to </a:t>
            </a:r>
            <a:r>
              <a:rPr lang="en-US" sz="2800" b="1" dirty="0" err="1" smtClean="0"/>
              <a:t>secretory</a:t>
            </a:r>
            <a:r>
              <a:rPr lang="en-US" sz="2800" b="1" dirty="0" smtClean="0"/>
              <a:t> vesicles</a:t>
            </a:r>
            <a:r>
              <a:rPr lang="en-US" sz="2800" dirty="0" smtClean="0"/>
              <a:t> and </a:t>
            </a:r>
            <a:r>
              <a:rPr lang="en-US" sz="2800" b="1" dirty="0" err="1" smtClean="0"/>
              <a:t>secretory</a:t>
            </a:r>
            <a:r>
              <a:rPr lang="en-US" sz="2800" b="1" dirty="0" smtClean="0"/>
              <a:t> granules</a:t>
            </a:r>
          </a:p>
          <a:p>
            <a:pPr defTabSz="457200">
              <a:lnSpc>
                <a:spcPct val="90000"/>
              </a:lnSpc>
            </a:pPr>
            <a:endParaRPr lang="en-US" sz="2800" b="1" dirty="0" smtClean="0"/>
          </a:p>
          <a:p>
            <a:pPr defTabSz="457200">
              <a:lnSpc>
                <a:spcPct val="90000"/>
              </a:lnSpc>
            </a:pPr>
            <a:r>
              <a:rPr lang="en-US" sz="2800" dirty="0" smtClean="0"/>
              <a:t>The </a:t>
            </a:r>
            <a:r>
              <a:rPr lang="en-US" sz="2800" dirty="0" err="1" smtClean="0"/>
              <a:t>secretory</a:t>
            </a:r>
            <a:r>
              <a:rPr lang="en-US" sz="2800" dirty="0" smtClean="0"/>
              <a:t> granules then discharge their contents to the exterior of the cell</a:t>
            </a:r>
          </a:p>
          <a:p>
            <a:pPr defTabSz="457200">
              <a:lnSpc>
                <a:spcPct val="90000"/>
              </a:lnSpc>
            </a:pPr>
            <a:endParaRPr lang="en-US" sz="2800" dirty="0" smtClean="0"/>
          </a:p>
          <a:p>
            <a:pPr defTabSz="457200">
              <a:lnSpc>
                <a:spcPct val="90000"/>
              </a:lnSpc>
            </a:pPr>
            <a:r>
              <a:rPr lang="en-US" sz="2800" dirty="0" smtClean="0"/>
              <a:t>Experiment using electron microscopy autoradiography shows the movement of proteins through </a:t>
            </a:r>
            <a:r>
              <a:rPr lang="en-US" sz="2800" dirty="0" err="1" smtClean="0"/>
              <a:t>secretory</a:t>
            </a:r>
            <a:r>
              <a:rPr lang="en-US" sz="2800" dirty="0" smtClean="0"/>
              <a:t> pathways</a:t>
            </a:r>
          </a:p>
          <a:p>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en-US" sz="4000" dirty="0" smtClean="0">
                <a:solidFill>
                  <a:srgbClr val="C00000"/>
                </a:solidFill>
              </a:rPr>
              <a:t>Smooth Endoplasmic Reticulum</a:t>
            </a:r>
          </a:p>
        </p:txBody>
      </p:sp>
      <p:sp>
        <p:nvSpPr>
          <p:cNvPr id="5123" name="Rectangle 3"/>
          <p:cNvSpPr>
            <a:spLocks noGrp="1" noChangeArrowheads="1"/>
          </p:cNvSpPr>
          <p:nvPr>
            <p:ph sz="quarter" idx="1"/>
          </p:nvPr>
        </p:nvSpPr>
        <p:spPr/>
        <p:txBody>
          <a:bodyPr/>
          <a:lstStyle/>
          <a:p>
            <a:r>
              <a:rPr lang="en-US" dirty="0" smtClean="0"/>
              <a:t>No </a:t>
            </a:r>
            <a:r>
              <a:rPr lang="en-US" dirty="0" err="1" smtClean="0"/>
              <a:t>Ribosomes</a:t>
            </a:r>
            <a:endParaRPr lang="en-US" dirty="0" smtClean="0"/>
          </a:p>
          <a:p>
            <a:r>
              <a:rPr lang="en-US" dirty="0" smtClean="0"/>
              <a:t>Most prominent in tissues like ovary and testes</a:t>
            </a:r>
          </a:p>
          <a:p>
            <a:r>
              <a:rPr lang="en-US" dirty="0" smtClean="0"/>
              <a:t>Continuous with rough endoplasmic reticulum</a:t>
            </a:r>
          </a:p>
          <a:p>
            <a:r>
              <a:rPr lang="en-US" dirty="0" smtClean="0"/>
              <a:t>Tubular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t>Secretory Pathways</a:t>
            </a:r>
          </a:p>
        </p:txBody>
      </p:sp>
      <p:sp>
        <p:nvSpPr>
          <p:cNvPr id="39939" name="Rectangle 3"/>
          <p:cNvSpPr>
            <a:spLocks noGrp="1" noChangeArrowheads="1"/>
          </p:cNvSpPr>
          <p:nvPr>
            <p:ph sz="quarter" idx="1"/>
          </p:nvPr>
        </p:nvSpPr>
        <p:spPr/>
        <p:txBody>
          <a:bodyPr>
            <a:normAutofit lnSpcReduction="10000"/>
          </a:bodyPr>
          <a:lstStyle/>
          <a:p>
            <a:r>
              <a:rPr lang="en-US" dirty="0" smtClean="0"/>
              <a:t>1967 James Jamieson &amp; George Palade labeled amino acids and watched movement</a:t>
            </a:r>
          </a:p>
          <a:p>
            <a:r>
              <a:rPr lang="en-US" dirty="0" smtClean="0"/>
              <a:t>Method: they treated slices of guinea pancreatic tissue with radioactive </a:t>
            </a:r>
            <a:r>
              <a:rPr lang="en-US" dirty="0" err="1" smtClean="0"/>
              <a:t>aa</a:t>
            </a:r>
            <a:r>
              <a:rPr lang="en-US" dirty="0" smtClean="0"/>
              <a:t> to pulse label newly synthesized proteins &gt;examined by TEM</a:t>
            </a:r>
          </a:p>
          <a:p>
            <a:pPr lvl="1"/>
            <a:r>
              <a:rPr lang="en-US" dirty="0" smtClean="0"/>
              <a:t>After 3 minutes, labeled proteins are found found in ER</a:t>
            </a:r>
          </a:p>
          <a:p>
            <a:pPr lvl="1"/>
            <a:r>
              <a:rPr lang="en-US" dirty="0" smtClean="0"/>
              <a:t>After 7 minutes found in Golgi</a:t>
            </a:r>
          </a:p>
          <a:p>
            <a:pPr lvl="1"/>
            <a:r>
              <a:rPr lang="en-US" dirty="0" smtClean="0"/>
              <a:t>37 minutes into vesicles</a:t>
            </a:r>
          </a:p>
          <a:p>
            <a:pPr lvl="1"/>
            <a:r>
              <a:rPr lang="en-US" dirty="0" smtClean="0"/>
              <a:t>117 minutes vesicles discharge protein into extracellular matrix</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grpSp>
        <p:nvGrpSpPr>
          <p:cNvPr id="5" name="Group 1"/>
          <p:cNvGrpSpPr>
            <a:grpSpLocks/>
          </p:cNvGrpSpPr>
          <p:nvPr/>
        </p:nvGrpSpPr>
        <p:grpSpPr bwMode="auto">
          <a:xfrm>
            <a:off x="1206500" y="512763"/>
            <a:ext cx="6705600" cy="5867400"/>
            <a:chOff x="2133600" y="1352550"/>
            <a:chExt cx="4678363" cy="4151313"/>
          </a:xfrm>
        </p:grpSpPr>
        <p:pic>
          <p:nvPicPr>
            <p:cNvPr id="6" name="Picture 4" descr="12_10FigureA-L"/>
            <p:cNvPicPr>
              <a:picLocks noChangeAspect="1" noChangeArrowheads="1"/>
            </p:cNvPicPr>
            <p:nvPr/>
          </p:nvPicPr>
          <p:blipFill>
            <a:blip r:embed="rId2"/>
            <a:srcRect/>
            <a:stretch>
              <a:fillRect/>
            </a:stretch>
          </p:blipFill>
          <p:spPr bwMode="auto">
            <a:xfrm>
              <a:off x="2133600" y="1352550"/>
              <a:ext cx="2163763" cy="4151313"/>
            </a:xfrm>
            <a:prstGeom prst="rect">
              <a:avLst/>
            </a:prstGeom>
            <a:noFill/>
            <a:ln w="9525">
              <a:solidFill>
                <a:schemeClr val="accent1"/>
              </a:solidFill>
              <a:miter lim="800000"/>
              <a:headEnd/>
              <a:tailEnd/>
            </a:ln>
          </p:spPr>
        </p:pic>
        <p:pic>
          <p:nvPicPr>
            <p:cNvPr id="7" name="Picture 5" descr="12_10FigureB-L"/>
            <p:cNvPicPr>
              <a:picLocks noChangeAspect="1" noChangeArrowheads="1"/>
            </p:cNvPicPr>
            <p:nvPr/>
          </p:nvPicPr>
          <p:blipFill>
            <a:blip r:embed="rId3"/>
            <a:srcRect/>
            <a:stretch>
              <a:fillRect/>
            </a:stretch>
          </p:blipFill>
          <p:spPr bwMode="auto">
            <a:xfrm>
              <a:off x="4648200" y="1352550"/>
              <a:ext cx="2163763" cy="4151313"/>
            </a:xfrm>
            <a:prstGeom prst="rect">
              <a:avLst/>
            </a:prstGeom>
            <a:noFill/>
            <a:ln w="9525">
              <a:solidFill>
                <a:schemeClr val="accent1"/>
              </a:solidFill>
              <a:miter lim="800000"/>
              <a:headEnd/>
              <a:tailEnd/>
            </a:ln>
          </p:spPr>
        </p:pic>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pSp>
        <p:nvGrpSpPr>
          <p:cNvPr id="3" name="Group 1"/>
          <p:cNvGrpSpPr>
            <a:grpSpLocks/>
          </p:cNvGrpSpPr>
          <p:nvPr/>
        </p:nvGrpSpPr>
        <p:grpSpPr bwMode="auto">
          <a:xfrm>
            <a:off x="1266825" y="457200"/>
            <a:ext cx="6602413" cy="5943600"/>
            <a:chOff x="2209800" y="1352550"/>
            <a:chExt cx="4684713" cy="4151313"/>
          </a:xfrm>
        </p:grpSpPr>
        <p:pic>
          <p:nvPicPr>
            <p:cNvPr id="4" name="Picture 6" descr="12_10FigureC-L"/>
            <p:cNvPicPr>
              <a:picLocks noChangeAspect="1" noChangeArrowheads="1"/>
            </p:cNvPicPr>
            <p:nvPr/>
          </p:nvPicPr>
          <p:blipFill>
            <a:blip r:embed="rId2"/>
            <a:srcRect/>
            <a:stretch>
              <a:fillRect/>
            </a:stretch>
          </p:blipFill>
          <p:spPr bwMode="auto">
            <a:xfrm>
              <a:off x="4724400" y="1352550"/>
              <a:ext cx="2170113" cy="4151313"/>
            </a:xfrm>
            <a:prstGeom prst="rect">
              <a:avLst/>
            </a:prstGeom>
            <a:noFill/>
            <a:ln w="9525">
              <a:noFill/>
              <a:miter lim="800000"/>
              <a:headEnd/>
              <a:tailEnd/>
            </a:ln>
          </p:spPr>
        </p:pic>
        <p:pic>
          <p:nvPicPr>
            <p:cNvPr id="5" name="Picture 7" descr="12_10FigureB-L"/>
            <p:cNvPicPr>
              <a:picLocks noChangeAspect="1" noChangeArrowheads="1"/>
            </p:cNvPicPr>
            <p:nvPr/>
          </p:nvPicPr>
          <p:blipFill>
            <a:blip r:embed="rId3"/>
            <a:srcRect/>
            <a:stretch>
              <a:fillRect/>
            </a:stretch>
          </p:blipFill>
          <p:spPr bwMode="auto">
            <a:xfrm>
              <a:off x="2209800" y="1352550"/>
              <a:ext cx="2163763" cy="4151313"/>
            </a:xfrm>
            <a:prstGeom prst="rect">
              <a:avLst/>
            </a:prstGeom>
            <a:noFill/>
            <a:ln w="9525">
              <a:noFill/>
              <a:miter lim="800000"/>
              <a:headEnd/>
              <a:tailEnd/>
            </a:ln>
          </p:spPr>
        </p:pic>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pSp>
        <p:nvGrpSpPr>
          <p:cNvPr id="3" name="Group 1"/>
          <p:cNvGrpSpPr>
            <a:grpSpLocks/>
          </p:cNvGrpSpPr>
          <p:nvPr/>
        </p:nvGrpSpPr>
        <p:grpSpPr bwMode="auto">
          <a:xfrm>
            <a:off x="1484313" y="484188"/>
            <a:ext cx="6172200" cy="5943600"/>
            <a:chOff x="2286000" y="1352550"/>
            <a:chExt cx="4532313" cy="4151313"/>
          </a:xfrm>
        </p:grpSpPr>
        <p:pic>
          <p:nvPicPr>
            <p:cNvPr id="4" name="Picture 5" descr="12_10FigureC-L"/>
            <p:cNvPicPr>
              <a:picLocks noChangeAspect="1" noChangeArrowheads="1"/>
            </p:cNvPicPr>
            <p:nvPr/>
          </p:nvPicPr>
          <p:blipFill>
            <a:blip r:embed="rId2"/>
            <a:srcRect/>
            <a:stretch>
              <a:fillRect/>
            </a:stretch>
          </p:blipFill>
          <p:spPr bwMode="auto">
            <a:xfrm>
              <a:off x="2286000" y="1352550"/>
              <a:ext cx="2170113" cy="4151313"/>
            </a:xfrm>
            <a:prstGeom prst="rect">
              <a:avLst/>
            </a:prstGeom>
            <a:noFill/>
            <a:ln w="9525">
              <a:noFill/>
              <a:miter lim="800000"/>
              <a:headEnd/>
              <a:tailEnd/>
            </a:ln>
          </p:spPr>
        </p:pic>
        <p:pic>
          <p:nvPicPr>
            <p:cNvPr id="5" name="Picture 6" descr="12_10FigureD-L"/>
            <p:cNvPicPr>
              <a:picLocks noChangeAspect="1" noChangeArrowheads="1"/>
            </p:cNvPicPr>
            <p:nvPr/>
          </p:nvPicPr>
          <p:blipFill>
            <a:blip r:embed="rId3"/>
            <a:srcRect/>
            <a:stretch>
              <a:fillRect/>
            </a:stretch>
          </p:blipFill>
          <p:spPr bwMode="auto">
            <a:xfrm>
              <a:off x="4648200" y="1352550"/>
              <a:ext cx="2170113" cy="4151313"/>
            </a:xfrm>
            <a:prstGeom prst="rect">
              <a:avLst/>
            </a:prstGeom>
            <a:noFill/>
            <a:ln w="9525">
              <a:noFill/>
              <a:miter lim="800000"/>
              <a:headEnd/>
              <a:tailEnd/>
            </a:ln>
          </p:spPr>
        </p:pic>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err="1" smtClean="0"/>
              <a:t>Secretory</a:t>
            </a:r>
            <a:r>
              <a:rPr lang="en-US" dirty="0" smtClean="0"/>
              <a:t> Pathways (cont’d)</a:t>
            </a:r>
          </a:p>
        </p:txBody>
      </p:sp>
      <p:sp>
        <p:nvSpPr>
          <p:cNvPr id="41987" name="Rectangle 3"/>
          <p:cNvSpPr>
            <a:spLocks noGrp="1" noChangeArrowheads="1"/>
          </p:cNvSpPr>
          <p:nvPr>
            <p:ph sz="quarter" idx="1"/>
          </p:nvPr>
        </p:nvSpPr>
        <p:spPr/>
        <p:txBody>
          <a:bodyPr/>
          <a:lstStyle/>
          <a:p>
            <a:r>
              <a:rPr lang="en-US" smtClean="0"/>
              <a:t>After budding from TGN, secretory vesicles constantly move to cell membrane and release proteins by exocytosis</a:t>
            </a:r>
          </a:p>
          <a:p>
            <a:r>
              <a:rPr lang="en-US" smtClean="0"/>
              <a:t>Experiment removed KDEL retrieval tag from ER proteins and they did not return to ER but were secreted.</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r>
              <a:rPr lang="en-US" sz="3600" dirty="0" smtClean="0"/>
              <a:t>Two modes of secretion in eukaryotic cell</a:t>
            </a:r>
          </a:p>
        </p:txBody>
      </p:sp>
      <p:sp>
        <p:nvSpPr>
          <p:cNvPr id="43011" name="Rectangle 3"/>
          <p:cNvSpPr>
            <a:spLocks noGrp="1" noChangeArrowheads="1"/>
          </p:cNvSpPr>
          <p:nvPr>
            <p:ph sz="quarter" idx="1"/>
          </p:nvPr>
        </p:nvSpPr>
        <p:spPr/>
        <p:txBody>
          <a:bodyPr/>
          <a:lstStyle/>
          <a:p>
            <a:r>
              <a:rPr lang="en-US" dirty="0" smtClean="0"/>
              <a:t>Constitutive Secretion</a:t>
            </a:r>
          </a:p>
          <a:p>
            <a:r>
              <a:rPr lang="en-US" dirty="0" smtClean="0"/>
              <a:t>Regulated secretion</a:t>
            </a:r>
          </a:p>
          <a:p>
            <a:endParaRPr lang="en-US" dirty="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7B8C"/>
                </a:solidFill>
              </a:rPr>
              <a:t>Constitutive Secretion</a:t>
            </a:r>
            <a:endParaRPr lang="en-US" sz="3600" dirty="0"/>
          </a:p>
        </p:txBody>
      </p:sp>
      <p:sp>
        <p:nvSpPr>
          <p:cNvPr id="3" name="Content Placeholder 2"/>
          <p:cNvSpPr>
            <a:spLocks noGrp="1"/>
          </p:cNvSpPr>
          <p:nvPr>
            <p:ph sz="quarter" idx="1"/>
          </p:nvPr>
        </p:nvSpPr>
        <p:spPr/>
        <p:txBody>
          <a:bodyPr>
            <a:normAutofit/>
          </a:bodyPr>
          <a:lstStyle/>
          <a:p>
            <a:pPr marL="457200" indent="-457200" defTabSz="457200"/>
            <a:r>
              <a:rPr lang="en-US" sz="2800" dirty="0" smtClean="0"/>
              <a:t>After budding from the TGN, some vesicles move directly to the cell surface and immediately fuse with the plasma membrane</a:t>
            </a:r>
          </a:p>
          <a:p>
            <a:pPr marL="457200" indent="-457200" defTabSz="457200"/>
            <a:endParaRPr lang="en-US" sz="2800" dirty="0" smtClean="0"/>
          </a:p>
          <a:p>
            <a:pPr marL="457200" indent="-457200" defTabSz="457200"/>
            <a:r>
              <a:rPr lang="en-US" sz="2800" dirty="0" smtClean="0"/>
              <a:t>This unregulated process is continuous and independent of external signals</a:t>
            </a:r>
          </a:p>
          <a:p>
            <a:pPr marL="457200" indent="-457200" defTabSz="457200"/>
            <a:endParaRPr lang="en-US" sz="2800" dirty="0" smtClean="0"/>
          </a:p>
          <a:p>
            <a:pPr marL="457200" indent="-457200" defTabSz="457200"/>
            <a:r>
              <a:rPr lang="en-US" sz="2800" dirty="0" smtClean="0"/>
              <a:t>It is called </a:t>
            </a:r>
            <a:r>
              <a:rPr lang="en-US" sz="2800" b="1" dirty="0" smtClean="0"/>
              <a:t>constitutive secretion</a:t>
            </a:r>
            <a:r>
              <a:rPr lang="en-US" sz="2800" dirty="0" smtClean="0"/>
              <a:t>; one example is mucus secretion by the intestinal lining</a:t>
            </a:r>
          </a:p>
          <a:p>
            <a:endParaRPr lang="en-US" sz="28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Constitutive secretion, by default?</a:t>
            </a:r>
            <a:endParaRPr lang="en-US" sz="3600" dirty="0"/>
          </a:p>
        </p:txBody>
      </p:sp>
      <p:sp>
        <p:nvSpPr>
          <p:cNvPr id="3" name="Content Placeholder 2"/>
          <p:cNvSpPr>
            <a:spLocks noGrp="1"/>
          </p:cNvSpPr>
          <p:nvPr>
            <p:ph sz="quarter" idx="1"/>
          </p:nvPr>
        </p:nvSpPr>
        <p:spPr/>
        <p:txBody>
          <a:bodyPr>
            <a:normAutofit/>
          </a:bodyPr>
          <a:lstStyle/>
          <a:p>
            <a:pPr marL="457200" indent="-457200" defTabSz="457200"/>
            <a:r>
              <a:rPr lang="en-US" sz="2800" dirty="0" smtClean="0"/>
              <a:t>Constitutive secretion was once thought to be a </a:t>
            </a:r>
            <a:r>
              <a:rPr lang="en-US" sz="2800" i="1" dirty="0" smtClean="0"/>
              <a:t>default pathway </a:t>
            </a:r>
            <a:r>
              <a:rPr lang="en-US" sz="2800" dirty="0" smtClean="0"/>
              <a:t>for proteins synthesized by rough ER</a:t>
            </a:r>
          </a:p>
          <a:p>
            <a:pPr marL="457200" indent="-457200" defTabSz="457200">
              <a:lnSpc>
                <a:spcPct val="80000"/>
              </a:lnSpc>
            </a:pPr>
            <a:endParaRPr lang="en-US" sz="2800" dirty="0" smtClean="0"/>
          </a:p>
          <a:p>
            <a:pPr marL="457200" indent="-457200" defTabSz="457200"/>
            <a:r>
              <a:rPr lang="en-US" sz="2800" dirty="0" smtClean="0"/>
              <a:t>It was thought that proteins destined to stay in the endomembrane system must have a tag to avoid constitutive secretion</a:t>
            </a:r>
          </a:p>
          <a:p>
            <a:pPr marL="457200" indent="-457200" defTabSz="457200">
              <a:lnSpc>
                <a:spcPct val="80000"/>
              </a:lnSpc>
            </a:pPr>
            <a:endParaRPr lang="en-US" sz="2800" dirty="0" smtClean="0"/>
          </a:p>
          <a:p>
            <a:pPr marL="457200" indent="-457200" defTabSz="457200"/>
            <a:r>
              <a:rPr lang="en-US" sz="2800" dirty="0" smtClean="0"/>
              <a:t>Current evidence suggests that some tags may be required for constitutive secretion</a:t>
            </a:r>
          </a:p>
          <a:p>
            <a:endParaRPr lang="en-US" sz="28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7B8C"/>
                </a:solidFill>
              </a:rPr>
              <a:t>Regulated Secretion</a:t>
            </a:r>
            <a:endParaRPr lang="en-US" sz="3600" dirty="0"/>
          </a:p>
        </p:txBody>
      </p:sp>
      <p:sp>
        <p:nvSpPr>
          <p:cNvPr id="3" name="Content Placeholder 2"/>
          <p:cNvSpPr>
            <a:spLocks noGrp="1"/>
          </p:cNvSpPr>
          <p:nvPr>
            <p:ph sz="quarter" idx="1"/>
          </p:nvPr>
        </p:nvSpPr>
        <p:spPr/>
        <p:txBody>
          <a:bodyPr>
            <a:normAutofit/>
          </a:bodyPr>
          <a:lstStyle/>
          <a:p>
            <a:pPr marL="457200" indent="-457200" defTabSz="457200"/>
            <a:r>
              <a:rPr lang="en-US" sz="2800" dirty="0" err="1" smtClean="0"/>
              <a:t>Secretory</a:t>
            </a:r>
            <a:r>
              <a:rPr lang="en-US" sz="2800" dirty="0" smtClean="0"/>
              <a:t> vesicles involved in regulated secretion accumulate in the cell and only fuse with the plasma membrane in response to specific signals</a:t>
            </a:r>
          </a:p>
          <a:p>
            <a:pPr marL="457200" indent="-457200" defTabSz="457200"/>
            <a:endParaRPr lang="en-US" sz="2800" dirty="0" smtClean="0"/>
          </a:p>
          <a:p>
            <a:pPr marL="457200" indent="-457200" defTabSz="457200"/>
            <a:r>
              <a:rPr lang="en-US" sz="2800" dirty="0" smtClean="0"/>
              <a:t>An important example is neurotransmitter release</a:t>
            </a:r>
          </a:p>
          <a:p>
            <a:pPr marL="457200" indent="-457200" defTabSz="457200"/>
            <a:endParaRPr lang="en-US" sz="2800" dirty="0" smtClean="0"/>
          </a:p>
          <a:p>
            <a:pPr marL="457200" indent="-457200" defTabSz="457200"/>
            <a:r>
              <a:rPr lang="en-US" sz="2800" dirty="0" smtClean="0"/>
              <a:t>Regulated </a:t>
            </a:r>
            <a:r>
              <a:rPr lang="en-US" sz="2800" dirty="0" err="1" smtClean="0"/>
              <a:t>secretory</a:t>
            </a:r>
            <a:r>
              <a:rPr lang="en-US" sz="2800" dirty="0" smtClean="0"/>
              <a:t> vesicles form by budding from the TGN as immature </a:t>
            </a:r>
            <a:r>
              <a:rPr lang="en-US" sz="2800" dirty="0" err="1" smtClean="0"/>
              <a:t>secretory</a:t>
            </a:r>
            <a:r>
              <a:rPr lang="en-US" sz="2800" dirty="0" smtClean="0"/>
              <a:t> vesicles</a:t>
            </a:r>
          </a:p>
          <a:p>
            <a:endParaRPr lang="en-US" sz="28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Regulated secretion (continued)</a:t>
            </a:r>
            <a:endParaRPr lang="en-US" sz="3600" dirty="0"/>
          </a:p>
        </p:txBody>
      </p:sp>
      <p:sp>
        <p:nvSpPr>
          <p:cNvPr id="3" name="Content Placeholder 2"/>
          <p:cNvSpPr>
            <a:spLocks noGrp="1"/>
          </p:cNvSpPr>
          <p:nvPr>
            <p:ph sz="quarter" idx="1"/>
          </p:nvPr>
        </p:nvSpPr>
        <p:spPr/>
        <p:txBody>
          <a:bodyPr>
            <a:normAutofit/>
          </a:bodyPr>
          <a:lstStyle/>
          <a:p>
            <a:pPr marL="457200" indent="-457200" defTabSz="457200"/>
            <a:r>
              <a:rPr lang="en-US" sz="2800" dirty="0" smtClean="0"/>
              <a:t>Maturation of </a:t>
            </a:r>
            <a:r>
              <a:rPr lang="en-US" sz="2800" dirty="0" err="1" smtClean="0"/>
              <a:t>secretory</a:t>
            </a:r>
            <a:r>
              <a:rPr lang="en-US" sz="2800" dirty="0" smtClean="0"/>
              <a:t> proteins involves their concentration, called </a:t>
            </a:r>
            <a:r>
              <a:rPr lang="en-US" sz="2800" i="1" dirty="0" smtClean="0"/>
              <a:t>condensation,</a:t>
            </a:r>
            <a:r>
              <a:rPr lang="en-US" sz="2800" dirty="0" smtClean="0"/>
              <a:t> and sometimes </a:t>
            </a:r>
            <a:r>
              <a:rPr lang="en-US" sz="2800" dirty="0" err="1" smtClean="0"/>
              <a:t>proteolytic</a:t>
            </a:r>
            <a:r>
              <a:rPr lang="en-US" sz="2800" dirty="0" smtClean="0"/>
              <a:t> processing</a:t>
            </a:r>
          </a:p>
          <a:p>
            <a:pPr marL="457200" indent="-457200" defTabSz="457200">
              <a:lnSpc>
                <a:spcPct val="70000"/>
              </a:lnSpc>
            </a:pPr>
            <a:endParaRPr lang="en-US" sz="2800" i="1" dirty="0" smtClean="0"/>
          </a:p>
          <a:p>
            <a:pPr marL="457200" indent="-457200" defTabSz="457200"/>
            <a:r>
              <a:rPr lang="en-US" sz="2800" dirty="0" smtClean="0"/>
              <a:t>The mature </a:t>
            </a:r>
            <a:r>
              <a:rPr lang="en-US" sz="2800" dirty="0" err="1" smtClean="0"/>
              <a:t>secretory</a:t>
            </a:r>
            <a:r>
              <a:rPr lang="en-US" sz="2800" dirty="0" smtClean="0"/>
              <a:t> vesicles move close to the site of secretion and remain there until receiving a signal</a:t>
            </a:r>
          </a:p>
          <a:p>
            <a:pPr marL="457200" indent="-457200" defTabSz="457200">
              <a:lnSpc>
                <a:spcPct val="70000"/>
              </a:lnSpc>
            </a:pPr>
            <a:endParaRPr lang="en-US" sz="2800" dirty="0" smtClean="0"/>
          </a:p>
          <a:p>
            <a:pPr marL="457200" indent="-457200" defTabSz="457200"/>
            <a:r>
              <a:rPr lang="en-US" sz="2800" dirty="0" smtClean="0"/>
              <a:t>The signal triggers vesicles to release their contents by fusion with the plasma membrane</a:t>
            </a:r>
          </a:p>
          <a:p>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Rough and smooth ER</a:t>
            </a:r>
            <a:endParaRPr lang="en-US" sz="3600" dirty="0"/>
          </a:p>
        </p:txBody>
      </p:sp>
      <p:pic>
        <p:nvPicPr>
          <p:cNvPr id="5" name="Picture 4" descr="12_02Figure-L"/>
          <p:cNvPicPr>
            <a:picLocks noChangeAspect="1" noChangeArrowheads="1"/>
          </p:cNvPicPr>
          <p:nvPr/>
        </p:nvPicPr>
        <p:blipFill>
          <a:blip r:embed="rId2"/>
          <a:srcRect/>
          <a:stretch>
            <a:fillRect/>
          </a:stretch>
        </p:blipFill>
        <p:spPr bwMode="auto">
          <a:xfrm>
            <a:off x="296863" y="1681163"/>
            <a:ext cx="8548687" cy="3494087"/>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 name="Picture 4" descr="12_11Figure-L"/>
          <p:cNvPicPr>
            <a:picLocks noChangeAspect="1" noChangeArrowheads="1"/>
          </p:cNvPicPr>
          <p:nvPr/>
        </p:nvPicPr>
        <p:blipFill>
          <a:blip r:embed="rId2"/>
          <a:srcRect/>
          <a:stretch>
            <a:fillRect/>
          </a:stretch>
        </p:blipFill>
        <p:spPr bwMode="auto">
          <a:xfrm>
            <a:off x="1368425" y="76200"/>
            <a:ext cx="6403975" cy="6365875"/>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US"/>
          </a:p>
        </p:txBody>
      </p:sp>
      <p:sp>
        <p:nvSpPr>
          <p:cNvPr id="3" name="Title 2"/>
          <p:cNvSpPr>
            <a:spLocks noGrp="1"/>
          </p:cNvSpPr>
          <p:nvPr>
            <p:ph type="title"/>
          </p:nvPr>
        </p:nvSpPr>
        <p:spPr/>
        <p:txBody>
          <a:bodyPr>
            <a:normAutofit/>
          </a:bodyPr>
          <a:lstStyle/>
          <a:p>
            <a:pPr algn="ctr"/>
            <a:r>
              <a:rPr lang="en-US" sz="5400" b="1" dirty="0" err="1" smtClean="0">
                <a:solidFill>
                  <a:schemeClr val="bg1"/>
                </a:solidFill>
              </a:rPr>
              <a:t>Peroxisomes</a:t>
            </a:r>
            <a:endParaRPr lang="en-US" sz="5400" dirty="0">
              <a:solidFill>
                <a:schemeClr val="bg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solidFill>
                  <a:srgbClr val="003399"/>
                </a:solidFill>
              </a:rPr>
              <a:t>Peroxisomes</a:t>
            </a:r>
            <a:endParaRPr lang="en-US" dirty="0"/>
          </a:p>
        </p:txBody>
      </p:sp>
      <p:sp>
        <p:nvSpPr>
          <p:cNvPr id="3" name="Content Placeholder 2"/>
          <p:cNvSpPr>
            <a:spLocks noGrp="1"/>
          </p:cNvSpPr>
          <p:nvPr>
            <p:ph sz="quarter" idx="1"/>
          </p:nvPr>
        </p:nvSpPr>
        <p:spPr/>
        <p:txBody>
          <a:bodyPr>
            <a:normAutofit fontScale="92500" lnSpcReduction="10000"/>
          </a:bodyPr>
          <a:lstStyle/>
          <a:p>
            <a:pPr marL="457200" indent="-457200" defTabSz="457200"/>
            <a:r>
              <a:rPr lang="en-US" sz="2800" dirty="0" err="1" smtClean="0"/>
              <a:t>Peroxisomes</a:t>
            </a:r>
            <a:r>
              <a:rPr lang="en-US" sz="2800" dirty="0" smtClean="0"/>
              <a:t> are bounded by single membranes but are not derived from ER</a:t>
            </a:r>
          </a:p>
          <a:p>
            <a:pPr marL="457200" indent="-457200" defTabSz="457200"/>
            <a:endParaRPr lang="en-US" sz="2800" dirty="0" smtClean="0"/>
          </a:p>
          <a:p>
            <a:pPr marL="457200" indent="-457200" defTabSz="457200"/>
            <a:r>
              <a:rPr lang="en-US" sz="2800" dirty="0" smtClean="0"/>
              <a:t>Thus they are not part of the endomembrane system</a:t>
            </a:r>
          </a:p>
          <a:p>
            <a:pPr marL="457200" indent="-457200" defTabSz="457200"/>
            <a:r>
              <a:rPr lang="en-US" sz="2800" dirty="0" smtClean="0"/>
              <a:t>The defining characteristic of </a:t>
            </a:r>
            <a:r>
              <a:rPr lang="en-US" sz="2800" dirty="0" err="1" smtClean="0"/>
              <a:t>peroxisomes</a:t>
            </a:r>
            <a:r>
              <a:rPr lang="en-US" sz="2800" dirty="0" smtClean="0"/>
              <a:t> is the presence of </a:t>
            </a:r>
            <a:r>
              <a:rPr lang="en-US" sz="2800" i="1" dirty="0" err="1" smtClean="0"/>
              <a:t>catalase</a:t>
            </a:r>
            <a:r>
              <a:rPr lang="en-US" sz="2800" dirty="0" smtClean="0"/>
              <a:t>, for degrading H</a:t>
            </a:r>
            <a:r>
              <a:rPr lang="en-US" sz="2800" baseline="-25000" dirty="0" smtClean="0"/>
              <a:t>2</a:t>
            </a:r>
            <a:r>
              <a:rPr lang="en-US" sz="2800" dirty="0" smtClean="0"/>
              <a:t>O</a:t>
            </a:r>
            <a:r>
              <a:rPr lang="en-US" sz="2800" baseline="-25000" dirty="0" smtClean="0"/>
              <a:t>2</a:t>
            </a:r>
          </a:p>
          <a:p>
            <a:endParaRPr lang="en-US" sz="2800" dirty="0" smtClean="0"/>
          </a:p>
          <a:p>
            <a:r>
              <a:rPr lang="en-US" sz="2800" dirty="0" smtClean="0"/>
              <a:t>Found in all eukaryotic cells but specially prominent in kidney and livers cells, in algae and photosynthetic cells of plants, and in germinating seedlings of plant species that store fat in seeds</a:t>
            </a:r>
            <a:endParaRPr lang="en-US" sz="28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C0504D"/>
                </a:solidFill>
              </a:rPr>
              <a:t>The Discovery of </a:t>
            </a:r>
            <a:r>
              <a:rPr lang="en-US" sz="2800" b="1" dirty="0" err="1" smtClean="0">
                <a:solidFill>
                  <a:srgbClr val="C0504D"/>
                </a:solidFill>
              </a:rPr>
              <a:t>Peroxisomes</a:t>
            </a:r>
            <a:r>
              <a:rPr lang="en-US" sz="2800" b="1" dirty="0" smtClean="0">
                <a:solidFill>
                  <a:srgbClr val="C0504D"/>
                </a:solidFill>
              </a:rPr>
              <a:t> Depended on Innovation in Equilibrium Density Centrifugation</a:t>
            </a:r>
            <a:endParaRPr lang="en-US" sz="2800" dirty="0"/>
          </a:p>
        </p:txBody>
      </p:sp>
      <p:sp>
        <p:nvSpPr>
          <p:cNvPr id="3" name="Content Placeholder 2"/>
          <p:cNvSpPr>
            <a:spLocks noGrp="1"/>
          </p:cNvSpPr>
          <p:nvPr>
            <p:ph sz="quarter" idx="1"/>
          </p:nvPr>
        </p:nvSpPr>
        <p:spPr/>
        <p:txBody>
          <a:bodyPr>
            <a:normAutofit/>
          </a:bodyPr>
          <a:lstStyle/>
          <a:p>
            <a:pPr marL="457200" indent="-457200" defTabSz="457200"/>
            <a:r>
              <a:rPr lang="en-US" sz="2800" dirty="0" smtClean="0"/>
              <a:t>Researchers used a gradient of sucrose concentration to isolate specific cellular components</a:t>
            </a:r>
          </a:p>
          <a:p>
            <a:pPr marL="457200" indent="-457200" defTabSz="457200"/>
            <a:endParaRPr lang="en-US" sz="2800" dirty="0" smtClean="0"/>
          </a:p>
          <a:p>
            <a:pPr marL="457200" indent="-457200" defTabSz="457200"/>
            <a:r>
              <a:rPr lang="en-US" sz="2800" dirty="0" smtClean="0"/>
              <a:t>They identified a region distinct from known organelles that contained the enzyme </a:t>
            </a:r>
            <a:r>
              <a:rPr lang="en-US" sz="2800" i="1" dirty="0" err="1" smtClean="0"/>
              <a:t>urate</a:t>
            </a:r>
            <a:r>
              <a:rPr lang="en-US" sz="2800" i="1" dirty="0" smtClean="0"/>
              <a:t> </a:t>
            </a:r>
            <a:r>
              <a:rPr lang="en-US" sz="2800" i="1" dirty="0" err="1" smtClean="0"/>
              <a:t>oxidase</a:t>
            </a:r>
            <a:endParaRPr lang="en-US" sz="2800" i="1" dirty="0" smtClean="0"/>
          </a:p>
          <a:p>
            <a:pPr marL="457200" indent="-457200" defTabSz="457200"/>
            <a:endParaRPr lang="en-US" sz="2800" i="1" dirty="0" smtClean="0"/>
          </a:p>
          <a:p>
            <a:pPr marL="457200" indent="-457200" defTabSz="457200"/>
            <a:r>
              <a:rPr lang="en-US" sz="2800" dirty="0" smtClean="0"/>
              <a:t>This region of the gradient contained </a:t>
            </a:r>
            <a:r>
              <a:rPr lang="en-US" sz="2800" dirty="0" err="1" smtClean="0"/>
              <a:t>peroxisomes</a:t>
            </a:r>
            <a:endParaRPr lang="en-US" sz="2800" dirty="0" smtClean="0"/>
          </a:p>
          <a:p>
            <a:endParaRPr lang="en-US" sz="28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b="1" dirty="0" err="1" smtClean="0">
                <a:solidFill>
                  <a:srgbClr val="C00000"/>
                </a:solidFill>
              </a:rPr>
              <a:t>Peroxisomes</a:t>
            </a:r>
            <a:r>
              <a:rPr lang="en-US" sz="3200" b="1" dirty="0" smtClean="0">
                <a:solidFill>
                  <a:srgbClr val="C00000"/>
                </a:solidFill>
              </a:rPr>
              <a:t> in animal cells </a:t>
            </a:r>
            <a:endParaRPr lang="en-US" sz="3200" b="1" dirty="0">
              <a:solidFill>
                <a:srgbClr val="C00000"/>
              </a:solidFill>
            </a:endParaRPr>
          </a:p>
        </p:txBody>
      </p:sp>
      <p:pic>
        <p:nvPicPr>
          <p:cNvPr id="5" name="Picture 4" descr="12_23Figure-L"/>
          <p:cNvPicPr>
            <a:picLocks noChangeAspect="1" noChangeArrowheads="1"/>
          </p:cNvPicPr>
          <p:nvPr/>
        </p:nvPicPr>
        <p:blipFill>
          <a:blip r:embed="rId2"/>
          <a:srcRect/>
          <a:stretch>
            <a:fillRect/>
          </a:stretch>
        </p:blipFill>
        <p:spPr bwMode="auto">
          <a:xfrm>
            <a:off x="3228975" y="1103209"/>
            <a:ext cx="5000625" cy="5597969"/>
          </a:xfrm>
          <a:prstGeom prst="rect">
            <a:avLst/>
          </a:prstGeom>
          <a:noFill/>
          <a:ln w="9525">
            <a:solidFill>
              <a:schemeClr val="accent1"/>
            </a:solidFill>
            <a:miter lim="800000"/>
            <a:headEnd/>
            <a:tailEnd/>
          </a:ln>
        </p:spPr>
      </p:pic>
      <p:sp>
        <p:nvSpPr>
          <p:cNvPr id="6" name="TextBox 5"/>
          <p:cNvSpPr txBox="1"/>
          <p:nvPr/>
        </p:nvSpPr>
        <p:spPr>
          <a:xfrm>
            <a:off x="685800" y="1981200"/>
            <a:ext cx="2667000" cy="1938992"/>
          </a:xfrm>
          <a:prstGeom prst="rect">
            <a:avLst/>
          </a:prstGeom>
          <a:noFill/>
        </p:spPr>
        <p:txBody>
          <a:bodyPr wrap="square" rtlCol="0">
            <a:spAutoFit/>
          </a:bodyPr>
          <a:lstStyle/>
          <a:p>
            <a:r>
              <a:rPr lang="en-US" sz="2400" dirty="0" smtClean="0"/>
              <a:t>The crystalline core in animal cells is almost always </a:t>
            </a:r>
          </a:p>
          <a:p>
            <a:r>
              <a:rPr lang="en-US" sz="2400" b="1" dirty="0" err="1" smtClean="0"/>
              <a:t>urate</a:t>
            </a:r>
            <a:r>
              <a:rPr lang="en-US" sz="2400" b="1" dirty="0" smtClean="0"/>
              <a:t> </a:t>
            </a:r>
            <a:r>
              <a:rPr lang="en-US" sz="2400" b="1" dirty="0" err="1" smtClean="0"/>
              <a:t>oxidase</a:t>
            </a:r>
            <a:r>
              <a:rPr lang="en-US" sz="2400" b="1" dirty="0" smtClean="0"/>
              <a:t> </a:t>
            </a:r>
            <a:endParaRPr lang="en-US" sz="2400" b="1"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err="1" smtClean="0">
                <a:solidFill>
                  <a:srgbClr val="C00000"/>
                </a:solidFill>
              </a:rPr>
              <a:t>Cytochemical</a:t>
            </a:r>
            <a:r>
              <a:rPr lang="en-US" sz="3200" dirty="0" smtClean="0">
                <a:solidFill>
                  <a:srgbClr val="C00000"/>
                </a:solidFill>
              </a:rPr>
              <a:t> localization of </a:t>
            </a:r>
            <a:r>
              <a:rPr lang="en-US" sz="3200" dirty="0" err="1" smtClean="0">
                <a:solidFill>
                  <a:srgbClr val="C00000"/>
                </a:solidFill>
              </a:rPr>
              <a:t>Catalase</a:t>
            </a:r>
            <a:r>
              <a:rPr lang="en-US" sz="3200" dirty="0" smtClean="0">
                <a:solidFill>
                  <a:srgbClr val="C00000"/>
                </a:solidFill>
              </a:rPr>
              <a:t> in plant </a:t>
            </a:r>
            <a:r>
              <a:rPr lang="en-US" sz="3200" dirty="0" err="1" smtClean="0">
                <a:solidFill>
                  <a:srgbClr val="C00000"/>
                </a:solidFill>
              </a:rPr>
              <a:t>peroxisomes</a:t>
            </a:r>
            <a:r>
              <a:rPr lang="en-US" sz="3200" dirty="0" smtClean="0">
                <a:solidFill>
                  <a:srgbClr val="C00000"/>
                </a:solidFill>
              </a:rPr>
              <a:t> </a:t>
            </a:r>
            <a:endParaRPr lang="en-US" sz="3200" dirty="0">
              <a:solidFill>
                <a:srgbClr val="C00000"/>
              </a:solidFill>
            </a:endParaRPr>
          </a:p>
        </p:txBody>
      </p:sp>
      <p:pic>
        <p:nvPicPr>
          <p:cNvPr id="3" name="Picture 4" descr="12_24Figure-L"/>
          <p:cNvPicPr>
            <a:picLocks noChangeAspect="1" noChangeArrowheads="1"/>
          </p:cNvPicPr>
          <p:nvPr/>
        </p:nvPicPr>
        <p:blipFill>
          <a:blip r:embed="rId2"/>
          <a:srcRect/>
          <a:stretch>
            <a:fillRect/>
          </a:stretch>
        </p:blipFill>
        <p:spPr bwMode="auto">
          <a:xfrm>
            <a:off x="2209800" y="1228678"/>
            <a:ext cx="5362575" cy="5473761"/>
          </a:xfrm>
          <a:prstGeom prst="rect">
            <a:avLst/>
          </a:prstGeom>
          <a:noFill/>
          <a:ln w="9525">
            <a:solidFill>
              <a:schemeClr val="accent1"/>
            </a:solid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C0504D"/>
                </a:solidFill>
              </a:rPr>
              <a:t>Most </a:t>
            </a:r>
            <a:r>
              <a:rPr lang="en-US" sz="3600" b="1" dirty="0" err="1" smtClean="0">
                <a:solidFill>
                  <a:srgbClr val="C0504D"/>
                </a:solidFill>
              </a:rPr>
              <a:t>Peroxisomal</a:t>
            </a:r>
            <a:r>
              <a:rPr lang="en-US" sz="3600" b="1" dirty="0" smtClean="0">
                <a:solidFill>
                  <a:srgbClr val="C0504D"/>
                </a:solidFill>
              </a:rPr>
              <a:t> Functions Are Linked to Hydrogen Peroxide Metabolism</a:t>
            </a:r>
            <a:endParaRPr lang="en-US" sz="3600" dirty="0"/>
          </a:p>
        </p:txBody>
      </p:sp>
      <p:sp>
        <p:nvSpPr>
          <p:cNvPr id="3" name="Content Placeholder 2"/>
          <p:cNvSpPr>
            <a:spLocks noGrp="1"/>
          </p:cNvSpPr>
          <p:nvPr>
            <p:ph sz="quarter" idx="1"/>
          </p:nvPr>
        </p:nvSpPr>
        <p:spPr/>
        <p:txBody>
          <a:bodyPr>
            <a:normAutofit/>
          </a:bodyPr>
          <a:lstStyle/>
          <a:p>
            <a:pPr marL="457200" indent="-457200" defTabSz="457200"/>
            <a:r>
              <a:rPr lang="en-US" dirty="0" smtClean="0"/>
              <a:t>The essential roles of </a:t>
            </a:r>
            <a:r>
              <a:rPr lang="en-US" dirty="0" err="1" smtClean="0"/>
              <a:t>peroxisomes</a:t>
            </a:r>
            <a:r>
              <a:rPr lang="en-US" dirty="0" smtClean="0"/>
              <a:t> include</a:t>
            </a:r>
          </a:p>
          <a:p>
            <a:pPr marL="457200" indent="-457200" defTabSz="457200"/>
            <a:endParaRPr lang="en-US" dirty="0" smtClean="0"/>
          </a:p>
          <a:p>
            <a:pPr marL="857250" lvl="1" indent="-457200" defTabSz="457200">
              <a:buFont typeface="Lucida Grande" charset="0"/>
              <a:buChar char="-"/>
            </a:pPr>
            <a:r>
              <a:rPr lang="en-US" dirty="0" smtClean="0"/>
              <a:t>Hydrogen peroxide metabolism</a:t>
            </a:r>
          </a:p>
          <a:p>
            <a:pPr marL="857250" lvl="1" indent="-457200" defTabSz="457200">
              <a:buFont typeface="Lucida Grande" charset="0"/>
              <a:buChar char="-"/>
            </a:pPr>
            <a:r>
              <a:rPr lang="en-US" dirty="0" smtClean="0"/>
              <a:t>Detoxification of harmful compounds</a:t>
            </a:r>
          </a:p>
          <a:p>
            <a:pPr marL="857250" lvl="1" indent="-457200" defTabSz="457200">
              <a:buFont typeface="Lucida Grande" charset="0"/>
              <a:buChar char="-"/>
            </a:pPr>
            <a:r>
              <a:rPr lang="en-US" dirty="0" smtClean="0"/>
              <a:t>Oxidation of fatty acids</a:t>
            </a:r>
          </a:p>
          <a:p>
            <a:pPr marL="857250" lvl="1" indent="-457200" defTabSz="457200">
              <a:buFont typeface="Lucida Grande" charset="0"/>
              <a:buChar char="-"/>
            </a:pPr>
            <a:r>
              <a:rPr lang="en-US" dirty="0" smtClean="0"/>
              <a:t>Metabolism of nitrogen-containing compounds</a:t>
            </a:r>
          </a:p>
          <a:p>
            <a:pPr marL="857250" lvl="1" indent="-457200" defTabSz="457200">
              <a:buFont typeface="Lucida Grande" charset="0"/>
              <a:buChar char="-"/>
            </a:pPr>
            <a:r>
              <a:rPr lang="en-US" dirty="0" smtClean="0"/>
              <a:t>Catabolism of unusual substances</a:t>
            </a:r>
          </a:p>
          <a:p>
            <a:endParaRPr lang="en-US" sz="28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7B8C"/>
                </a:solidFill>
              </a:rPr>
              <a:t>Hydrogen Peroxide Metabolism</a:t>
            </a:r>
            <a:endParaRPr lang="en-US" sz="3600" dirty="0"/>
          </a:p>
        </p:txBody>
      </p:sp>
      <p:sp>
        <p:nvSpPr>
          <p:cNvPr id="3" name="Content Placeholder 2"/>
          <p:cNvSpPr>
            <a:spLocks noGrp="1"/>
          </p:cNvSpPr>
          <p:nvPr>
            <p:ph sz="quarter" idx="1"/>
          </p:nvPr>
        </p:nvSpPr>
        <p:spPr/>
        <p:txBody>
          <a:bodyPr>
            <a:normAutofit/>
          </a:bodyPr>
          <a:lstStyle/>
          <a:p>
            <a:pPr marL="457200" indent="-457200" defTabSz="457200"/>
            <a:r>
              <a:rPr lang="en-US" dirty="0" err="1" smtClean="0"/>
              <a:t>Oxidases</a:t>
            </a:r>
            <a:r>
              <a:rPr lang="en-US" dirty="0" smtClean="0"/>
              <a:t> generate H</a:t>
            </a:r>
            <a:r>
              <a:rPr lang="en-US" baseline="-25000" dirty="0" smtClean="0"/>
              <a:t>2</a:t>
            </a:r>
            <a:r>
              <a:rPr lang="en-US" dirty="0" smtClean="0"/>
              <a:t>O</a:t>
            </a:r>
            <a:r>
              <a:rPr lang="en-US" baseline="-25000" dirty="0" smtClean="0"/>
              <a:t>2</a:t>
            </a:r>
            <a:r>
              <a:rPr lang="en-US" dirty="0" smtClean="0"/>
              <a:t> in </a:t>
            </a:r>
            <a:r>
              <a:rPr lang="en-US" dirty="0" err="1" smtClean="0"/>
              <a:t>peroxisomes</a:t>
            </a:r>
            <a:r>
              <a:rPr lang="en-US" dirty="0" smtClean="0"/>
              <a:t> </a:t>
            </a:r>
          </a:p>
          <a:p>
            <a:pPr marL="457200" indent="-457200" defTabSz="457200"/>
            <a:endParaRPr lang="en-US" sz="2400" dirty="0" smtClean="0"/>
          </a:p>
          <a:p>
            <a:pPr lvl="1" defTabSz="457200">
              <a:buNone/>
            </a:pPr>
            <a:r>
              <a:rPr lang="en-US" dirty="0" smtClean="0"/>
              <a:t> </a:t>
            </a:r>
          </a:p>
          <a:p>
            <a:pPr marL="457200" indent="-457200" defTabSz="457200"/>
            <a:endParaRPr lang="en-US" dirty="0" smtClean="0"/>
          </a:p>
          <a:p>
            <a:pPr marL="457200" indent="-457200" defTabSz="457200"/>
            <a:r>
              <a:rPr lang="en-US" dirty="0" smtClean="0"/>
              <a:t>The hydrogen peroxide is detoxified by </a:t>
            </a:r>
            <a:r>
              <a:rPr lang="en-US" dirty="0" err="1" smtClean="0"/>
              <a:t>catalase</a:t>
            </a:r>
            <a:endParaRPr lang="en-US" dirty="0" smtClean="0"/>
          </a:p>
          <a:p>
            <a:pPr marL="457200" indent="-457200" defTabSz="457200"/>
            <a:endParaRPr lang="en-US" dirty="0" smtClean="0"/>
          </a:p>
          <a:p>
            <a:pPr lvl="1" defTabSz="457200">
              <a:buNone/>
            </a:pPr>
            <a:r>
              <a:rPr lang="en-US" dirty="0" smtClean="0"/>
              <a:t> </a:t>
            </a:r>
          </a:p>
          <a:p>
            <a:endParaRPr lang="en-US" sz="2800" dirty="0"/>
          </a:p>
        </p:txBody>
      </p:sp>
      <p:pic>
        <p:nvPicPr>
          <p:cNvPr id="4" name="Picture 6" descr="12-3_EQ_pg357"/>
          <p:cNvPicPr>
            <a:picLocks noChangeAspect="1" noChangeArrowheads="1"/>
          </p:cNvPicPr>
          <p:nvPr/>
        </p:nvPicPr>
        <p:blipFill>
          <a:blip r:embed="rId2"/>
          <a:srcRect/>
          <a:stretch>
            <a:fillRect/>
          </a:stretch>
        </p:blipFill>
        <p:spPr bwMode="auto">
          <a:xfrm>
            <a:off x="1295400" y="2743200"/>
            <a:ext cx="4267200" cy="358775"/>
          </a:xfrm>
          <a:prstGeom prst="rect">
            <a:avLst/>
          </a:prstGeom>
          <a:noFill/>
          <a:ln w="9525">
            <a:noFill/>
            <a:miter lim="800000"/>
            <a:headEnd/>
            <a:tailEnd/>
          </a:ln>
        </p:spPr>
      </p:pic>
      <p:pic>
        <p:nvPicPr>
          <p:cNvPr id="5" name="Picture 7" descr="12-4_EQ_pg357"/>
          <p:cNvPicPr>
            <a:picLocks noChangeAspect="1" noChangeArrowheads="1"/>
          </p:cNvPicPr>
          <p:nvPr/>
        </p:nvPicPr>
        <p:blipFill>
          <a:blip r:embed="rId3"/>
          <a:srcRect/>
          <a:stretch>
            <a:fillRect/>
          </a:stretch>
        </p:blipFill>
        <p:spPr bwMode="auto">
          <a:xfrm>
            <a:off x="1320800" y="4787900"/>
            <a:ext cx="3762375" cy="352425"/>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Hydrogen peroxide can be detoxified another way</a:t>
            </a:r>
            <a:endParaRPr lang="en-US" sz="3600" dirty="0"/>
          </a:p>
        </p:txBody>
      </p:sp>
      <p:sp>
        <p:nvSpPr>
          <p:cNvPr id="3" name="Content Placeholder 2"/>
          <p:cNvSpPr>
            <a:spLocks noGrp="1"/>
          </p:cNvSpPr>
          <p:nvPr>
            <p:ph sz="quarter" idx="1"/>
          </p:nvPr>
        </p:nvSpPr>
        <p:spPr/>
        <p:txBody>
          <a:bodyPr>
            <a:normAutofit/>
          </a:bodyPr>
          <a:lstStyle/>
          <a:p>
            <a:pPr marL="457200" indent="-457200" defTabSz="457200">
              <a:defRPr/>
            </a:pPr>
            <a:r>
              <a:rPr lang="en-US" sz="2800" dirty="0" smtClean="0"/>
              <a:t>Alternatively, </a:t>
            </a:r>
            <a:r>
              <a:rPr lang="en-US" sz="2800" dirty="0" err="1" smtClean="0"/>
              <a:t>catalase</a:t>
            </a:r>
            <a:r>
              <a:rPr lang="en-US" sz="2800" dirty="0" smtClean="0"/>
              <a:t> can function as a </a:t>
            </a:r>
            <a:r>
              <a:rPr lang="en-US" sz="2800" i="1" dirty="0" err="1" smtClean="0"/>
              <a:t>peroxidase</a:t>
            </a:r>
            <a:endParaRPr lang="en-US" sz="2800" dirty="0" smtClean="0"/>
          </a:p>
          <a:p>
            <a:pPr marL="457200" indent="-457200" defTabSz="457200">
              <a:defRPr/>
            </a:pPr>
            <a:endParaRPr lang="en-US" sz="2800" dirty="0" smtClean="0"/>
          </a:p>
          <a:p>
            <a:pPr marL="0" indent="0" defTabSz="457200">
              <a:buNone/>
              <a:defRPr/>
            </a:pPr>
            <a:endParaRPr lang="en-US" sz="2800" dirty="0" smtClean="0"/>
          </a:p>
          <a:p>
            <a:pPr marL="0" indent="0" defTabSz="457200">
              <a:buNone/>
              <a:defRPr/>
            </a:pPr>
            <a:endParaRPr lang="en-US" sz="2800" dirty="0" smtClean="0"/>
          </a:p>
          <a:p>
            <a:pPr marL="457200" indent="-457200" defTabSz="457200">
              <a:defRPr/>
            </a:pPr>
            <a:r>
              <a:rPr lang="en-US" sz="2800" dirty="0" smtClean="0"/>
              <a:t>The result is the same in either case – hydrogen peroxide is degraded while still inside the </a:t>
            </a:r>
            <a:r>
              <a:rPr lang="en-US" sz="2800" dirty="0" err="1" smtClean="0"/>
              <a:t>peroxisome</a:t>
            </a:r>
            <a:endParaRPr lang="en-US" sz="2800" dirty="0" smtClean="0"/>
          </a:p>
          <a:p>
            <a:endParaRPr lang="en-US" sz="2800" dirty="0"/>
          </a:p>
        </p:txBody>
      </p:sp>
      <p:pic>
        <p:nvPicPr>
          <p:cNvPr id="4" name="Picture 5" descr="C:\Users\dking\Desktop\12-5_EQ_pg357.jpg"/>
          <p:cNvPicPr>
            <a:picLocks noChangeAspect="1" noChangeArrowheads="1"/>
          </p:cNvPicPr>
          <p:nvPr/>
        </p:nvPicPr>
        <p:blipFill>
          <a:blip r:embed="rId2"/>
          <a:srcRect/>
          <a:stretch>
            <a:fillRect/>
          </a:stretch>
        </p:blipFill>
        <p:spPr bwMode="auto">
          <a:xfrm>
            <a:off x="1739900" y="2887663"/>
            <a:ext cx="5846763" cy="547687"/>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7B8C"/>
                </a:solidFill>
              </a:rPr>
              <a:t>Detoxification of Harmful Compounds</a:t>
            </a:r>
            <a:endParaRPr lang="en-US" sz="3600" dirty="0"/>
          </a:p>
        </p:txBody>
      </p:sp>
      <p:sp>
        <p:nvSpPr>
          <p:cNvPr id="3" name="Content Placeholder 2"/>
          <p:cNvSpPr>
            <a:spLocks noGrp="1"/>
          </p:cNvSpPr>
          <p:nvPr>
            <p:ph sz="quarter" idx="1"/>
          </p:nvPr>
        </p:nvSpPr>
        <p:spPr/>
        <p:txBody>
          <a:bodyPr>
            <a:normAutofit lnSpcReduction="10000"/>
          </a:bodyPr>
          <a:lstStyle/>
          <a:p>
            <a:pPr marL="457200" indent="-457200" defTabSz="457200"/>
            <a:r>
              <a:rPr lang="en-US" dirty="0" err="1" smtClean="0"/>
              <a:t>Peroxisomes</a:t>
            </a:r>
            <a:r>
              <a:rPr lang="en-US" dirty="0" smtClean="0"/>
              <a:t> detoxify </a:t>
            </a:r>
            <a:r>
              <a:rPr lang="en-US" b="1" dirty="0" smtClean="0"/>
              <a:t>reactive oxygen species</a:t>
            </a:r>
            <a:r>
              <a:rPr lang="en-US" dirty="0" smtClean="0"/>
              <a:t> (H</a:t>
            </a:r>
            <a:r>
              <a:rPr lang="en-US" baseline="-25000" dirty="0" smtClean="0"/>
              <a:t>2</a:t>
            </a:r>
            <a:r>
              <a:rPr lang="en-US" dirty="0" smtClean="0"/>
              <a:t>O</a:t>
            </a:r>
            <a:r>
              <a:rPr lang="en-US" baseline="-25000" dirty="0" smtClean="0"/>
              <a:t>2</a:t>
            </a:r>
            <a:r>
              <a:rPr lang="en-US" dirty="0" smtClean="0"/>
              <a:t>, O</a:t>
            </a:r>
            <a:r>
              <a:rPr lang="en-US" baseline="-25000" dirty="0" smtClean="0"/>
              <a:t>2</a:t>
            </a:r>
            <a:r>
              <a:rPr lang="en-US" baseline="30000" dirty="0" smtClean="0">
                <a:sym typeface="Symbol" charset="2"/>
              </a:rPr>
              <a:t></a:t>
            </a:r>
            <a:r>
              <a:rPr lang="en-US" dirty="0" smtClean="0"/>
              <a:t>) and organic peroxides</a:t>
            </a:r>
          </a:p>
          <a:p>
            <a:pPr marL="457200" indent="-457200" defTabSz="457200"/>
            <a:endParaRPr lang="en-US" dirty="0" smtClean="0"/>
          </a:p>
          <a:p>
            <a:pPr marL="457200" indent="-457200" defTabSz="457200"/>
            <a:r>
              <a:rPr lang="en-US" dirty="0" smtClean="0"/>
              <a:t>If these accumulate they can cause </a:t>
            </a:r>
            <a:r>
              <a:rPr lang="en-US" i="1" dirty="0" smtClean="0"/>
              <a:t>oxidative stress</a:t>
            </a:r>
            <a:r>
              <a:rPr lang="en-US" dirty="0" smtClean="0"/>
              <a:t>; </a:t>
            </a:r>
            <a:r>
              <a:rPr lang="en-US" i="1" dirty="0" smtClean="0"/>
              <a:t>superoxide dismutase</a:t>
            </a:r>
            <a:r>
              <a:rPr lang="en-US" dirty="0" smtClean="0"/>
              <a:t> and other </a:t>
            </a:r>
            <a:r>
              <a:rPr lang="en-US" dirty="0" err="1" smtClean="0"/>
              <a:t>peroxisome</a:t>
            </a:r>
            <a:r>
              <a:rPr lang="en-US" dirty="0" smtClean="0"/>
              <a:t> enzymes detoxify them</a:t>
            </a:r>
            <a:endParaRPr lang="en-US" i="1" dirty="0" smtClean="0"/>
          </a:p>
          <a:p>
            <a:pPr marL="457200" indent="-457200" defTabSz="457200"/>
            <a:endParaRPr lang="en-US" dirty="0" smtClean="0"/>
          </a:p>
          <a:p>
            <a:pPr marL="457200" indent="-457200" defTabSz="457200"/>
            <a:r>
              <a:rPr lang="en-US" dirty="0" err="1" smtClean="0"/>
              <a:t>Catalase</a:t>
            </a:r>
            <a:r>
              <a:rPr lang="en-US" dirty="0" smtClean="0"/>
              <a:t> uses a variety of other toxic substances as electron donors, including methanol, ethanol, formic acid, formaldehyde, nitrites and phenols</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r>
              <a:rPr lang="en-US" sz="3600" dirty="0" smtClean="0"/>
              <a:t>Smooth Endoplasmic Reticulum</a:t>
            </a:r>
          </a:p>
        </p:txBody>
      </p:sp>
      <p:sp>
        <p:nvSpPr>
          <p:cNvPr id="7171" name="Rectangle 3"/>
          <p:cNvSpPr>
            <a:spLocks noGrp="1" noChangeArrowheads="1"/>
          </p:cNvSpPr>
          <p:nvPr>
            <p:ph sz="quarter" idx="1"/>
          </p:nvPr>
        </p:nvSpPr>
        <p:spPr/>
        <p:txBody>
          <a:bodyPr/>
          <a:lstStyle/>
          <a:p>
            <a:pPr>
              <a:lnSpc>
                <a:spcPct val="90000"/>
              </a:lnSpc>
            </a:pPr>
            <a:r>
              <a:rPr lang="en-US" dirty="0" smtClean="0">
                <a:solidFill>
                  <a:srgbClr val="C00000"/>
                </a:solidFill>
              </a:rPr>
              <a:t>Drug Detoxification: </a:t>
            </a:r>
            <a:r>
              <a:rPr lang="en-US" dirty="0" smtClean="0"/>
              <a:t>involves hydroxylation</a:t>
            </a:r>
          </a:p>
          <a:p>
            <a:pPr>
              <a:lnSpc>
                <a:spcPct val="90000"/>
              </a:lnSpc>
            </a:pPr>
            <a:r>
              <a:rPr lang="en-US" dirty="0" smtClean="0"/>
              <a:t>Addition of OH groups are more soluble and easier to excrete</a:t>
            </a:r>
          </a:p>
          <a:p>
            <a:pPr>
              <a:lnSpc>
                <a:spcPct val="90000"/>
              </a:lnSpc>
            </a:pPr>
            <a:r>
              <a:rPr lang="en-US" dirty="0" smtClean="0"/>
              <a:t>If not soluble, hydrophobic toxins may stay in membrane of cells</a:t>
            </a:r>
          </a:p>
          <a:p>
            <a:pPr>
              <a:lnSpc>
                <a:spcPct val="90000"/>
              </a:lnSpc>
            </a:pPr>
            <a:r>
              <a:rPr lang="en-US" dirty="0" smtClean="0"/>
              <a:t>Reduced form of </a:t>
            </a:r>
            <a:r>
              <a:rPr lang="en-US" dirty="0" err="1" smtClean="0"/>
              <a:t>Cytochrome</a:t>
            </a:r>
            <a:r>
              <a:rPr lang="en-US" dirty="0" smtClean="0"/>
              <a:t> P-450 </a:t>
            </a:r>
            <a:r>
              <a:rPr lang="en-US" dirty="0" err="1" smtClean="0"/>
              <a:t>hydroxylates</a:t>
            </a:r>
            <a:r>
              <a:rPr lang="en-US" dirty="0" smtClean="0"/>
              <a:t> organic hydroxyl acceptor</a:t>
            </a:r>
          </a:p>
          <a:p>
            <a:pPr>
              <a:lnSpc>
                <a:spcPct val="90000"/>
              </a:lnSpc>
            </a:pPr>
            <a:r>
              <a:rPr lang="en-US" dirty="0" smtClean="0"/>
              <a:t>Class of enzymes called mixed-function </a:t>
            </a:r>
            <a:r>
              <a:rPr lang="en-US" dirty="0" err="1" smtClean="0"/>
              <a:t>oxidases</a:t>
            </a:r>
            <a:endParaRPr lang="en-US" dirty="0" smtClean="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7B8C"/>
                </a:solidFill>
              </a:rPr>
              <a:t>Oxidation of  Fatty Acids</a:t>
            </a:r>
            <a:endParaRPr lang="en-US" sz="3600" dirty="0"/>
          </a:p>
        </p:txBody>
      </p:sp>
      <p:sp>
        <p:nvSpPr>
          <p:cNvPr id="3" name="Content Placeholder 2"/>
          <p:cNvSpPr>
            <a:spLocks noGrp="1"/>
          </p:cNvSpPr>
          <p:nvPr>
            <p:ph sz="quarter" idx="1"/>
          </p:nvPr>
        </p:nvSpPr>
        <p:spPr/>
        <p:txBody>
          <a:bodyPr>
            <a:normAutofit fontScale="92500"/>
          </a:bodyPr>
          <a:lstStyle/>
          <a:p>
            <a:pPr marL="457200" indent="-457200" defTabSz="457200">
              <a:lnSpc>
                <a:spcPct val="90000"/>
              </a:lnSpc>
            </a:pPr>
            <a:r>
              <a:rPr lang="en-US" sz="2800" dirty="0" err="1" smtClean="0"/>
              <a:t>Peroxisomes</a:t>
            </a:r>
            <a:r>
              <a:rPr lang="en-US" sz="2800" dirty="0" smtClean="0"/>
              <a:t> contain enzymes for </a:t>
            </a:r>
            <a:r>
              <a:rPr lang="en-US" sz="2800" dirty="0" smtClean="0">
                <a:latin typeface="Symbol" charset="2"/>
              </a:rPr>
              <a:t>b</a:t>
            </a:r>
            <a:r>
              <a:rPr lang="en-US" sz="2800" dirty="0" smtClean="0"/>
              <a:t>-oxidation of fatty acids. In animals ~205-50% of fatty acid oxidation occurs in </a:t>
            </a:r>
            <a:r>
              <a:rPr lang="en-US" sz="2800" dirty="0" err="1" smtClean="0"/>
              <a:t>peroxidation</a:t>
            </a:r>
            <a:r>
              <a:rPr lang="en-US" sz="2800" dirty="0" smtClean="0"/>
              <a:t> &amp; the rest in mitochondria</a:t>
            </a:r>
          </a:p>
          <a:p>
            <a:pPr marL="457200" indent="-457200" defTabSz="457200">
              <a:lnSpc>
                <a:spcPct val="90000"/>
              </a:lnSpc>
            </a:pPr>
            <a:endParaRPr lang="en-US" sz="2800" dirty="0" smtClean="0"/>
          </a:p>
          <a:p>
            <a:pPr marL="457200" indent="-457200" defTabSz="457200">
              <a:lnSpc>
                <a:spcPct val="90000"/>
              </a:lnSpc>
            </a:pPr>
            <a:r>
              <a:rPr lang="en-US" sz="2800" dirty="0" smtClean="0"/>
              <a:t>In animal cells, they oxidize long-chain fatty acids; once the fatty acids are fewer than 16 carbons in length, the rest of the oxidation occurs in mitochondria</a:t>
            </a:r>
          </a:p>
          <a:p>
            <a:pPr marL="457200" indent="-457200" defTabSz="457200">
              <a:lnSpc>
                <a:spcPct val="90000"/>
              </a:lnSpc>
            </a:pPr>
            <a:endParaRPr lang="en-US" sz="2800" dirty="0" smtClean="0"/>
          </a:p>
          <a:p>
            <a:pPr marL="457200" indent="-457200" defTabSz="457200">
              <a:lnSpc>
                <a:spcPct val="90000"/>
              </a:lnSpc>
            </a:pPr>
            <a:r>
              <a:rPr lang="en-US" sz="2800" dirty="0" smtClean="0"/>
              <a:t>In plants and yeast, fatty acids are completely oxidized in </a:t>
            </a:r>
            <a:r>
              <a:rPr lang="en-US" sz="2800" dirty="0" err="1" smtClean="0"/>
              <a:t>peroxisomes</a:t>
            </a:r>
            <a:endParaRPr lang="en-US" sz="2800" dirty="0" smtClean="0"/>
          </a:p>
          <a:p>
            <a:endParaRPr lang="en-US" sz="28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rgbClr val="007B8C"/>
                </a:solidFill>
              </a:rPr>
              <a:t>Metabolism of Nitrogen-Containing Compounds</a:t>
            </a:r>
            <a:endParaRPr lang="en-US" sz="3600" dirty="0"/>
          </a:p>
        </p:txBody>
      </p:sp>
      <p:sp>
        <p:nvSpPr>
          <p:cNvPr id="3" name="Content Placeholder 2"/>
          <p:cNvSpPr>
            <a:spLocks noGrp="1"/>
          </p:cNvSpPr>
          <p:nvPr>
            <p:ph sz="quarter" idx="1"/>
          </p:nvPr>
        </p:nvSpPr>
        <p:spPr/>
        <p:txBody>
          <a:bodyPr>
            <a:normAutofit/>
          </a:bodyPr>
          <a:lstStyle/>
          <a:p>
            <a:pPr marL="457200" indent="-457200" defTabSz="457200"/>
            <a:r>
              <a:rPr lang="en-US" sz="2800" dirty="0" smtClean="0"/>
              <a:t>Most animals (not primates) require </a:t>
            </a:r>
            <a:r>
              <a:rPr lang="en-US" sz="2800" i="1" dirty="0" err="1" smtClean="0"/>
              <a:t>urate</a:t>
            </a:r>
            <a:r>
              <a:rPr lang="en-US" sz="2800" i="1" dirty="0" smtClean="0"/>
              <a:t> </a:t>
            </a:r>
            <a:r>
              <a:rPr lang="en-US" sz="2800" i="1" dirty="0" err="1" smtClean="0"/>
              <a:t>oxidase</a:t>
            </a:r>
            <a:r>
              <a:rPr lang="en-US" sz="2800" dirty="0" smtClean="0"/>
              <a:t> to oxidize </a:t>
            </a:r>
            <a:r>
              <a:rPr lang="en-US" sz="2800" dirty="0" err="1" smtClean="0"/>
              <a:t>urate</a:t>
            </a:r>
            <a:r>
              <a:rPr lang="en-US" sz="2800" dirty="0" smtClean="0"/>
              <a:t>, formed during catabolism of nucleic acids and some proteins</a:t>
            </a:r>
          </a:p>
          <a:p>
            <a:pPr marL="457200" indent="-457200" defTabSz="457200"/>
            <a:endParaRPr lang="en-US" sz="2800" dirty="0" smtClean="0"/>
          </a:p>
          <a:p>
            <a:pPr marL="457200" indent="-457200" defTabSz="457200"/>
            <a:r>
              <a:rPr lang="en-US" sz="2800" dirty="0" smtClean="0"/>
              <a:t>.</a:t>
            </a:r>
          </a:p>
          <a:p>
            <a:pPr marL="457200" indent="-457200" defTabSz="457200"/>
            <a:endParaRPr lang="en-US" sz="2800" dirty="0" smtClean="0"/>
          </a:p>
          <a:p>
            <a:endParaRPr lang="en-US" sz="2800" dirty="0"/>
          </a:p>
        </p:txBody>
      </p:sp>
      <p:pic>
        <p:nvPicPr>
          <p:cNvPr id="4" name="Picture 5" descr="C:\Users\dking\Desktop\12-6_EQ_pg358.jpg"/>
          <p:cNvPicPr>
            <a:picLocks noChangeAspect="1" noChangeArrowheads="1"/>
          </p:cNvPicPr>
          <p:nvPr/>
        </p:nvPicPr>
        <p:blipFill>
          <a:blip r:embed="rId2"/>
          <a:srcRect/>
          <a:stretch>
            <a:fillRect/>
          </a:stretch>
        </p:blipFill>
        <p:spPr bwMode="auto">
          <a:xfrm>
            <a:off x="1143000" y="3505200"/>
            <a:ext cx="6400800" cy="557213"/>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Aminotransferases</a:t>
            </a:r>
            <a:endParaRPr lang="en-US" dirty="0"/>
          </a:p>
        </p:txBody>
      </p:sp>
      <p:sp>
        <p:nvSpPr>
          <p:cNvPr id="3" name="Content Placeholder 2"/>
          <p:cNvSpPr>
            <a:spLocks noGrp="1"/>
          </p:cNvSpPr>
          <p:nvPr>
            <p:ph sz="quarter" idx="1"/>
          </p:nvPr>
        </p:nvSpPr>
        <p:spPr/>
        <p:txBody>
          <a:bodyPr/>
          <a:lstStyle/>
          <a:p>
            <a:pPr marL="457200" indent="-457200" defTabSz="457200"/>
            <a:r>
              <a:rPr lang="en-US" i="1" dirty="0" err="1" smtClean="0"/>
              <a:t>Aminotransferases</a:t>
            </a:r>
            <a:r>
              <a:rPr lang="en-US" dirty="0" smtClean="0"/>
              <a:t> catalyze the transfer of amino groups from amino acids to </a:t>
            </a:r>
            <a:r>
              <a:rPr lang="en-US" dirty="0" smtClean="0">
                <a:latin typeface="Symbol" charset="2"/>
              </a:rPr>
              <a:t>a</a:t>
            </a:r>
            <a:r>
              <a:rPr lang="en-US" dirty="0" smtClean="0"/>
              <a:t>-</a:t>
            </a:r>
            <a:r>
              <a:rPr lang="en-US" dirty="0" err="1" smtClean="0"/>
              <a:t>ketoacids</a:t>
            </a:r>
            <a:r>
              <a:rPr lang="en-US" dirty="0" smtClean="0"/>
              <a:t> in the degradation and synthesis of amino acids</a:t>
            </a:r>
          </a:p>
          <a:p>
            <a:pPr marL="457200" indent="-457200" defTabSz="457200"/>
            <a:endParaRPr lang="en-US" dirty="0" smtClean="0"/>
          </a:p>
          <a:p>
            <a:pPr marL="457200" indent="-457200" defTabSz="457200"/>
            <a:r>
              <a:rPr lang="en-US" dirty="0" smtClean="0"/>
              <a:t>.</a:t>
            </a:r>
          </a:p>
        </p:txBody>
      </p:sp>
      <p:pic>
        <p:nvPicPr>
          <p:cNvPr id="4" name="Picture 5" descr="C:\Users\dking\Desktop\12-7_EQ_pg358.jpg"/>
          <p:cNvPicPr>
            <a:picLocks noChangeAspect="1" noChangeArrowheads="1"/>
          </p:cNvPicPr>
          <p:nvPr/>
        </p:nvPicPr>
        <p:blipFill>
          <a:blip r:embed="rId2"/>
          <a:srcRect/>
          <a:stretch>
            <a:fillRect/>
          </a:stretch>
        </p:blipFill>
        <p:spPr bwMode="auto">
          <a:xfrm>
            <a:off x="1066800" y="3276600"/>
            <a:ext cx="6837362" cy="2819400"/>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7B8C"/>
                </a:solidFill>
              </a:rPr>
              <a:t>Catabolism of Unusual Substances</a:t>
            </a:r>
            <a:endParaRPr lang="en-US" sz="3600" dirty="0"/>
          </a:p>
        </p:txBody>
      </p:sp>
      <p:sp>
        <p:nvSpPr>
          <p:cNvPr id="3" name="Content Placeholder 2"/>
          <p:cNvSpPr>
            <a:spLocks noGrp="1"/>
          </p:cNvSpPr>
          <p:nvPr>
            <p:ph sz="quarter" idx="1"/>
          </p:nvPr>
        </p:nvSpPr>
        <p:spPr/>
        <p:txBody>
          <a:bodyPr>
            <a:normAutofit/>
          </a:bodyPr>
          <a:lstStyle/>
          <a:p>
            <a:pPr marL="457200" indent="-457200" defTabSz="457200">
              <a:lnSpc>
                <a:spcPct val="90000"/>
              </a:lnSpc>
            </a:pPr>
            <a:r>
              <a:rPr lang="en-US" sz="2800" dirty="0" smtClean="0"/>
              <a:t>D-amino acids are rare substances for which the cell has no </a:t>
            </a:r>
            <a:r>
              <a:rPr lang="en-US" sz="2800" dirty="0" err="1" smtClean="0"/>
              <a:t>degradative</a:t>
            </a:r>
            <a:r>
              <a:rPr lang="en-US" sz="2800" dirty="0" smtClean="0"/>
              <a:t> pathways, except in the </a:t>
            </a:r>
            <a:r>
              <a:rPr lang="en-US" sz="2800" dirty="0" err="1" smtClean="0"/>
              <a:t>peroxisome</a:t>
            </a:r>
            <a:endParaRPr lang="en-US" sz="2800" dirty="0" smtClean="0"/>
          </a:p>
          <a:p>
            <a:pPr marL="457200" indent="-457200" defTabSz="457200">
              <a:lnSpc>
                <a:spcPct val="90000"/>
              </a:lnSpc>
            </a:pPr>
            <a:endParaRPr lang="en-US" sz="2800" dirty="0" smtClean="0"/>
          </a:p>
          <a:p>
            <a:pPr marL="457200" indent="-457200" defTabSz="457200">
              <a:lnSpc>
                <a:spcPct val="90000"/>
              </a:lnSpc>
            </a:pPr>
            <a:r>
              <a:rPr lang="en-US" sz="2800" dirty="0" smtClean="0"/>
              <a:t>In some cells </a:t>
            </a:r>
            <a:r>
              <a:rPr lang="en-US" sz="2800" dirty="0" err="1" smtClean="0"/>
              <a:t>peroxisomes</a:t>
            </a:r>
            <a:r>
              <a:rPr lang="en-US" sz="2800" dirty="0" smtClean="0"/>
              <a:t> also contain enzymes that break down </a:t>
            </a:r>
            <a:r>
              <a:rPr lang="en-US" sz="2800" b="1" dirty="0" err="1" smtClean="0"/>
              <a:t>xenobiotics</a:t>
            </a:r>
            <a:r>
              <a:rPr lang="en-US" sz="2800" dirty="0" smtClean="0"/>
              <a:t>, compounds foreign to living organisms</a:t>
            </a:r>
          </a:p>
          <a:p>
            <a:pPr marL="457200" indent="-457200" defTabSz="457200">
              <a:lnSpc>
                <a:spcPct val="90000"/>
              </a:lnSpc>
            </a:pPr>
            <a:endParaRPr lang="en-US" sz="2800" dirty="0" smtClean="0"/>
          </a:p>
          <a:p>
            <a:pPr marL="457200" indent="-457200" defTabSz="457200">
              <a:lnSpc>
                <a:spcPct val="90000"/>
              </a:lnSpc>
            </a:pPr>
            <a:r>
              <a:rPr lang="en-US" sz="2800" dirty="0" smtClean="0"/>
              <a:t>This includes short-chain hydrocarbons such as </a:t>
            </a:r>
            <a:r>
              <a:rPr lang="en-US" sz="2800" i="1" dirty="0" err="1" smtClean="0"/>
              <a:t>alkanes</a:t>
            </a:r>
            <a:endParaRPr lang="en-US" sz="2800" i="1" dirty="0" smtClean="0"/>
          </a:p>
          <a:p>
            <a:endParaRPr lang="en-US" sz="28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err="1" smtClean="0">
                <a:solidFill>
                  <a:srgbClr val="C0504D"/>
                </a:solidFill>
              </a:rPr>
              <a:t>Peroxisome</a:t>
            </a:r>
            <a:r>
              <a:rPr lang="en-US" sz="3600" b="1" dirty="0" smtClean="0">
                <a:solidFill>
                  <a:srgbClr val="C0504D"/>
                </a:solidFill>
              </a:rPr>
              <a:t> Biogenesis Occurs by Division of Preexisting </a:t>
            </a:r>
            <a:r>
              <a:rPr lang="en-US" sz="3600" b="1" dirty="0" err="1" smtClean="0">
                <a:solidFill>
                  <a:srgbClr val="C0504D"/>
                </a:solidFill>
              </a:rPr>
              <a:t>Peroxisomes</a:t>
            </a:r>
            <a:endParaRPr lang="en-US" sz="3600" dirty="0"/>
          </a:p>
        </p:txBody>
      </p:sp>
      <p:sp>
        <p:nvSpPr>
          <p:cNvPr id="3" name="Content Placeholder 2"/>
          <p:cNvSpPr>
            <a:spLocks noGrp="1"/>
          </p:cNvSpPr>
          <p:nvPr>
            <p:ph sz="quarter" idx="1"/>
          </p:nvPr>
        </p:nvSpPr>
        <p:spPr/>
        <p:txBody>
          <a:bodyPr>
            <a:normAutofit/>
          </a:bodyPr>
          <a:lstStyle/>
          <a:p>
            <a:pPr marL="457200" indent="-457200" defTabSz="457200"/>
            <a:r>
              <a:rPr lang="en-US" sz="2800" dirty="0" err="1" smtClean="0"/>
              <a:t>Peroxisomes</a:t>
            </a:r>
            <a:r>
              <a:rPr lang="en-US" sz="2800" dirty="0" smtClean="0"/>
              <a:t> increase in number as cells grow and divide; this proliferation is </a:t>
            </a:r>
            <a:r>
              <a:rPr lang="en-US" sz="2800" i="1" dirty="0" smtClean="0"/>
              <a:t>biogenesis</a:t>
            </a:r>
          </a:p>
          <a:p>
            <a:pPr marL="457200" indent="-457200" defTabSz="457200"/>
            <a:endParaRPr lang="en-US" sz="2800" i="1" dirty="0" smtClean="0"/>
          </a:p>
          <a:p>
            <a:pPr marL="457200" indent="-457200" defTabSz="457200"/>
            <a:r>
              <a:rPr lang="en-US" sz="2800" dirty="0" smtClean="0"/>
              <a:t>Proteins required for this process are </a:t>
            </a:r>
            <a:r>
              <a:rPr lang="en-US" sz="2800" i="1" dirty="0" err="1" smtClean="0"/>
              <a:t>peroxins</a:t>
            </a:r>
            <a:endParaRPr lang="en-US" sz="2800" i="1" dirty="0" smtClean="0"/>
          </a:p>
          <a:p>
            <a:endParaRPr lang="en-US" sz="28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t>Peroxisome</a:t>
            </a:r>
            <a:r>
              <a:rPr lang="en-US" sz="3600" dirty="0" smtClean="0"/>
              <a:t> Biogenesis</a:t>
            </a:r>
            <a:endParaRPr lang="en-US" sz="3600" dirty="0"/>
          </a:p>
        </p:txBody>
      </p:sp>
      <p:sp>
        <p:nvSpPr>
          <p:cNvPr id="3" name="Content Placeholder 2"/>
          <p:cNvSpPr>
            <a:spLocks noGrp="1"/>
          </p:cNvSpPr>
          <p:nvPr>
            <p:ph sz="quarter" idx="1"/>
          </p:nvPr>
        </p:nvSpPr>
        <p:spPr/>
        <p:txBody>
          <a:bodyPr>
            <a:normAutofit/>
          </a:bodyPr>
          <a:lstStyle/>
          <a:p>
            <a:pPr marL="457200" indent="-457200" defTabSz="457200"/>
            <a:r>
              <a:rPr lang="en-US" sz="2800" dirty="0" smtClean="0"/>
              <a:t>Membrane components, matrix enzymes, and cofactors from the </a:t>
            </a:r>
            <a:r>
              <a:rPr lang="en-US" sz="2800" dirty="0" err="1" smtClean="0"/>
              <a:t>cytosol</a:t>
            </a:r>
            <a:r>
              <a:rPr lang="en-US" sz="2800" dirty="0" smtClean="0"/>
              <a:t> are incorporated into </a:t>
            </a:r>
            <a:r>
              <a:rPr lang="en-US" sz="2800" dirty="0" err="1" smtClean="0"/>
              <a:t>peroxisomes</a:t>
            </a:r>
            <a:r>
              <a:rPr lang="en-US" sz="2800" dirty="0" smtClean="0"/>
              <a:t> (1-3)</a:t>
            </a:r>
          </a:p>
          <a:p>
            <a:pPr marL="457200" indent="-457200" defTabSz="457200"/>
            <a:endParaRPr lang="en-US" sz="2800" i="1" dirty="0" smtClean="0"/>
          </a:p>
          <a:p>
            <a:pPr marL="457200" indent="-457200" defTabSz="457200"/>
            <a:r>
              <a:rPr lang="en-US" sz="2800" dirty="0" smtClean="0"/>
              <a:t>Then, new </a:t>
            </a:r>
            <a:r>
              <a:rPr lang="en-US" sz="2800" dirty="0" err="1" smtClean="0"/>
              <a:t>peroxisomes</a:t>
            </a:r>
            <a:r>
              <a:rPr lang="en-US" sz="2800" dirty="0" smtClean="0"/>
              <a:t> are formed by division of a preexisting one (4)</a:t>
            </a:r>
          </a:p>
          <a:p>
            <a:pPr marL="457200" indent="-457200" defTabSz="457200"/>
            <a:endParaRPr lang="en-US" sz="2800" dirty="0" smtClean="0"/>
          </a:p>
          <a:p>
            <a:pPr marL="457200" indent="-457200" defTabSz="457200"/>
            <a:r>
              <a:rPr lang="en-US" sz="2800" dirty="0" smtClean="0"/>
              <a:t>Some </a:t>
            </a:r>
            <a:r>
              <a:rPr lang="en-US" sz="2800" dirty="0" err="1" smtClean="0"/>
              <a:t>peroxisomes</a:t>
            </a:r>
            <a:r>
              <a:rPr lang="en-US" sz="2800" dirty="0" smtClean="0"/>
              <a:t> may obtain materials or form de novo from vesicles derived from the ER (5)</a:t>
            </a:r>
          </a:p>
          <a:p>
            <a:endParaRPr lang="en-US" sz="28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28600"/>
            <a:ext cx="8153400" cy="609600"/>
          </a:xfrm>
        </p:spPr>
        <p:txBody>
          <a:bodyPr>
            <a:normAutofit/>
          </a:bodyPr>
          <a:lstStyle/>
          <a:p>
            <a:r>
              <a:rPr lang="en-US" sz="3200" dirty="0" smtClean="0">
                <a:solidFill>
                  <a:srgbClr val="C00000"/>
                </a:solidFill>
              </a:rPr>
              <a:t>Biogenesis of </a:t>
            </a:r>
            <a:r>
              <a:rPr lang="en-US" sz="3200" dirty="0" err="1" smtClean="0">
                <a:solidFill>
                  <a:srgbClr val="C00000"/>
                </a:solidFill>
              </a:rPr>
              <a:t>peroxisomes</a:t>
            </a:r>
            <a:r>
              <a:rPr lang="en-US" sz="3200" dirty="0" smtClean="0">
                <a:solidFill>
                  <a:srgbClr val="C00000"/>
                </a:solidFill>
              </a:rPr>
              <a:t> and protein import </a:t>
            </a:r>
            <a:endParaRPr lang="en-US" sz="3200" dirty="0">
              <a:solidFill>
                <a:srgbClr val="C00000"/>
              </a:solidFill>
            </a:endParaRPr>
          </a:p>
        </p:txBody>
      </p:sp>
      <p:pic>
        <p:nvPicPr>
          <p:cNvPr id="5" name="Picture 5" descr="12_25Figure-L"/>
          <p:cNvPicPr>
            <a:picLocks noChangeAspect="1" noChangeArrowheads="1"/>
          </p:cNvPicPr>
          <p:nvPr/>
        </p:nvPicPr>
        <p:blipFill>
          <a:blip r:embed="rId2"/>
          <a:srcRect/>
          <a:stretch>
            <a:fillRect/>
          </a:stretch>
        </p:blipFill>
        <p:spPr bwMode="auto">
          <a:xfrm>
            <a:off x="2563105" y="861552"/>
            <a:ext cx="5362575" cy="5726287"/>
          </a:xfrm>
          <a:prstGeom prst="rect">
            <a:avLst/>
          </a:prstGeom>
          <a:noFill/>
          <a:ln w="9525">
            <a:solidFill>
              <a:schemeClr val="accent1"/>
            </a:solid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endParaRPr lang="en-US" dirty="0"/>
          </a:p>
        </p:txBody>
      </p:sp>
      <p:sp>
        <p:nvSpPr>
          <p:cNvPr id="6" name="Title 5"/>
          <p:cNvSpPr>
            <a:spLocks noGrp="1"/>
          </p:cNvSpPr>
          <p:nvPr>
            <p:ph type="title"/>
          </p:nvPr>
        </p:nvSpPr>
        <p:spPr/>
        <p:txBody>
          <a:bodyPr/>
          <a:lstStyle/>
          <a:p>
            <a:pPr algn="ctr"/>
            <a:r>
              <a:rPr lang="en-US" dirty="0" smtClean="0"/>
              <a:t>End </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figure_12-14"/>
          <p:cNvPicPr>
            <a:picLocks noChangeAspect="1" noChangeArrowheads="1"/>
          </p:cNvPicPr>
          <p:nvPr/>
        </p:nvPicPr>
        <p:blipFill>
          <a:blip r:embed="rId2"/>
          <a:srcRect/>
          <a:stretch>
            <a:fillRect/>
          </a:stretch>
        </p:blipFill>
        <p:spPr bwMode="auto">
          <a:xfrm>
            <a:off x="2413000" y="228600"/>
            <a:ext cx="4321175" cy="639921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t>Smooth Endoplasmic Reticulum</a:t>
            </a:r>
          </a:p>
        </p:txBody>
      </p:sp>
      <p:sp>
        <p:nvSpPr>
          <p:cNvPr id="8195" name="Rectangle 3"/>
          <p:cNvSpPr>
            <a:spLocks noGrp="1" noChangeArrowheads="1"/>
          </p:cNvSpPr>
          <p:nvPr>
            <p:ph sz="quarter" idx="1"/>
          </p:nvPr>
        </p:nvSpPr>
        <p:spPr/>
        <p:txBody>
          <a:bodyPr/>
          <a:lstStyle/>
          <a:p>
            <a:r>
              <a:rPr lang="en-US" dirty="0" smtClean="0"/>
              <a:t>Example 1:</a:t>
            </a:r>
          </a:p>
          <a:p>
            <a:pPr lvl="1"/>
            <a:r>
              <a:rPr lang="en-US" dirty="0" smtClean="0"/>
              <a:t>Elimination of barbiturate drugs</a:t>
            </a:r>
          </a:p>
          <a:p>
            <a:pPr lvl="2"/>
            <a:r>
              <a:rPr lang="en-US" dirty="0" smtClean="0"/>
              <a:t>Phenobarbital induces increase of barbiturate detoxifying enzymes in liver</a:t>
            </a:r>
          </a:p>
          <a:p>
            <a:pPr lvl="2"/>
            <a:r>
              <a:rPr lang="en-US" dirty="0" smtClean="0"/>
              <a:t>Induces Extensive formation of smooth ER</a:t>
            </a:r>
          </a:p>
          <a:p>
            <a:pPr lvl="2"/>
            <a:r>
              <a:rPr lang="en-US" dirty="0" smtClean="0"/>
              <a:t>Also </a:t>
            </a:r>
            <a:r>
              <a:rPr lang="en-US" dirty="0" err="1" smtClean="0"/>
              <a:t>hydroxylates</a:t>
            </a:r>
            <a:r>
              <a:rPr lang="en-US" dirty="0" smtClean="0"/>
              <a:t> useful drugs such as antibiotics </a:t>
            </a:r>
          </a:p>
        </p:txBody>
      </p:sp>
      <p:pic>
        <p:nvPicPr>
          <p:cNvPr id="4" name="Picture 6" descr="12-1_EQ_pg330"/>
          <p:cNvPicPr>
            <a:picLocks noChangeAspect="1" noChangeArrowheads="1"/>
          </p:cNvPicPr>
          <p:nvPr/>
        </p:nvPicPr>
        <p:blipFill>
          <a:blip r:embed="rId2"/>
          <a:srcRect/>
          <a:stretch>
            <a:fillRect/>
          </a:stretch>
        </p:blipFill>
        <p:spPr bwMode="auto">
          <a:xfrm>
            <a:off x="990600" y="5105400"/>
            <a:ext cx="6940550" cy="969592"/>
          </a:xfrm>
          <a:prstGeom prst="rect">
            <a:avLst/>
          </a:prstGeom>
          <a:noFill/>
          <a:ln w="9525">
            <a:solidFill>
              <a:schemeClr val="accent1"/>
            </a:solid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0" y="2362200"/>
            <a:ext cx="3124200" cy="1920875"/>
          </a:xfrm>
          <a:prstGeom prst="rect">
            <a:avLst/>
          </a:prstGeom>
          <a:noFill/>
          <a:ln w="9525">
            <a:noFill/>
            <a:miter lim="800000"/>
            <a:headEnd/>
            <a:tailEnd/>
          </a:ln>
        </p:spPr>
        <p:txBody>
          <a:bodyPr>
            <a:spAutoFit/>
          </a:bodyPr>
          <a:lstStyle/>
          <a:p>
            <a:pPr>
              <a:spcBef>
                <a:spcPct val="50000"/>
              </a:spcBef>
            </a:pPr>
            <a:r>
              <a:rPr lang="en-US" sz="4000">
                <a:latin typeface="Tahoma" pitchFamily="34" charset="0"/>
              </a:rPr>
              <a:t>Receptor-Mediated Endocytosis</a:t>
            </a:r>
          </a:p>
        </p:txBody>
      </p:sp>
      <p:pic>
        <p:nvPicPr>
          <p:cNvPr id="38915" name="Picture 4" descr="12_15Figure"/>
          <p:cNvPicPr>
            <a:picLocks noChangeAspect="1" noChangeArrowheads="1"/>
          </p:cNvPicPr>
          <p:nvPr/>
        </p:nvPicPr>
        <p:blipFill>
          <a:blip r:embed="rId2"/>
          <a:srcRect/>
          <a:stretch>
            <a:fillRect/>
          </a:stretch>
        </p:blipFill>
        <p:spPr bwMode="auto">
          <a:xfrm>
            <a:off x="3124200" y="152400"/>
            <a:ext cx="6040438"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t>Secretory Pathways</a:t>
            </a:r>
          </a:p>
        </p:txBody>
      </p:sp>
      <p:sp>
        <p:nvSpPr>
          <p:cNvPr id="39939" name="Rectangle 3"/>
          <p:cNvSpPr>
            <a:spLocks noGrp="1" noChangeArrowheads="1"/>
          </p:cNvSpPr>
          <p:nvPr>
            <p:ph sz="quarter" idx="1"/>
          </p:nvPr>
        </p:nvSpPr>
        <p:spPr/>
        <p:txBody>
          <a:bodyPr/>
          <a:lstStyle/>
          <a:p>
            <a:r>
              <a:rPr lang="en-US" smtClean="0"/>
              <a:t>1967 James Jamieson &amp; George Palade labeled amino acids and watched movement</a:t>
            </a:r>
          </a:p>
          <a:p>
            <a:pPr lvl="1"/>
            <a:r>
              <a:rPr lang="en-US" smtClean="0"/>
              <a:t>After 3 minutes found in ER</a:t>
            </a:r>
          </a:p>
          <a:p>
            <a:pPr lvl="1"/>
            <a:r>
              <a:rPr lang="en-US" smtClean="0"/>
              <a:t>After 7 minutes found in Golgi</a:t>
            </a:r>
          </a:p>
          <a:p>
            <a:pPr lvl="1"/>
            <a:r>
              <a:rPr lang="en-US" smtClean="0"/>
              <a:t>37 minutes into vesicles</a:t>
            </a:r>
          </a:p>
          <a:p>
            <a:pPr lvl="1"/>
            <a:r>
              <a:rPr lang="en-US" smtClean="0"/>
              <a:t>117 minutes vesicles discharge protein into extracellular matrix</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figure_12-10_0"/>
          <p:cNvPicPr>
            <a:picLocks noChangeAspect="1" noChangeArrowheads="1"/>
          </p:cNvPicPr>
          <p:nvPr/>
        </p:nvPicPr>
        <p:blipFill>
          <a:blip r:embed="rId2"/>
          <a:srcRect/>
          <a:stretch>
            <a:fillRect/>
          </a:stretch>
        </p:blipFill>
        <p:spPr bwMode="auto">
          <a:xfrm>
            <a:off x="279400" y="1358900"/>
            <a:ext cx="8583613" cy="4135438"/>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t>Secretory Pathways</a:t>
            </a:r>
          </a:p>
        </p:txBody>
      </p:sp>
      <p:sp>
        <p:nvSpPr>
          <p:cNvPr id="41987" name="Rectangle 3"/>
          <p:cNvSpPr>
            <a:spLocks noGrp="1" noChangeArrowheads="1"/>
          </p:cNvSpPr>
          <p:nvPr>
            <p:ph sz="quarter" idx="1"/>
          </p:nvPr>
        </p:nvSpPr>
        <p:spPr/>
        <p:txBody>
          <a:bodyPr/>
          <a:lstStyle/>
          <a:p>
            <a:r>
              <a:rPr lang="en-US" smtClean="0"/>
              <a:t>After budding from TGN, secretory vesicles constantly move to cell membrane and release proteins by exocytosis</a:t>
            </a:r>
          </a:p>
          <a:p>
            <a:r>
              <a:rPr lang="en-US" smtClean="0"/>
              <a:t>Experiment removed KDEL retrieval tag from ER proteins and they did not return to ER but were secreted.</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t>Secretory Pathways</a:t>
            </a:r>
          </a:p>
        </p:txBody>
      </p:sp>
      <p:sp>
        <p:nvSpPr>
          <p:cNvPr id="43011" name="Rectangle 3"/>
          <p:cNvSpPr>
            <a:spLocks noGrp="1" noChangeArrowheads="1"/>
          </p:cNvSpPr>
          <p:nvPr>
            <p:ph sz="quarter" idx="1"/>
          </p:nvPr>
        </p:nvSpPr>
        <p:spPr/>
        <p:txBody>
          <a:bodyPr/>
          <a:lstStyle/>
          <a:p>
            <a:r>
              <a:rPr lang="en-US" smtClean="0"/>
              <a:t>Regulated Secretion</a:t>
            </a:r>
          </a:p>
          <a:p>
            <a:pPr lvl="1"/>
            <a:r>
              <a:rPr lang="en-US" smtClean="0"/>
              <a:t>Vesicles fuse with plasma membrane only in response to extracellular signals</a:t>
            </a:r>
          </a:p>
          <a:p>
            <a:pPr lvl="1"/>
            <a:r>
              <a:rPr lang="en-US" smtClean="0"/>
              <a:t>Vesicles wait around plasmas membrane until signal response tells it to fuse and release</a:t>
            </a:r>
          </a:p>
          <a:p>
            <a:pPr lvl="1"/>
            <a:r>
              <a:rPr lang="en-US" smtClean="0"/>
              <a:t>Examples: release of insulin form pancreatic B cells </a:t>
            </a:r>
            <a:r>
              <a:rPr lang="en-US" b="1" u="sng" smtClean="0"/>
              <a:t>OR</a:t>
            </a:r>
            <a:r>
              <a:rPr lang="en-US" smtClean="0"/>
              <a:t> release of zymogens (precursors of hydrolytic enzymes)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mtClean="0"/>
              <a:t>Exocytosis</a:t>
            </a:r>
          </a:p>
        </p:txBody>
      </p:sp>
      <p:sp>
        <p:nvSpPr>
          <p:cNvPr id="44035" name="Rectangle 3"/>
          <p:cNvSpPr>
            <a:spLocks noGrp="1" noChangeArrowheads="1"/>
          </p:cNvSpPr>
          <p:nvPr>
            <p:ph sz="quarter" idx="1"/>
          </p:nvPr>
        </p:nvSpPr>
        <p:spPr/>
        <p:txBody>
          <a:bodyPr/>
          <a:lstStyle/>
          <a:p>
            <a:pPr>
              <a:lnSpc>
                <a:spcPct val="90000"/>
              </a:lnSpc>
            </a:pPr>
            <a:r>
              <a:rPr lang="en-US" smtClean="0"/>
              <a:t>Release of cellular products destined for secretion (triggered by calcium or hormones)</a:t>
            </a:r>
          </a:p>
          <a:p>
            <a:pPr lvl="1">
              <a:lnSpc>
                <a:spcPct val="90000"/>
              </a:lnSpc>
            </a:pPr>
            <a:r>
              <a:rPr lang="en-US" smtClean="0"/>
              <a:t>Vesicles fuse with plasma membrane</a:t>
            </a:r>
          </a:p>
          <a:p>
            <a:pPr lvl="1">
              <a:lnSpc>
                <a:spcPct val="90000"/>
              </a:lnSpc>
            </a:pPr>
            <a:r>
              <a:rPr lang="en-US" smtClean="0"/>
              <a:t>Discharge contents</a:t>
            </a:r>
          </a:p>
          <a:p>
            <a:pPr lvl="1">
              <a:lnSpc>
                <a:spcPct val="90000"/>
              </a:lnSpc>
            </a:pPr>
            <a:r>
              <a:rPr lang="en-US" smtClean="0"/>
              <a:t>Inner surface of vesicle (lumen of ER and Golgi) become outer surface of plasma membrane</a:t>
            </a:r>
          </a:p>
          <a:p>
            <a:pPr lvl="1">
              <a:lnSpc>
                <a:spcPct val="90000"/>
              </a:lnSpc>
            </a:pPr>
            <a:r>
              <a:rPr lang="en-US" smtClean="0"/>
              <a:t>Addition of  lipids and proteins to cell membrane</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12_12Figure"/>
          <p:cNvPicPr>
            <a:picLocks noChangeAspect="1" noChangeArrowheads="1"/>
          </p:cNvPicPr>
          <p:nvPr/>
        </p:nvPicPr>
        <p:blipFill>
          <a:blip r:embed="rId2"/>
          <a:srcRect/>
          <a:stretch>
            <a:fillRect/>
          </a:stretch>
        </p:blipFill>
        <p:spPr bwMode="auto">
          <a:xfrm>
            <a:off x="1447800" y="228600"/>
            <a:ext cx="5614988" cy="6400800"/>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0" y="2651125"/>
            <a:ext cx="2819400" cy="701675"/>
          </a:xfrm>
          <a:prstGeom prst="rect">
            <a:avLst/>
          </a:prstGeom>
          <a:noFill/>
          <a:ln w="9525">
            <a:noFill/>
            <a:miter lim="800000"/>
            <a:headEnd/>
            <a:tailEnd/>
          </a:ln>
        </p:spPr>
        <p:txBody>
          <a:bodyPr>
            <a:spAutoFit/>
          </a:bodyPr>
          <a:lstStyle/>
          <a:p>
            <a:pPr>
              <a:spcBef>
                <a:spcPct val="50000"/>
              </a:spcBef>
            </a:pPr>
            <a:r>
              <a:rPr lang="en-US" sz="4000">
                <a:latin typeface="Tahoma" pitchFamily="34" charset="0"/>
              </a:rPr>
              <a:t>Lysosomes</a:t>
            </a:r>
          </a:p>
        </p:txBody>
      </p:sp>
      <p:pic>
        <p:nvPicPr>
          <p:cNvPr id="46083" name="Picture 4" descr="12_21Figure"/>
          <p:cNvPicPr>
            <a:picLocks noChangeAspect="1" noChangeArrowheads="1"/>
          </p:cNvPicPr>
          <p:nvPr/>
        </p:nvPicPr>
        <p:blipFill>
          <a:blip r:embed="rId2"/>
          <a:srcRect/>
          <a:stretch>
            <a:fillRect/>
          </a:stretch>
        </p:blipFill>
        <p:spPr bwMode="auto">
          <a:xfrm>
            <a:off x="2755900" y="228600"/>
            <a:ext cx="6388100"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0" y="381000"/>
            <a:ext cx="9144000" cy="701675"/>
          </a:xfrm>
          <a:prstGeom prst="rect">
            <a:avLst/>
          </a:prstGeom>
          <a:noFill/>
          <a:ln w="9525">
            <a:noFill/>
            <a:miter lim="800000"/>
            <a:headEnd/>
            <a:tailEnd/>
          </a:ln>
        </p:spPr>
        <p:txBody>
          <a:bodyPr>
            <a:spAutoFit/>
          </a:bodyPr>
          <a:lstStyle/>
          <a:p>
            <a:pPr>
              <a:spcBef>
                <a:spcPct val="50000"/>
              </a:spcBef>
            </a:pPr>
            <a:r>
              <a:rPr lang="en-US" sz="4000">
                <a:latin typeface="Tahoma" pitchFamily="34" charset="0"/>
              </a:rPr>
              <a:t>Peroxisomes</a:t>
            </a:r>
          </a:p>
        </p:txBody>
      </p:sp>
      <p:sp>
        <p:nvSpPr>
          <p:cNvPr id="47107" name="Text Box 3"/>
          <p:cNvSpPr txBox="1">
            <a:spLocks noChangeArrowheads="1"/>
          </p:cNvSpPr>
          <p:nvPr/>
        </p:nvSpPr>
        <p:spPr bwMode="auto">
          <a:xfrm>
            <a:off x="609600" y="1524000"/>
            <a:ext cx="8001000" cy="3416300"/>
          </a:xfrm>
          <a:prstGeom prst="rect">
            <a:avLst/>
          </a:prstGeom>
          <a:noFill/>
          <a:ln w="9525">
            <a:noFill/>
            <a:miter lim="800000"/>
            <a:headEnd/>
            <a:tailEnd/>
          </a:ln>
        </p:spPr>
        <p:txBody>
          <a:bodyPr>
            <a:spAutoFit/>
          </a:bodyPr>
          <a:lstStyle/>
          <a:p>
            <a:pPr marL="342900" indent="-342900">
              <a:spcBef>
                <a:spcPct val="50000"/>
              </a:spcBef>
              <a:buFontTx/>
              <a:buChar char="•"/>
            </a:pPr>
            <a:r>
              <a:rPr lang="en-US" sz="3600" dirty="0">
                <a:latin typeface="Times New Roman" pitchFamily="18" charset="0"/>
                <a:cs typeface="Times New Roman" pitchFamily="18" charset="0"/>
              </a:rPr>
              <a:t>Not developed from the ER (technically not part of endomembrane system)</a:t>
            </a:r>
          </a:p>
          <a:p>
            <a:pPr marL="342900" indent="-342900">
              <a:spcBef>
                <a:spcPct val="50000"/>
              </a:spcBef>
              <a:buFontTx/>
              <a:buChar char="•"/>
            </a:pPr>
            <a:r>
              <a:rPr lang="en-US" sz="3600" dirty="0">
                <a:latin typeface="Times New Roman" pitchFamily="18" charset="0"/>
                <a:cs typeface="Times New Roman" pitchFamily="18" charset="0"/>
              </a:rPr>
              <a:t>Contain </a:t>
            </a:r>
            <a:r>
              <a:rPr lang="en-US" sz="3600" dirty="0" err="1">
                <a:latin typeface="Times New Roman" pitchFamily="18" charset="0"/>
                <a:cs typeface="Times New Roman" pitchFamily="18" charset="0"/>
              </a:rPr>
              <a:t>catalase</a:t>
            </a:r>
            <a:r>
              <a:rPr lang="en-US" sz="3600" dirty="0">
                <a:latin typeface="Times New Roman" pitchFamily="18" charset="0"/>
                <a:cs typeface="Times New Roman" pitchFamily="18" charset="0"/>
              </a:rPr>
              <a:t> (enzyme capable of breaking down H2O2)</a:t>
            </a:r>
          </a:p>
          <a:p>
            <a:pPr marL="342900" indent="-342900">
              <a:spcBef>
                <a:spcPct val="50000"/>
              </a:spcBef>
              <a:buFontTx/>
              <a:buChar char="•"/>
            </a:pPr>
            <a:r>
              <a:rPr lang="en-US" sz="3600" dirty="0">
                <a:latin typeface="Times New Roman" pitchFamily="18" charset="0"/>
                <a:cs typeface="Times New Roman" pitchFamily="18" charset="0"/>
              </a:rPr>
              <a:t>Functions?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t>Smooth Endoplasmic Reticulum</a:t>
            </a:r>
          </a:p>
        </p:txBody>
      </p:sp>
      <p:sp>
        <p:nvSpPr>
          <p:cNvPr id="9219" name="Rectangle 3"/>
          <p:cNvSpPr>
            <a:spLocks noGrp="1" noChangeArrowheads="1"/>
          </p:cNvSpPr>
          <p:nvPr>
            <p:ph sz="quarter" idx="1"/>
          </p:nvPr>
        </p:nvSpPr>
        <p:spPr/>
        <p:txBody>
          <a:bodyPr>
            <a:normAutofit fontScale="92500" lnSpcReduction="10000"/>
          </a:bodyPr>
          <a:lstStyle/>
          <a:p>
            <a:r>
              <a:rPr lang="en-US" dirty="0" smtClean="0"/>
              <a:t>Example 2:</a:t>
            </a:r>
          </a:p>
          <a:p>
            <a:pPr lvl="1"/>
            <a:r>
              <a:rPr lang="en-US" dirty="0" smtClean="0"/>
              <a:t>Another Member of </a:t>
            </a:r>
            <a:r>
              <a:rPr lang="en-US" dirty="0" err="1" smtClean="0"/>
              <a:t>Cytochrome</a:t>
            </a:r>
            <a:r>
              <a:rPr lang="en-US" dirty="0" smtClean="0"/>
              <a:t> P-450 protein family</a:t>
            </a:r>
          </a:p>
          <a:p>
            <a:pPr lvl="1"/>
            <a:r>
              <a:rPr lang="en-US" b="1" dirty="0" smtClean="0"/>
              <a:t>Aryl hydrocarbon </a:t>
            </a:r>
            <a:r>
              <a:rPr lang="en-US" b="1" dirty="0" err="1" smtClean="0"/>
              <a:t>hydroxylase</a:t>
            </a:r>
            <a:r>
              <a:rPr lang="en-US" b="1" dirty="0" smtClean="0"/>
              <a:t> </a:t>
            </a:r>
            <a:r>
              <a:rPr lang="en-US" dirty="0" smtClean="0"/>
              <a:t>involved in metabolizing polycyclic hydrocarbons</a:t>
            </a:r>
          </a:p>
          <a:p>
            <a:pPr lvl="1"/>
            <a:r>
              <a:rPr lang="en-US" dirty="0" smtClean="0"/>
              <a:t>Changes potential carcinogens to chemically active form which results in tumors</a:t>
            </a:r>
          </a:p>
          <a:p>
            <a:pPr lvl="1"/>
            <a:r>
              <a:rPr lang="en-US" dirty="0" smtClean="0"/>
              <a:t>Cigarette smoke is an inducer of aryl hydrocarbon </a:t>
            </a:r>
            <a:r>
              <a:rPr lang="en-US" dirty="0" err="1" smtClean="0"/>
              <a:t>hydroxylase</a:t>
            </a:r>
            <a:endParaRPr lang="en-US" dirty="0" smtClean="0"/>
          </a:p>
          <a:p>
            <a:pPr marL="346075" lvl="1" indent="-346075">
              <a:buFont typeface="Wingdings" pitchFamily="2" charset="2"/>
              <a:buChar char="ü"/>
            </a:pPr>
            <a:r>
              <a:rPr lang="en-US" dirty="0" smtClean="0"/>
              <a:t>Differences in activities &amp; side effects of certain drugs can result from differences in the presence or activity of particular </a:t>
            </a:r>
            <a:r>
              <a:rPr lang="en-US" dirty="0" err="1" smtClean="0"/>
              <a:t>Cyto</a:t>
            </a:r>
            <a:r>
              <a:rPr lang="en-US" dirty="0" smtClean="0"/>
              <a:t> P-450 genes in different patients (</a:t>
            </a:r>
            <a:r>
              <a:rPr lang="en-US" dirty="0" err="1" smtClean="0"/>
              <a:t>pharmacogenetics</a:t>
            </a:r>
            <a:r>
              <a:rPr lang="en-US" dirty="0" smtClean="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mtClean="0"/>
              <a:t>Smooth Endoplasmic Reticulum</a:t>
            </a:r>
          </a:p>
        </p:txBody>
      </p:sp>
      <p:sp>
        <p:nvSpPr>
          <p:cNvPr id="10243" name="Rectangle 3"/>
          <p:cNvSpPr>
            <a:spLocks noGrp="1" noChangeArrowheads="1"/>
          </p:cNvSpPr>
          <p:nvPr>
            <p:ph sz="quarter" idx="1"/>
          </p:nvPr>
        </p:nvSpPr>
        <p:spPr/>
        <p:txBody>
          <a:bodyPr/>
          <a:lstStyle/>
          <a:p>
            <a:r>
              <a:rPr lang="en-US" dirty="0" smtClean="0">
                <a:solidFill>
                  <a:srgbClr val="C00000"/>
                </a:solidFill>
              </a:rPr>
              <a:t>Carbohydrate Metabolism</a:t>
            </a:r>
          </a:p>
          <a:p>
            <a:pPr lvl="1"/>
            <a:r>
              <a:rPr lang="en-US" dirty="0" smtClean="0"/>
              <a:t>Membrane of smooth ER of </a:t>
            </a:r>
            <a:r>
              <a:rPr lang="en-US" dirty="0" err="1" smtClean="0"/>
              <a:t>hepatocytes</a:t>
            </a:r>
            <a:r>
              <a:rPr lang="en-US" dirty="0" smtClean="0"/>
              <a:t> contain glucose-6-phosphase (breaks down glucose-6-phosphate into free glucose that leaves liver cells via GLUT2)</a:t>
            </a:r>
          </a:p>
          <a:p>
            <a:pPr lvl="1"/>
            <a:r>
              <a:rPr lang="en-US" dirty="0" smtClean="0"/>
              <a:t>Glycogen is stored in liver</a:t>
            </a:r>
          </a:p>
          <a:p>
            <a:pPr lvl="1"/>
            <a:r>
              <a:rPr lang="en-US" dirty="0" smtClean="0"/>
              <a:t>Allows glucose to leave cell and travel into blood system</a:t>
            </a:r>
          </a:p>
        </p:txBody>
      </p:sp>
      <p:pic>
        <p:nvPicPr>
          <p:cNvPr id="4" name="Picture 6" descr="12_2_EQ_pg330"/>
          <p:cNvPicPr>
            <a:picLocks noChangeAspect="1" noChangeArrowheads="1"/>
          </p:cNvPicPr>
          <p:nvPr/>
        </p:nvPicPr>
        <p:blipFill>
          <a:blip r:embed="rId2"/>
          <a:srcRect/>
          <a:stretch>
            <a:fillRect/>
          </a:stretch>
        </p:blipFill>
        <p:spPr bwMode="auto">
          <a:xfrm>
            <a:off x="614363" y="5446713"/>
            <a:ext cx="7486650" cy="447675"/>
          </a:xfrm>
          <a:prstGeom prst="rect">
            <a:avLst/>
          </a:prstGeom>
          <a:noFill/>
          <a:ln w="9525">
            <a:solidFill>
              <a:schemeClr val="accent1"/>
            </a:solid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1748</TotalTime>
  <Words>2437</Words>
  <Application>Microsoft Office PowerPoint</Application>
  <PresentationFormat>On-screen Show (4:3)</PresentationFormat>
  <Paragraphs>295</Paragraphs>
  <Slides>78</Slides>
  <Notes>0</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Median</vt:lpstr>
      <vt:lpstr>Slide 1</vt:lpstr>
      <vt:lpstr>Endoplasmic Reticulum</vt:lpstr>
      <vt:lpstr>The endomembrane system </vt:lpstr>
      <vt:lpstr>Smooth Endoplasmic Reticulum</vt:lpstr>
      <vt:lpstr>Rough and smooth ER</vt:lpstr>
      <vt:lpstr>Smooth Endoplasmic Reticulum</vt:lpstr>
      <vt:lpstr>Smooth Endoplasmic Reticulum</vt:lpstr>
      <vt:lpstr>Smooth Endoplasmic Reticulum</vt:lpstr>
      <vt:lpstr>Smooth Endoplasmic Reticulum</vt:lpstr>
      <vt:lpstr>The role of SER in the catabolism of Liver Glycogen </vt:lpstr>
      <vt:lpstr>Smooth Endoplasmic Reticulum</vt:lpstr>
      <vt:lpstr>Smooth Endoplasmic Reticulum</vt:lpstr>
      <vt:lpstr>Rough Endoplasmic Reticulum</vt:lpstr>
      <vt:lpstr>RER: biosynthesis of membrane lipids</vt:lpstr>
      <vt:lpstr>RER: posttranslational modifications of proteins</vt:lpstr>
      <vt:lpstr>Golgi Apparatus</vt:lpstr>
      <vt:lpstr>Slide 17</vt:lpstr>
      <vt:lpstr>Golgi Apparatus</vt:lpstr>
      <vt:lpstr>Golgi Apparatus</vt:lpstr>
      <vt:lpstr>Roles of the ER and Golgi in Protein Glycosylation</vt:lpstr>
      <vt:lpstr>RER: glycosylation </vt:lpstr>
      <vt:lpstr>Initial Glycosylation Occurs in the ER</vt:lpstr>
      <vt:lpstr>Steps of glycosylation &amp; modification of proteins</vt:lpstr>
      <vt:lpstr>N-Glycosylation of proteins in ER</vt:lpstr>
      <vt:lpstr>Slide 25</vt:lpstr>
      <vt:lpstr>Slide 26</vt:lpstr>
      <vt:lpstr>Initial Glycosylation Occurs in the ER (cont’d)</vt:lpstr>
      <vt:lpstr>Further Glycosylation Occurs in the Golgi Complex</vt:lpstr>
      <vt:lpstr>Further Glycosylation Occurs in the Golgi Complex (cont’d)</vt:lpstr>
      <vt:lpstr>Slide 30</vt:lpstr>
      <vt:lpstr>Slide 31</vt:lpstr>
      <vt:lpstr>Roles of the ER and Golgi Complex in Protein Trafficking</vt:lpstr>
      <vt:lpstr>Slide 33</vt:lpstr>
      <vt:lpstr>ER-Specific Proteins Contain Retention and Retrieval Tags</vt:lpstr>
      <vt:lpstr>Golgi Complex Proteins May Be Sorted According to the Lengths of Their Membrane-Spanning Domains</vt:lpstr>
      <vt:lpstr>Targeting of Soluble Lysosomal Proteins to Endosomes and Lysosomes Is a Model for Protein Sorting in the TGN</vt:lpstr>
      <vt:lpstr>Endosome Pathway</vt:lpstr>
      <vt:lpstr>Slide 38</vt:lpstr>
      <vt:lpstr>Secretory Pathways Transport Molecules to the Exterior of the Cell</vt:lpstr>
      <vt:lpstr>Secretory Pathways</vt:lpstr>
      <vt:lpstr>Slide 41</vt:lpstr>
      <vt:lpstr>Slide 42</vt:lpstr>
      <vt:lpstr>Slide 43</vt:lpstr>
      <vt:lpstr>Secretory Pathways (cont’d)</vt:lpstr>
      <vt:lpstr>Two modes of secretion in eukaryotic cell</vt:lpstr>
      <vt:lpstr>Constitutive Secretion</vt:lpstr>
      <vt:lpstr>Constitutive secretion, by default?</vt:lpstr>
      <vt:lpstr>Regulated Secretion</vt:lpstr>
      <vt:lpstr>Regulated secretion (continued)</vt:lpstr>
      <vt:lpstr>Slide 50</vt:lpstr>
      <vt:lpstr>Peroxisomes</vt:lpstr>
      <vt:lpstr>Peroxisomes</vt:lpstr>
      <vt:lpstr>The Discovery of Peroxisomes Depended on Innovation in Equilibrium Density Centrifugation</vt:lpstr>
      <vt:lpstr>Peroxisomes in animal cells </vt:lpstr>
      <vt:lpstr>Cytochemical localization of Catalase in plant peroxisomes </vt:lpstr>
      <vt:lpstr>Most Peroxisomal Functions Are Linked to Hydrogen Peroxide Metabolism</vt:lpstr>
      <vt:lpstr>Hydrogen Peroxide Metabolism</vt:lpstr>
      <vt:lpstr>Hydrogen peroxide can be detoxified another way</vt:lpstr>
      <vt:lpstr>Detoxification of Harmful Compounds</vt:lpstr>
      <vt:lpstr>Oxidation of  Fatty Acids</vt:lpstr>
      <vt:lpstr>Metabolism of Nitrogen-Containing Compounds</vt:lpstr>
      <vt:lpstr>Aminotransferases</vt:lpstr>
      <vt:lpstr>Catabolism of Unusual Substances</vt:lpstr>
      <vt:lpstr>Peroxisome Biogenesis Occurs by Division of Preexisting Peroxisomes</vt:lpstr>
      <vt:lpstr>Peroxisome Biogenesis</vt:lpstr>
      <vt:lpstr>Biogenesis of peroxisomes and protein import </vt:lpstr>
      <vt:lpstr>End </vt:lpstr>
      <vt:lpstr>Slide 68</vt:lpstr>
      <vt:lpstr>Slide 69</vt:lpstr>
      <vt:lpstr>Slide 70</vt:lpstr>
      <vt:lpstr>Secretory Pathways</vt:lpstr>
      <vt:lpstr>Slide 72</vt:lpstr>
      <vt:lpstr>Secretory Pathways</vt:lpstr>
      <vt:lpstr>Secretory Pathways</vt:lpstr>
      <vt:lpstr>Exocytosis</vt:lpstr>
      <vt:lpstr>Slide 76</vt:lpstr>
      <vt:lpstr>Slide 77</vt:lpstr>
      <vt:lpstr>Slide 78</vt:lpstr>
    </vt:vector>
  </TitlesOfParts>
  <Company>CCSU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 Melvin</dc:creator>
  <cp:lastModifiedBy>user</cp:lastModifiedBy>
  <cp:revision>153</cp:revision>
  <dcterms:created xsi:type="dcterms:W3CDTF">2007-08-17T16:33:32Z</dcterms:created>
  <dcterms:modified xsi:type="dcterms:W3CDTF">2012-12-09T22:57:59Z</dcterms:modified>
</cp:coreProperties>
</file>